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61"/>
  </p:notesMasterIdLst>
  <p:sldIdLst>
    <p:sldId id="343" r:id="rId2"/>
    <p:sldId id="346" r:id="rId3"/>
    <p:sldId id="347" r:id="rId4"/>
    <p:sldId id="330" r:id="rId5"/>
    <p:sldId id="264" r:id="rId6"/>
    <p:sldId id="333" r:id="rId7"/>
    <p:sldId id="334" r:id="rId8"/>
    <p:sldId id="335" r:id="rId9"/>
    <p:sldId id="331" r:id="rId10"/>
    <p:sldId id="265" r:id="rId11"/>
    <p:sldId id="325" r:id="rId12"/>
    <p:sldId id="262" r:id="rId13"/>
    <p:sldId id="309" r:id="rId14"/>
    <p:sldId id="281" r:id="rId15"/>
    <p:sldId id="310" r:id="rId16"/>
    <p:sldId id="269" r:id="rId17"/>
    <p:sldId id="275" r:id="rId18"/>
    <p:sldId id="277" r:id="rId19"/>
    <p:sldId id="276" r:id="rId20"/>
    <p:sldId id="259" r:id="rId21"/>
    <p:sldId id="270" r:id="rId22"/>
    <p:sldId id="272" r:id="rId23"/>
    <p:sldId id="273" r:id="rId24"/>
    <p:sldId id="279" r:id="rId25"/>
    <p:sldId id="296" r:id="rId26"/>
    <p:sldId id="297" r:id="rId27"/>
    <p:sldId id="298" r:id="rId28"/>
    <p:sldId id="294" r:id="rId29"/>
    <p:sldId id="295" r:id="rId30"/>
    <p:sldId id="278" r:id="rId31"/>
    <p:sldId id="284" r:id="rId32"/>
    <p:sldId id="286" r:id="rId33"/>
    <p:sldId id="287" r:id="rId34"/>
    <p:sldId id="290" r:id="rId35"/>
    <p:sldId id="324" r:id="rId36"/>
    <p:sldId id="337" r:id="rId37"/>
    <p:sldId id="292" r:id="rId38"/>
    <p:sldId id="291" r:id="rId39"/>
    <p:sldId id="305" r:id="rId40"/>
    <p:sldId id="339" r:id="rId41"/>
    <p:sldId id="318" r:id="rId42"/>
    <p:sldId id="319" r:id="rId43"/>
    <p:sldId id="323" r:id="rId44"/>
    <p:sldId id="311" r:id="rId45"/>
    <p:sldId id="312" r:id="rId46"/>
    <p:sldId id="338" r:id="rId47"/>
    <p:sldId id="322" r:id="rId48"/>
    <p:sldId id="317" r:id="rId49"/>
    <p:sldId id="332" r:id="rId50"/>
    <p:sldId id="340" r:id="rId51"/>
    <p:sldId id="341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99CC"/>
    <a:srgbClr val="FFCC99"/>
    <a:srgbClr val="99CC00"/>
    <a:srgbClr val="FFCC00"/>
    <a:srgbClr val="99FF66"/>
    <a:srgbClr val="00FF00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78734" autoAdjust="0"/>
  </p:normalViewPr>
  <p:slideViewPr>
    <p:cSldViewPr>
      <p:cViewPr varScale="1">
        <p:scale>
          <a:sx n="57" d="100"/>
          <a:sy n="57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2C966-A3E1-4F52-831E-C46CF1C7571F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A4EE-2AE0-45BD-9B66-E02480C5A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7A4EE-2AE0-45BD-9B66-E02480C5AC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7A4EE-2AE0-45BD-9B66-E02480C5AC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7A4EE-2AE0-45BD-9B66-E02480C5AC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7A4EE-2AE0-45BD-9B66-E02480C5AC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7A4EE-2AE0-45BD-9B66-E02480C5AC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9302-0BAA-4D55-A05E-956CE372C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A232-D61C-4463-B795-38351DC90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34F6-7E9D-49D3-BC4B-A1B933D58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538-1DB4-4FFA-98C9-8FC09D0D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09F8-D536-4401-8B0C-2009C7EBE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7643-1F65-4559-8675-607DABC0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41C0-19A7-433D-9DE7-4939CE36C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54F-0635-4343-BD56-0EB665C41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2911-FF25-44CD-895D-728A9C6F8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81B9-08AF-4283-A315-38FBF1B13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FE98-A5AC-4359-8371-04F0F15DE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145F-543A-473D-B0E0-A88468E6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34.xml"/><Relationship Id="rId18" Type="http://schemas.openxmlformats.org/officeDocument/2006/relationships/slide" Target="slide30.xml"/><Relationship Id="rId3" Type="http://schemas.openxmlformats.org/officeDocument/2006/relationships/slide" Target="slide48.xml"/><Relationship Id="rId7" Type="http://schemas.openxmlformats.org/officeDocument/2006/relationships/slide" Target="slide45.xml"/><Relationship Id="rId12" Type="http://schemas.openxmlformats.org/officeDocument/2006/relationships/slide" Target="slide40.xml"/><Relationship Id="rId17" Type="http://schemas.openxmlformats.org/officeDocument/2006/relationships/slide" Target="slide32.xml"/><Relationship Id="rId2" Type="http://schemas.openxmlformats.org/officeDocument/2006/relationships/slide" Target="slide37.xml"/><Relationship Id="rId16" Type="http://schemas.openxmlformats.org/officeDocument/2006/relationships/slide" Target="slide39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3.xml"/><Relationship Id="rId15" Type="http://schemas.openxmlformats.org/officeDocument/2006/relationships/slide" Target="slide46.xml"/><Relationship Id="rId10" Type="http://schemas.openxmlformats.org/officeDocument/2006/relationships/slide" Target="slide35.xml"/><Relationship Id="rId19" Type="http://schemas.openxmlformats.org/officeDocument/2006/relationships/slide" Target="slide31.xml"/><Relationship Id="rId4" Type="http://schemas.openxmlformats.org/officeDocument/2006/relationships/slide" Target="slide51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7.xml"/><Relationship Id="rId18" Type="http://schemas.openxmlformats.org/officeDocument/2006/relationships/slide" Target="slide17.xml"/><Relationship Id="rId3" Type="http://schemas.openxmlformats.org/officeDocument/2006/relationships/slide" Target="slide13.xml"/><Relationship Id="rId21" Type="http://schemas.openxmlformats.org/officeDocument/2006/relationships/slide" Target="slide25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17" Type="http://schemas.openxmlformats.org/officeDocument/2006/relationships/slide" Target="slide26.xml"/><Relationship Id="rId2" Type="http://schemas.openxmlformats.org/officeDocument/2006/relationships/notesSlide" Target="../notesSlides/notesSlide2.xml"/><Relationship Id="rId16" Type="http://schemas.openxmlformats.org/officeDocument/2006/relationships/slide" Target="slide22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12.xml"/><Relationship Id="rId5" Type="http://schemas.openxmlformats.org/officeDocument/2006/relationships/slide" Target="slide29.xml"/><Relationship Id="rId15" Type="http://schemas.openxmlformats.org/officeDocument/2006/relationships/slide" Target="slide11.xml"/><Relationship Id="rId10" Type="http://schemas.openxmlformats.org/officeDocument/2006/relationships/slide" Target="slide18.xml"/><Relationship Id="rId19" Type="http://schemas.openxmlformats.org/officeDocument/2006/relationships/slide" Target="slide14.xml"/><Relationship Id="rId4" Type="http://schemas.openxmlformats.org/officeDocument/2006/relationships/slide" Target="slide24.xml"/><Relationship Id="rId9" Type="http://schemas.openxmlformats.org/officeDocument/2006/relationships/slide" Target="slide28.xml"/><Relationship Id="rId14" Type="http://schemas.openxmlformats.org/officeDocument/2006/relationships/slide" Target="slide49.xml"/><Relationship Id="rId22" Type="http://schemas.openxmlformats.org/officeDocument/2006/relationships/slide" Target="slide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popular/tkrf/?utm_campaign=law_doc&amp;utm_source=google.adwords&amp;utm_medium=cpc&amp;=utm_content=Labor%20Code&amp;gclid=CL_QtfeJpL4CFcICcwod7BoA5w" TargetMode="External"/><Relationship Id="rId2" Type="http://schemas.openxmlformats.org/officeDocument/2006/relationships/hyperlink" Target="http://www.constitutio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udact.ru/law/doc/fvFJlPEC2Txn/001/001/?utm_campaign=sudact&amp;utm_source=google&amp;utm_medium=cpc&amp;utm_content=28&amp;gclid=COfihImKpL4CFcICcwod7BoA5w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om.ru/img_tv/tvsvoya-igra_img_0.jpg" TargetMode="External"/><Relationship Id="rId2" Type="http://schemas.openxmlformats.org/officeDocument/2006/relationships/hyperlink" Target="http://www.consultant.ru/popular/family/?utm_campaign=lawdoc_dynamic&amp;utm_source=google.adwords&amp;utm_medium=cpc&amp;utm_content=1&amp;gclid=CMKy7KaKpL4CFeHOcgodBH4AQ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everpost.ru/docs/upload/1389894191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pn14.info/wp-content/uploads/2013/10/zu.jpg" TargetMode="External"/><Relationship Id="rId2" Type="http://schemas.openxmlformats.org/officeDocument/2006/relationships/hyperlink" Target="http://upload.wikimedia.org/wikipedia/commons/thumb/e/e2/Vladimir_Putin_on_board_Peter_the_Great-1.jpg/170px-Vladimir_Putin_on_board_Peter_the_Great-1.jpg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niester.ru/sites/default/files/node_images/persons/top_naryshkin2.jpg" TargetMode="External"/><Relationship Id="rId4" Type="http://schemas.openxmlformats.org/officeDocument/2006/relationships/hyperlink" Target="http://ldpr.ru/static/uploads/55a2931f618f6fbd71a75115c19398b0.j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5/Tatyana_Golikova.jpg" TargetMode="External"/><Relationship Id="rId2" Type="http://schemas.openxmlformats.org/officeDocument/2006/relationships/hyperlink" Target="http://www.btv.md/wp-content/uploads/2014/04/1363335068_medput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ezformata.ru/content/Images/000/007/917/image7917625.jp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balatsky.ru/AVES/image760.jpg" TargetMode="External"/><Relationship Id="rId2" Type="http://schemas.openxmlformats.org/officeDocument/2006/relationships/hyperlink" Target="http://upload.wikimedia.org/wikipedia/commons/4/45/Vladimir_Putin_-_2006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pload.wikimedia.org/wikipedia/commons/thumb/4/47/Coat_of_arms_of_Nenets_Autonomous_Okrug.svg/100px-Coat_of_arms_of_Nenets_Autonomous_Okrug.svg.png" TargetMode="External"/><Relationship Id="rId4" Type="http://schemas.openxmlformats.org/officeDocument/2006/relationships/hyperlink" Target="http://upload.wikimedia.org/wikipedia/commons/1/15/Flag_of_Nenets_Autonomous_District.sv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3/Emblem_gosduma.gif" TargetMode="External"/><Relationship Id="rId2" Type="http://schemas.openxmlformats.org/officeDocument/2006/relationships/hyperlink" Target="http://3.bp.blogspot.com/-YcnjxEpLbKI/TiU_8HSrDNI/AAAAAAAAAG4/9Nlw7U1og_U/s200/56381-royalty-free-rf-clip-art-illustration-of-a-baby-girl-dragging-a-stuffed-bunny-by-pushkin%5B1%5D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etsepty-s-foto.ru/uploads/taginator/Jul-2013/kot-v-meshke-foto.jpg" TargetMode="External"/><Relationship Id="rId4" Type="http://schemas.openxmlformats.org/officeDocument/2006/relationships/hyperlink" Target="http://images-photo.ru/_ph/24/2/695106664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2/67/271/67271513_c915d7af3659.jpg" TargetMode="External"/><Relationship Id="rId2" Type="http://schemas.openxmlformats.org/officeDocument/2006/relationships/hyperlink" Target="http://dic.academic.ru/pictures/wiki/files/50/200px-RussianPassport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orkle.ru/storage/fa/bb/4a/e8/ed/41/1f/98/41cc-66a48b-51a521.jpg" TargetMode="External"/><Relationship Id="rId4" Type="http://schemas.openxmlformats.org/officeDocument/2006/relationships/hyperlink" Target="http://zakon.ru/Content/entriesattachments/926e670a-b5be-4b3c-ae24-04f0375ffc58.pn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%D0%9F%D0%B0%D1%80%D1%82%D0%B8%D1%8F_%D0%AF%D0%B1%D0%BB%D0%BE%D0%BA%D0%BE_logo.jpg" TargetMode="External"/><Relationship Id="rId2" Type="http://schemas.openxmlformats.org/officeDocument/2006/relationships/hyperlink" Target="http://creditmulan.ru/wp-content/uploads/2013/07/wpid-78cf10b05849c10633c2b303e0d413a4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136904" cy="1584176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Своя игра: 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«Правовой турнир»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3568" y="4293096"/>
            <a:ext cx="7956376" cy="230425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latin typeface="Bookman Old Style" pitchFamily="18" charset="0"/>
              </a:rPr>
              <a:t>Преподаватель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истории и обществознания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latin typeface="Bookman Old Style" pitchFamily="18" charset="0"/>
              </a:rPr>
              <a:t>КГАПОУ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«</a:t>
            </a:r>
            <a:r>
              <a:rPr lang="ru-RU" sz="2400" b="1" dirty="0" err="1" smtClean="0">
                <a:latin typeface="Bookman Old Style" pitchFamily="18" charset="0"/>
              </a:rPr>
              <a:t>Нытвенский</a:t>
            </a:r>
            <a:r>
              <a:rPr lang="ru-RU" sz="2400" b="1" dirty="0" smtClean="0">
                <a:latin typeface="Bookman Old Style" pitchFamily="18" charset="0"/>
              </a:rPr>
              <a:t> многопрофильный техникум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latin typeface="Bookman Old Style" pitchFamily="18" charset="0"/>
              </a:rPr>
              <a:t>г. </a:t>
            </a:r>
            <a:r>
              <a:rPr lang="ru-RU" sz="2400" b="1" dirty="0" smtClean="0">
                <a:latin typeface="Bookman Old Style" pitchFamily="18" charset="0"/>
              </a:rPr>
              <a:t>Нытва</a:t>
            </a:r>
            <a:endParaRPr lang="ru-RU" sz="2400" b="1" dirty="0" smtClean="0">
              <a:latin typeface="Bookman Old Styl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latin typeface="Bookman Old Style" pitchFamily="18" charset="0"/>
              </a:rPr>
              <a:t>Русских Олег Петрович</a:t>
            </a:r>
            <a:endParaRPr lang="ru-RU" sz="2400" b="1" dirty="0" smtClean="0">
              <a:latin typeface="Bookman Old Styl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latin typeface="Bookman Old Styl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Group 2"/>
          <p:cNvGraphicFramePr>
            <a:graphicFrameLocks noGrp="1"/>
          </p:cNvGraphicFramePr>
          <p:nvPr/>
        </p:nvGraphicFramePr>
        <p:xfrm>
          <a:off x="0" y="0"/>
          <a:ext cx="9144000" cy="68721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247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Семейное право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Уголовное право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Трудовое право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Выборы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</a:tr>
              <a:tr h="1093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2" action="ppaction://hlinksldjump"/>
                        </a:rPr>
                        <a:t>100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3" action="ppaction://hlinksldjump"/>
                        </a:rPr>
                        <a:t>100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4" action="ppaction://hlinksldjump"/>
                        </a:rPr>
                        <a:t>100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5" action="ppaction://hlinksldjump"/>
                        </a:rPr>
                        <a:t>100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</a:tr>
              <a:tr h="112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6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7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8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9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</a:tr>
              <a:tr h="112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0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1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" action="ppaction://noaction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2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</a:tr>
              <a:tr h="112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3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4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6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</a:tr>
              <a:tr h="112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7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8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9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20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6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5961" name="Picture 9" descr="http://pn14.info/wp-content/uploads/2013/10/zu.jpg"/>
          <p:cNvPicPr>
            <a:picLocks noChangeAspect="1" noChangeArrowheads="1"/>
          </p:cNvPicPr>
          <p:nvPr/>
        </p:nvPicPr>
        <p:blipFill>
          <a:blip r:embed="rId3" cstate="print"/>
          <a:srcRect b="6761"/>
          <a:stretch>
            <a:fillRect/>
          </a:stretch>
        </p:blipFill>
        <p:spPr bwMode="auto">
          <a:xfrm>
            <a:off x="1619672" y="764704"/>
            <a:ext cx="5776784" cy="432048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530120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Геннадий Андреевич Зюганов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http://ldpr.ru/uploads/55a2931f618f6fbd71a75115c19398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3888432" cy="48527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30120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Владимир Вольфович Жириновский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8" name="AutoShape 46">
            <a:hlinkClick r:id="rId3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535" name="Picture 15" descr="http://er.ru/media/userdata/persons/2012/01/25/5fdd3eb114b4e84eb6fadd298ea551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4658016" cy="4968552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07704" y="5301208"/>
            <a:ext cx="55867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Bookman Old Style" pitchFamily="18" charset="0"/>
              </a:rPr>
              <a:t>Сергей </a:t>
            </a:r>
            <a:r>
              <a:rPr lang="ru-RU" sz="4000" b="1" dirty="0" smtClean="0">
                <a:latin typeface="Bookman Old Style" pitchFamily="18" charset="0"/>
              </a:rPr>
              <a:t>Евгеньевич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Нарышкин  </a:t>
            </a:r>
            <a:r>
              <a:rPr lang="ru-RU" sz="4000" b="1" dirty="0">
                <a:latin typeface="Bookman Old Style" pitchFamily="18" charset="0"/>
              </a:rPr>
              <a:t> </a:t>
            </a:r>
            <a:endParaRPr lang="ru-RU" sz="40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92825"/>
            <a:ext cx="827087" cy="7651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18" name="Picture 2" descr="http://img.dni.ru/binaries/v2_articlepic/372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80728"/>
            <a:ext cx="4680520" cy="39506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55576" y="5157192"/>
            <a:ext cx="7641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Владимир Владимирович Путин 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Дмитрий Анатольевич Медведев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580112" y="980728"/>
            <a:ext cx="3563888" cy="459452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Bookman Old Style" pitchFamily="18" charset="0"/>
              </a:rPr>
              <a:t>Татьяна Алексеевна Голикова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108555" name="Picture 11" descr="File:Tatyana Golik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3816424" cy="571321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836712"/>
            <a:ext cx="6522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Сколько краев входит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в состав РФ?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369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Алтайский край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Забайкальский край 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Камчатский край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Краснодарский край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Красноярский край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Пермский край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Приморский край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Ставропольский край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Хабаровский край</a:t>
            </a:r>
            <a:endParaRPr lang="ru-RU" sz="2400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780928"/>
            <a:ext cx="1800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9</a:t>
            </a:r>
            <a:endParaRPr lang="ru-RU" sz="1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90872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На какой срок избирается Государственная Дума РФ?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2708920"/>
            <a:ext cx="416492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5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5 лет</a:t>
            </a:r>
            <a:endParaRPr lang="ru-RU" sz="11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5842" name="Picture 2" descr="http://www.ridus.ru/_ah/img/FwY8KQfa02PZu2QZygjU_g"/>
          <p:cNvPicPr>
            <a:picLocks noChangeAspect="1" noChangeArrowheads="1"/>
          </p:cNvPicPr>
          <p:nvPr/>
        </p:nvPicPr>
        <p:blipFill>
          <a:blip r:embed="rId3" cstate="print"/>
          <a:srcRect t="20011"/>
          <a:stretch>
            <a:fillRect/>
          </a:stretch>
        </p:blipFill>
        <p:spPr bwMode="auto">
          <a:xfrm>
            <a:off x="2555776" y="4581128"/>
            <a:ext cx="3816424" cy="2014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92825"/>
            <a:ext cx="827087" cy="7651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34076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Сколько депутатов, согласно Конституции  входит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в состав ГД РФ?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653136"/>
            <a:ext cx="28969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450 </a:t>
            </a:r>
            <a:endParaRPr lang="ru-RU" sz="9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AutoShape 1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764704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Сколько президентских выборов выиграл В.В. Путин?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33794" name="Picture 2" descr="File:Vladimir Putin 1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2255810" cy="324036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652120" y="3140968"/>
            <a:ext cx="131157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3</a:t>
            </a:r>
            <a:endParaRPr lang="ru-RU" sz="13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136904" cy="2376264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ЦЕЛЬ: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формирование правовой культуры обучающихся</a:t>
            </a: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Государственным языком Российской Федерации на всей ее территории является русский язык. Имеют ли право республики, входящие в состав РФ устанавливать свои государственные языки?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5" name="AutoShape 46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Статья 68</a:t>
            </a:r>
          </a:p>
          <a:p>
            <a:pPr algn="just"/>
            <a:r>
              <a:rPr lang="ru-RU" sz="2400" b="1" dirty="0" smtClean="0">
                <a:latin typeface="Bookman Old Style" pitchFamily="18" charset="0"/>
              </a:rPr>
              <a:t>2. Республики вправе устанавливать свои государственные языки. В органах государственной власти, органах местного самоуправления, государственных учреждениях республик они употребляются наряду с государственным языком Российской Федерации.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54420" y="3501008"/>
            <a:ext cx="6968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Что такое «федерация»?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31746" name="Picture 2" descr="http://www.balatsky.ru/AVES/image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4068738" cy="277567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5576" y="43651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Федерация – это форма государственного устройства, при которой части федеративного государства обладают юридически определённой политической самостоятельностью.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37997" y="1196752"/>
            <a:ext cx="53719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Назовите 6 типов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субъектов РФ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970" y="3068960"/>
            <a:ext cx="54713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Республики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Края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Автономная область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Автономные округа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Области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Города федерального значения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764704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По статье 14 Конституции  «Российская Федерация - светское государство».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Что это означает? 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789040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«Религиозные объединения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 отделены от государства »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Ст. 14 Конституции РФ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Flag of Nenets Autonomous Distric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3384376" cy="22548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7652" name="Picture 4" descr="File:Coat of Arms of Nenets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48680"/>
            <a:ext cx="1905000" cy="25241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3212976"/>
            <a:ext cx="82702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Флаг и герб какого субъекта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федерации изображены?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4120" y="5085184"/>
            <a:ext cx="517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Ненецкий автономный округ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755650" cy="7651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8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57595" y="1484784"/>
            <a:ext cx="42562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В.В. Путин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Д.А. Медведев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М.С. Горбачев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Б.Н. Ельцин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3105" y="4941168"/>
            <a:ext cx="296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Президенты РФ 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88461" y="1196752"/>
            <a:ext cx="49231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Б. Грызлов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В. Жириновский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Д. Медведев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Е. </a:t>
            </a:r>
            <a:r>
              <a:rPr lang="ru-RU" sz="4000" b="1" dirty="0" err="1" smtClean="0">
                <a:latin typeface="Bookman Old Style" pitchFamily="18" charset="0"/>
              </a:rPr>
              <a:t>Плющенко</a:t>
            </a:r>
            <a:endParaRPr lang="ru-RU" sz="4000" b="1" dirty="0" smtClean="0"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С. Лавров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В. Черномырдин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12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37288"/>
            <a:ext cx="539750" cy="620712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25882" y="1484784"/>
            <a:ext cx="40270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Краснодар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Грозный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Ставрополь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Плесецк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Хабаровск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Архангельск  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404664"/>
            <a:ext cx="4968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Административные центры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 субъектов РФ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7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15816" y="332656"/>
            <a:ext cx="379623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latin typeface="Bookman Old Style" pitchFamily="18" charset="0"/>
              </a:rPr>
              <a:t>Няндома</a:t>
            </a:r>
            <a:endParaRPr lang="ru-RU" sz="4000" b="1" dirty="0" smtClean="0"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Вельск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Коноша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Мезень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Сыктывкар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Красноборск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Онега 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7137" y="5229200"/>
            <a:ext cx="5295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Административные центры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муниципальных образований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Архангельской области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98072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Амурская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Вологодская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Еврейская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Астраханская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Московская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Ленинградская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Псковская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Тверская</a:t>
            </a:r>
            <a:endParaRPr lang="ru-RU" sz="32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136904" cy="3888432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сформировать устойчивую мотивацию к изучению курса «Право»;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создать необходимые условия для формирования собственной гражданской позиции, чувства патриотизма;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развивать творческие способности обучающихся, духовно-нравственные качества личности.</a:t>
            </a:r>
          </a:p>
          <a:p>
            <a:pPr algn="just">
              <a:buFontTx/>
              <a:buChar char="-"/>
            </a:pP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92825"/>
            <a:ext cx="827087" cy="7651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76672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 соответствии с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Уголовным кодексом РФ,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несовершеннолетними признаются лица…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78904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которым ко времени совершения преступления исполнилось четырнадцать, но не исполнилось восемнадцати лет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(ст. 87 УК РФ)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21297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Ст. 63 ТК РФ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С согласия одного из родителей (попечителя) и органа опеки и попечительства трудовой договор может быть заключен с учащимся, достигшим возраста четырнадцати лет, для выполнения в свободное от учебы время легкого труда, не причиняющего вреда его здоровью и не нарушающего процесса обучения.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265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Во сколько лет можно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заключить трудовой договор  при согласии одного из родителей?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3164" y="620688"/>
            <a:ext cx="79608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 соответствии с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Семейным кодексом РФ,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ребенком считается лицо…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3356992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не достигшее возраста восемнадцати лет (совершеннолетия)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20482" name="Picture 2" descr="http://3.bp.blogspot.com/-YcnjxEpLbKI/TiU_8HSrDNI/AAAAAAAAAG4/9Nlw7U1og_U/s200/56381-royalty-free-rf-clip-art-illustration-of-a-baby-girl-dragging-a-stuffed-bunny-by-pushkin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1800200" cy="2755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19672" y="548680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 каком году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произошли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последние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выборы в ГД?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4437112"/>
            <a:ext cx="2896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Bookman Old Style" pitchFamily="18" charset="0"/>
              </a:rPr>
              <a:t>2016</a:t>
            </a:r>
            <a:endParaRPr lang="ru-RU" sz="8000" b="1" dirty="0">
              <a:latin typeface="Bookman Old Style" pitchFamily="18" charset="0"/>
            </a:endParaRPr>
          </a:p>
        </p:txBody>
      </p:sp>
      <p:pic>
        <p:nvPicPr>
          <p:cNvPr id="21506" name="Picture 2" descr="File:Emblem gosdu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2553072" cy="270625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AutoShape 6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429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со дня государственной регистрации заключения брака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 в органах записи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 актов гражданского состояния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332656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 какого момента возникают права и обязанности супругов?</a:t>
            </a:r>
          </a:p>
        </p:txBody>
      </p:sp>
      <p:pic>
        <p:nvPicPr>
          <p:cNvPr id="18434" name="Picture 2" descr="http://i030.radikal.ru/0806/48/06e72b49010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910400" cy="2784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etsepty-s-foto.ru/uploads/taginator/Jul-2013/kot-v-meshke-f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1988840"/>
            <a:ext cx="6096000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 rot="713762">
            <a:off x="1719183" y="918511"/>
            <a:ext cx="71872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КОТ В МЕШКЕ</a:t>
            </a:r>
            <a:endParaRPr lang="ru-RU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9157" y="5877272"/>
            <a:ext cx="619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МИНИМАЛЬНАЯ СТАВКА- 60 БАЛЛОВ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File:RussianPas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6539880" cy="4741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530120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Гражданство - устойчивая правовая политическая связь лица с государством, выражающаяся в совокупности их взаимных прав и обязанностей</a:t>
            </a:r>
            <a:endParaRPr lang="ru-RU" sz="24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229200"/>
            <a:ext cx="6614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Что означает понятие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«гражданство»?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AutoShape 6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58112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Ст.87 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Трудоспособные совершеннолетние дети обязаны содержать своих нетрудоспособных нуждающихся в помощи родителей и заботиться о них. 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0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Какие обязанности, в соответствии с Семейным кодексом РФ, существуют у  совершеннолетних детей по отношению к их родителям?</a:t>
            </a:r>
          </a:p>
          <a:p>
            <a:r>
              <a:rPr lang="ru-RU" sz="4000" dirty="0" smtClean="0">
                <a:latin typeface="Bookman Old Style" pitchFamily="18" charset="0"/>
              </a:rPr>
              <a:t> </a:t>
            </a: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AutoShape 7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0477" y="620688"/>
            <a:ext cx="79111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Какое имущество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считается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совместной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собственностью супругов?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501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Имущество, нажитое супругами во время брака, является их совместной собственностью.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Семейный кодекс РФ ст.34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3554" name="Picture 2" descr="http://img1.liveinternet.ru/images/attach/c/2/67/271/67271610_db52e877f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744416" cy="26569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8" name="AutoShape 16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861048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В Госдуме шестого созыва "Единая Россия" получила 238 депутатских мандатов, КПРФ - 92, ЛДПР - 56, "Справедливая Россия" - 64 мандата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48680"/>
            <a:ext cx="8598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Назовите не менее 3-х партий,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победивших на выборах в </a:t>
            </a:r>
            <a:r>
              <a:rPr lang="ru-RU" sz="4000" b="1" dirty="0" smtClean="0">
                <a:latin typeface="Bookman Old Style" pitchFamily="18" charset="0"/>
              </a:rPr>
              <a:t>2016 </a:t>
            </a:r>
            <a:r>
              <a:rPr lang="ru-RU" sz="4000" b="1" dirty="0" smtClean="0">
                <a:latin typeface="Bookman Old Style" pitchFamily="18" charset="0"/>
              </a:rPr>
              <a:t>г. 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013176"/>
            <a:ext cx="7272808" cy="110799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Первый раунд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etsepty-s-foto.ru/uploads/taginator/Jul-2013/kot-v-meshke-f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1988840"/>
            <a:ext cx="6096000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 rot="713762">
            <a:off x="1719183" y="918511"/>
            <a:ext cx="71872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КОТ В МЕШКЕ</a:t>
            </a:r>
            <a:endParaRPr lang="ru-RU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093296"/>
            <a:ext cx="641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МИНИМАЛЬНАЯ СТАВКА- 60 БАЛЛОВ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AutoShape 6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 descr="http://zakon.ru/Content/entriesattachments/926e670a-b5be-4b3c-ae24-04f0375ffc58.png"/>
          <p:cNvPicPr>
            <a:picLocks noChangeAspect="1" noChangeArrowheads="1"/>
          </p:cNvPicPr>
          <p:nvPr/>
        </p:nvPicPr>
        <p:blipFill>
          <a:blip r:embed="rId3" cstate="print"/>
          <a:srcRect l="4254" t="8537" r="3576"/>
          <a:stretch>
            <a:fillRect/>
          </a:stretch>
        </p:blipFill>
        <p:spPr bwMode="auto">
          <a:xfrm>
            <a:off x="251520" y="692696"/>
            <a:ext cx="4680520" cy="5400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20072" y="1268760"/>
            <a:ext cx="3475070" cy="44012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Найдите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на картинке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не менее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4-х </a:t>
            </a:r>
          </a:p>
          <a:p>
            <a:pPr algn="ctr"/>
            <a:r>
              <a:rPr lang="ru-RU" sz="4000" b="1" dirty="0" err="1" smtClean="0">
                <a:latin typeface="Bookman Old Style" pitchFamily="18" charset="0"/>
              </a:rPr>
              <a:t>право-нарушений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3" name="AutoShape 9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548680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банкрот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http://aktualizer.ru/wp-content/uploads/2011/12/kompania-bank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857500" cy="2857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5445224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Сумма набранных командой баллов уменьшается в 2 раза 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2284" y="548680"/>
            <a:ext cx="71562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Назовите не менее 2-х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противников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 В.В. Путина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на президентских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выборах 2012 г.</a:t>
            </a:r>
          </a:p>
          <a:p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711" y="4293096"/>
            <a:ext cx="2826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В. Жириновский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Г. Зюганов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М. Прохоров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С. Миронов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AutoShape 11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63691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Ст. 14 УК РФ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Преступлением признается виновно совершенное общественно опасное деяние, запрещенное настоящим Кодексом под угрозой наказания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980728"/>
            <a:ext cx="7806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Что такое «преступление»?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0" name="AutoShape 1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 descr="http://creditmulan.ru/wp-content/uploads/2013/07/wpid-78cf10b05849c10633c2b303e0d413a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3928" y="0"/>
            <a:ext cx="6521366" cy="66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 rot="20593600">
            <a:off x="83880" y="816064"/>
            <a:ext cx="58688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Фортуна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4464" y="3645024"/>
            <a:ext cx="44502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Ваш выигрыш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составил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100 баллов!!!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0" name="AutoShape 1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 descr="http://creditmulan.ru/wp-content/uploads/2013/07/wpid-78cf10b05849c10633c2b303e0d413a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3928" y="0"/>
            <a:ext cx="6521366" cy="66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 rot="20593600">
            <a:off x="83880" y="816064"/>
            <a:ext cx="58688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Фортуна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4464" y="3645024"/>
            <a:ext cx="44502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Ваш выигрыш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составил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100 баллов!!!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0" name="AutoShape 10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836712"/>
            <a:ext cx="4685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банкрот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aktualizer.ru/wp-content/uploads/2011/12/kompania-bank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857500" cy="2857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19672" y="544522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Сумма набранных командой баллов уменьшается в 2 раза 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AutoShape 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692696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Назовите задачи Уголовного кодекса РФ (не менее 3-х) 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78092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Задачами УК РФ являются: охрана прав и свобод человека и гражданина, собственности, общественного порядка и общественной безопасности, окружающей среды, конституционного строя Российской Федерации от преступных посягательств, обеспечение мира и безопасности человечества, а также предупреждение преступлений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4076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Назовите количество субъектов федерации в России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4861" y="3645024"/>
            <a:ext cx="243848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85</a:t>
            </a:r>
            <a:endParaRPr lang="ru-RU" sz="13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428" name="Group 180"/>
          <p:cNvGraphicFramePr>
            <a:graphicFrameLocks noGrp="1"/>
          </p:cNvGraphicFramePr>
          <p:nvPr/>
        </p:nvGraphicFramePr>
        <p:xfrm>
          <a:off x="179388" y="332655"/>
          <a:ext cx="8851900" cy="6223318"/>
        </p:xfrm>
        <a:graphic>
          <a:graphicData uri="http://schemas.openxmlformats.org/drawingml/2006/table">
            <a:tbl>
              <a:tblPr/>
              <a:tblGrid>
                <a:gridCol w="2212975"/>
                <a:gridCol w="2611685"/>
                <a:gridCol w="2088232"/>
                <a:gridCol w="1939008"/>
              </a:tblGrid>
              <a:tr h="886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Gungsuh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Gungsuh" pitchFamily="18" charset="-127"/>
                        </a:rPr>
                        <a:t>ФОТО-ГАЛЕРЕЯ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ГОСУДАРСТ-ВЕННОЕ УСТРОЙСТВО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ОШИБОЧ-КА ВЫШЛА…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ТОЧНЫЙ СЧЕТ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3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4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5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6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7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8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9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0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1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2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3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4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5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6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7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8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9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0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1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2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425" name="AutoShape 17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а) штраф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б) лишение права заниматься определенной деятельностью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в) обязательные работы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г) исправительные работы</a:t>
            </a:r>
          </a:p>
          <a:p>
            <a:pPr algn="ctr"/>
            <a:r>
              <a:rPr lang="ru-RU" sz="2400" dirty="0" err="1" smtClean="0">
                <a:latin typeface="Bookman Old Style" pitchFamily="18" charset="0"/>
              </a:rPr>
              <a:t>д</a:t>
            </a:r>
            <a:r>
              <a:rPr lang="ru-RU" sz="2400" dirty="0" smtClean="0">
                <a:latin typeface="Bookman Old Style" pitchFamily="18" charset="0"/>
              </a:rPr>
              <a:t>) арест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е) лишение свободы на определенный срок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Какие виды наказаний, назначаемых несовершеннолетним, предусмотрены в Уголовном кодексе РФ? Назовите не менее 3-х видов.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20100" y="6134100"/>
            <a:ext cx="723900" cy="7239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835696" y="476672"/>
            <a:ext cx="5099350" cy="5860524"/>
            <a:chOff x="1835696" y="476672"/>
            <a:chExt cx="5099350" cy="5860524"/>
          </a:xfrm>
        </p:grpSpPr>
        <p:pic>
          <p:nvPicPr>
            <p:cNvPr id="77826" name="Picture 2" descr="http://friwal.ucoz.ru/_pu/0/4958582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476672"/>
              <a:ext cx="4762500" cy="4476751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2279604" y="5229200"/>
              <a:ext cx="465544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СЮРПРИЗ</a:t>
              </a:r>
              <a:endParaRPr lang="ru-RU" sz="66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47664" y="2132856"/>
            <a:ext cx="5715000" cy="2354560"/>
            <a:chOff x="1619672" y="1124744"/>
            <a:chExt cx="5715000" cy="2354560"/>
          </a:xfrm>
        </p:grpSpPr>
        <p:pic>
          <p:nvPicPr>
            <p:cNvPr id="77828" name="Picture 4" descr="http://upload.wikimedia.org/wikipedia/commons/2/23/%D0%9F%D0%B0%D1%80%D1%82%D0%B8%D1%8F_%D0%AF%D0%B1%D0%BB%D0%BE%D0%BA%D0%BE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1124744"/>
              <a:ext cx="5715000" cy="2352675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2771800" y="2564904"/>
              <a:ext cx="4536504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dirty="0" smtClean="0"/>
                <a:t>?</a:t>
              </a:r>
              <a:endParaRPr lang="ru-RU" sz="4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75656" y="4941168"/>
            <a:ext cx="68403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Логотип какой партии </a:t>
            </a:r>
          </a:p>
          <a:p>
            <a:pPr algn="ctr"/>
            <a:r>
              <a:rPr lang="ru-RU" sz="4000" b="1" dirty="0" smtClean="0">
                <a:latin typeface="Bookman Old Style" pitchFamily="18" charset="0"/>
              </a:rPr>
              <a:t>изображен на рисунке?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77830" name="Picture 6" descr="http://upload.wikimedia.org/wikipedia/commons/2/23/%D0%9F%D0%B0%D1%80%D1%82%D0%B8%D1%8F_%D0%AF%D0%B1%D0%BB%D0%BE%D0%BA%D0%B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132856"/>
            <a:ext cx="57150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136904" cy="5688632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Интернет-ресурсы: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Конституция РФ 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http://www.constitution.ru/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2. Трудовой кодекс РФ 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3"/>
              </a:rPr>
              <a:t>http://www.consultant.ru/popular/tkrf/?utm_campaign=law_doc&amp;utm_source=google.adwords&amp;utm_medium=cpc&amp;=utm_content=Labor%20Code&amp;gclid=CL_QtfeJpL4CFcICcwod7BoA5w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3. Уголовный кодекс РФ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4"/>
              </a:rPr>
              <a:t>http://sudact.ru/law/doc/fvFJlPEC2Txn/001/001/?utm_campaign=sudact&amp;utm_source=google&amp;utm_medium=cpc&amp;utm_content=28&amp;gclid=COfihImKpL4CFcICcwod7BoA5w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424936" cy="5112568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4. Семейный кодекс РФ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http://www.consultant.ru/popular/family/?utm_campaign=lawdoc_dynamic&amp;utm_source=google.adwords&amp;utm_medium=cpc&amp;utm_content=1&amp;gclid=CMKy7KaKpL4CFeHOcgodBH4AQw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Активные ссылки на использованные изображения: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Логотип «Своя игра»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3"/>
              </a:rPr>
              <a:t>http://www.yaom.ru/img_tv/tvsvoya-igra_img_0.jpg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2.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Авианесущий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крейсер «Адмирал Кузнецов»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4"/>
              </a:rPr>
              <a:t>http://severpost.ru/docs/upload/1389894191.jpg</a:t>
            </a:r>
            <a:endParaRPr lang="en-US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96944" cy="5976664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3. Фото В.В. Путина</a:t>
            </a:r>
          </a:p>
          <a:p>
            <a:pPr marL="88900" indent="-889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http://upload.wikimedia.org/wikipedia/commons/thumb/e/e2/Vladimir_Putin_on_board_Peter_the_Great-1.jpg/170px-Vladimir_Putin_on_board_Peter_the_Great-1.jpg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4</a:t>
            </a:r>
            <a:endParaRPr lang="en-US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88900" indent="-889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4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. Фото Г.А. Зюганова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3"/>
              </a:rPr>
              <a:t>http://pn14.info/wp-content/uploads/2013/10/zu.jpg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5. Фото В.В. Жириновского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4"/>
              </a:rPr>
              <a:t>http://ldpr.ru/static/uploads/55a2931f618f6fbd71a75115c19398b0.jpg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6. Фото С. Е. Нарышкина 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5"/>
              </a:rPr>
              <a:t>http://dniester.ru/sites/default/files/node_images/persons/top_naryshkin2.jpg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8136904" cy="4392488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7. Фото В.В. Путина и Д.А. Медведева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http://www.btv.md/wp-content/uploads/2014/04/1363335068_medput.jpg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8. Фото Т.А. Голикова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3"/>
              </a:rPr>
              <a:t>http://upload.wikimedia.org/wikipedia/commons/7/75/Tatyana_Golikova.jpg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9. Фото зала заседания ГД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4"/>
              </a:rPr>
              <a:t>http://bezformata.ru/content/Images/000/007/917/image7917625.jpg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6336704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10. Фото В.В. Путина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http://upload.wikimedia.org/wikipedia/commons/4/45/Vladimir_Putin_-_2006.jpg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11. Фото РФ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3"/>
              </a:rPr>
              <a:t>http://balatsky.ru/AVES/image760.jpg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12. Флаг Ненецкого автономного округа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4"/>
              </a:rPr>
              <a:t>http://upload.wikimedia.org/wikipedia/commons/1/15/Flag_of_Nenets_Autonomous_District.svg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13. Герб Ненецкого автономного округа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5"/>
              </a:rPr>
              <a:t>http://upload.wikimedia.org/wikipedia/commons/thumb/4/47/Coat_of_arms_of_Nenets_Autonomous_Okrug.svg/100px-Coat_of_arms_of_Nenets_Autonomous_Okrug.svg.png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6336704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14. Изображение ребенка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http://3.bp.blogspot.com/-YcnjxEpLbKI/TiU_8HSrDNI/AAAAAAAAAG4/9Nlw7U1og_U/s200/56381-royalty-free-rf-clip-art-illustration-of-a-baby-girl-dragging-a-stuffed-bunny-by-pushkin%255B1%255D.jpg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15. Эмблема ГД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3"/>
              </a:rPr>
              <a:t>http://upload.wikimedia.org/wikipedia/commons/0/03/Emblem_gosduma.gif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16. Обручальные кольца 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4"/>
              </a:rPr>
              <a:t>http://images-photo.ru/_ph/24/2/695106664.jpg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17. Кот в мешке</a:t>
            </a: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5"/>
              </a:rPr>
              <a:t>http://retsepty-s-foto.ru/uploads/taginator/Jul-2013/kot-v-meshke-foto.jpg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136904" cy="5256584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18. Фото паспорта РФ</a:t>
            </a:r>
          </a:p>
          <a:p>
            <a:pPr marL="457200" indent="-457200" algn="l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http://dic.academic.ru/pictures/wiki/files/50/200px-RussianPassport.jpg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19. Изображение семьи клипарт</a:t>
            </a:r>
          </a:p>
          <a:p>
            <a:pPr marL="457200" indent="-457200" algn="l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3"/>
              </a:rPr>
              <a:t>http://img0.liveinternet.ru/images/attach/c/2//67/271/67271513_c915d7af3659.jpg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20. Картинка «4 правонарушения»</a:t>
            </a:r>
          </a:p>
          <a:p>
            <a:pPr marL="457200" indent="-457200" algn="l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4"/>
              </a:rPr>
              <a:t>http://zakon.ru/Content/entriesattachments/926e670a-b5be-4b3c-ae24-04f0375ffc58.png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21. Банкрот </a:t>
            </a:r>
          </a:p>
          <a:p>
            <a:pPr marL="457200" indent="-457200" algn="l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5"/>
              </a:rPr>
              <a:t>http://www.workle.ru/storage/fa/bb/4a/e8/ed/41/1f/98/41cc-66a48b-51a521.jpg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136904" cy="4320480"/>
          </a:xfr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22. Фортуна</a:t>
            </a:r>
          </a:p>
          <a:p>
            <a:pPr marL="457200" indent="-457200" algn="l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http://creditmulan.ru/wp-content/uploads/2013/07/wpid-78cf10b05849c10633c2b303e0d413a4.jpg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23. Логотип партии «Яблоко»</a:t>
            </a:r>
          </a:p>
          <a:p>
            <a:pPr marL="457200" indent="-457200" algn="l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hlinkClick r:id="rId3"/>
              </a:rPr>
              <a:t>http://commons.wikimedia.org/wiki/File:%D0%9F%D0%B0%D1%80%D1%82%D0%B8%D1%8F_%D0%AF%D0%B1%D0%BB%D0%BE%D0%BA%D0%BE_logo.jpg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013176"/>
            <a:ext cx="7272808" cy="110799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АУКЦИОН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7416824" cy="255454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Кто является Верховным Главнокомандующим Вооруженными Силами Российской Федерации?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e/e2/Vladimir_Putin_on_board_Peter_the_Great-1.jpg"/>
          <p:cNvPicPr>
            <a:picLocks noChangeAspect="1" noChangeArrowheads="1"/>
          </p:cNvPicPr>
          <p:nvPr/>
        </p:nvPicPr>
        <p:blipFill>
          <a:blip r:embed="rId2" cstate="print"/>
          <a:srcRect t="11291"/>
          <a:stretch>
            <a:fillRect/>
          </a:stretch>
        </p:blipFill>
        <p:spPr bwMode="auto">
          <a:xfrm>
            <a:off x="5220072" y="1196752"/>
            <a:ext cx="3384376" cy="44943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4482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Конституция РФ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Статья 87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1. Президент Российской Федерации является Верховным Главнокомандующим Вооруженными Силами Российской Федерации.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013176"/>
            <a:ext cx="7272808" cy="110799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Второй 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раунд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2019</TotalTime>
  <Words>1188</Words>
  <Application>Microsoft Office PowerPoint</Application>
  <PresentationFormat>Экран (4:3)</PresentationFormat>
  <Paragraphs>331</Paragraphs>
  <Slides>59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Татьяна Алексеевна Голикова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Олег Петрович</cp:lastModifiedBy>
  <cp:revision>101</cp:revision>
  <dcterms:created xsi:type="dcterms:W3CDTF">2008-09-25T12:58:17Z</dcterms:created>
  <dcterms:modified xsi:type="dcterms:W3CDTF">2017-03-10T07:12:47Z</dcterms:modified>
</cp:coreProperties>
</file>