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3"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6BD88D7-CBF6-4AAB-A0EF-F656E333DBA8}" type="datetimeFigureOut">
              <a:rPr lang="ru-RU" smtClean="0"/>
              <a:pPr/>
              <a:t>01.06.2020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91FA707-7868-4270-96BD-28B329B96DBB}"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6BD88D7-CBF6-4AAB-A0EF-F656E333DBA8}" type="datetimeFigureOut">
              <a:rPr lang="ru-RU" smtClean="0"/>
              <a:pPr/>
              <a:t>01.06.2020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91FA707-7868-4270-96BD-28B329B96DBB}"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6BD88D7-CBF6-4AAB-A0EF-F656E333DBA8}" type="datetimeFigureOut">
              <a:rPr lang="ru-RU" smtClean="0"/>
              <a:pPr/>
              <a:t>01.06.2020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91FA707-7868-4270-96BD-28B329B96DBB}"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6BD88D7-CBF6-4AAB-A0EF-F656E333DBA8}" type="datetimeFigureOut">
              <a:rPr lang="ru-RU" smtClean="0"/>
              <a:pPr/>
              <a:t>01.06.2020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91FA707-7868-4270-96BD-28B329B96DBB}"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6BD88D7-CBF6-4AAB-A0EF-F656E333DBA8}" type="datetimeFigureOut">
              <a:rPr lang="ru-RU" smtClean="0"/>
              <a:pPr/>
              <a:t>01.06.2020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91FA707-7868-4270-96BD-28B329B96DBB}"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6BD88D7-CBF6-4AAB-A0EF-F656E333DBA8}" type="datetimeFigureOut">
              <a:rPr lang="ru-RU" smtClean="0"/>
              <a:pPr/>
              <a:t>01.06.2020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991FA707-7868-4270-96BD-28B329B96DBB}"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6BD88D7-CBF6-4AAB-A0EF-F656E333DBA8}" type="datetimeFigureOut">
              <a:rPr lang="ru-RU" smtClean="0"/>
              <a:pPr/>
              <a:t>01.06.2020</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991FA707-7868-4270-96BD-28B329B96DBB}"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6BD88D7-CBF6-4AAB-A0EF-F656E333DBA8}" type="datetimeFigureOut">
              <a:rPr lang="ru-RU" smtClean="0"/>
              <a:pPr/>
              <a:t>01.06.2020</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991FA707-7868-4270-96BD-28B329B96DBB}"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6BD88D7-CBF6-4AAB-A0EF-F656E333DBA8}" type="datetimeFigureOut">
              <a:rPr lang="ru-RU" smtClean="0"/>
              <a:pPr/>
              <a:t>01.06.2020</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991FA707-7868-4270-96BD-28B329B96DBB}"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6BD88D7-CBF6-4AAB-A0EF-F656E333DBA8}" type="datetimeFigureOut">
              <a:rPr lang="ru-RU" smtClean="0"/>
              <a:pPr/>
              <a:t>01.06.2020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991FA707-7868-4270-96BD-28B329B96DBB}"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6BD88D7-CBF6-4AAB-A0EF-F656E333DBA8}" type="datetimeFigureOut">
              <a:rPr lang="ru-RU" smtClean="0"/>
              <a:pPr/>
              <a:t>01.06.2020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991FA707-7868-4270-96BD-28B329B96DBB}"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D88D7-CBF6-4AAB-A0EF-F656E333DBA8}" type="datetimeFigureOut">
              <a:rPr lang="ru-RU" smtClean="0"/>
              <a:pPr/>
              <a:t>01.06.2020</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1FA707-7868-4270-96BD-28B329B96DBB}"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5400" b="1" dirty="0" smtClean="0">
                <a:solidFill>
                  <a:srgbClr val="FF0000"/>
                </a:solidFill>
                <a:latin typeface="+mn-lt"/>
              </a:rPr>
              <a:t>Газированная вода или газировка</a:t>
            </a:r>
            <a:r>
              <a:rPr lang="ru-RU" sz="4800" b="1" dirty="0" smtClean="0">
                <a:latin typeface="+mn-lt"/>
              </a:rPr>
              <a:t/>
            </a:r>
            <a:br>
              <a:rPr lang="ru-RU" sz="4800" b="1" dirty="0" smtClean="0">
                <a:latin typeface="+mn-lt"/>
              </a:rPr>
            </a:br>
            <a:r>
              <a:rPr lang="ru-RU" sz="3200" b="1" dirty="0" smtClean="0">
                <a:latin typeface="+mn-lt"/>
              </a:rPr>
              <a:t>Изучить презентацию, проделать опыты в домашних условиях, конспект</a:t>
            </a:r>
            <a:endParaRPr lang="ru-RU" sz="3200" b="1" dirty="0">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428604"/>
            <a:ext cx="8329642" cy="5143535"/>
          </a:xfrm>
        </p:spPr>
        <p:txBody>
          <a:bodyPr>
            <a:normAutofit/>
          </a:bodyPr>
          <a:lstStyle/>
          <a:p>
            <a:pPr lvl="0">
              <a:buNone/>
            </a:pPr>
            <a:endParaRPr lang="ru-RU" b="1" dirty="0"/>
          </a:p>
          <a:p>
            <a:pPr>
              <a:buNone/>
            </a:pPr>
            <a:r>
              <a:rPr lang="ru-RU" b="1" i="1" dirty="0"/>
              <a:t>Были опрошены 65 человек (1-4 курсы), из которых</a:t>
            </a:r>
            <a:r>
              <a:rPr lang="ru-RU" b="1" i="1" dirty="0" smtClean="0"/>
              <a:t>:</a:t>
            </a:r>
          </a:p>
          <a:p>
            <a:pPr>
              <a:buNone/>
            </a:pPr>
            <a:endParaRPr lang="ru-RU" i="1" dirty="0" smtClean="0"/>
          </a:p>
          <a:p>
            <a:pPr lvl="0"/>
            <a:r>
              <a:rPr lang="ru-RU" dirty="0" smtClean="0">
                <a:latin typeface="Times New Roman" pitchFamily="18" charset="0"/>
                <a:cs typeface="Times New Roman" pitchFamily="18" charset="0"/>
              </a:rPr>
              <a:t>один раз в неделю пьют - 17 человек,</a:t>
            </a:r>
          </a:p>
          <a:p>
            <a:pPr lvl="0"/>
            <a:r>
              <a:rPr lang="ru-RU" dirty="0" smtClean="0">
                <a:latin typeface="Times New Roman" pitchFamily="18" charset="0"/>
                <a:cs typeface="Times New Roman" pitchFamily="18" charset="0"/>
              </a:rPr>
              <a:t>два раза в неделю – 13 человек,</a:t>
            </a:r>
          </a:p>
          <a:p>
            <a:pPr lvl="0"/>
            <a:r>
              <a:rPr lang="ru-RU" dirty="0" smtClean="0">
                <a:latin typeface="Times New Roman" pitchFamily="18" charset="0"/>
                <a:cs typeface="Times New Roman" pitchFamily="18" charset="0"/>
              </a:rPr>
              <a:t>редко употребляют – 8 человек,</a:t>
            </a:r>
          </a:p>
          <a:p>
            <a:pPr lvl="0"/>
            <a:r>
              <a:rPr lang="ru-RU" dirty="0" smtClean="0">
                <a:latin typeface="Times New Roman" pitchFamily="18" charset="0"/>
                <a:cs typeface="Times New Roman" pitchFamily="18" charset="0"/>
              </a:rPr>
              <a:t>много раз в неделю – 27 человек</a:t>
            </a:r>
            <a:r>
              <a:rPr lang="ru-RU" dirty="0" smtClean="0"/>
              <a:t>.</a:t>
            </a:r>
          </a:p>
          <a:p>
            <a:pPr>
              <a:buNone/>
            </a:pPr>
            <a:endParaRPr lang="ru-RU" i="1" dirty="0"/>
          </a:p>
          <a:p>
            <a:pPr>
              <a:buNone/>
            </a:pPr>
            <a:endParaRPr lang="ru-RU"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smtClean="0"/>
              <a:t>ПРАКТИЧЕСКАЯ ЧАСТЬ</a:t>
            </a:r>
            <a:br>
              <a:rPr lang="ru-RU" i="1" dirty="0" smtClean="0"/>
            </a:br>
            <a:r>
              <a:rPr lang="ru-RU" sz="3100" i="1" dirty="0"/>
              <a:t>Изучение этикеток газированных напитков</a:t>
            </a:r>
          </a:p>
        </p:txBody>
      </p:sp>
      <p:sp>
        <p:nvSpPr>
          <p:cNvPr id="3" name="Содержимое 2"/>
          <p:cNvSpPr>
            <a:spLocks noGrp="1"/>
          </p:cNvSpPr>
          <p:nvPr>
            <p:ph idx="1"/>
          </p:nvPr>
        </p:nvSpPr>
        <p:spPr>
          <a:xfrm>
            <a:off x="285720" y="1571612"/>
            <a:ext cx="8501122" cy="4857784"/>
          </a:xfrm>
        </p:spPr>
        <p:txBody>
          <a:bodyPr>
            <a:normAutofit fontScale="92500" lnSpcReduction="20000"/>
          </a:bodyPr>
          <a:lstStyle/>
          <a:p>
            <a:pPr>
              <a:buNone/>
            </a:pPr>
            <a:r>
              <a:rPr lang="ru-RU" i="1" u="sng" dirty="0"/>
              <a:t>№1 «Coca-cola» 1,5 л:</a:t>
            </a:r>
            <a:r>
              <a:rPr lang="ru-RU" i="1" dirty="0"/>
              <a:t> изготовлена в Нижнем </a:t>
            </a:r>
            <a:r>
              <a:rPr lang="ru-RU" i="1" dirty="0" smtClean="0"/>
              <a:t>Новгороде.</a:t>
            </a:r>
            <a:endParaRPr lang="ru-RU" i="1" dirty="0"/>
          </a:p>
          <a:p>
            <a:r>
              <a:rPr lang="ru-RU" i="1" dirty="0"/>
              <a:t>Энергетическая ценность = 42 ккал.</a:t>
            </a:r>
          </a:p>
          <a:p>
            <a:r>
              <a:rPr lang="ru-RU" i="1" dirty="0"/>
              <a:t>Белки = 0,00 г.</a:t>
            </a:r>
          </a:p>
          <a:p>
            <a:r>
              <a:rPr lang="ru-RU" i="1" dirty="0"/>
              <a:t>Углеводы = 10,6 г.</a:t>
            </a:r>
          </a:p>
          <a:p>
            <a:r>
              <a:rPr lang="ru-RU" i="1" dirty="0"/>
              <a:t>Жиры = 0,00 г.</a:t>
            </a:r>
          </a:p>
          <a:p>
            <a:r>
              <a:rPr lang="ru-RU" i="1" dirty="0"/>
              <a:t>Сахара = 10,6 г.</a:t>
            </a:r>
          </a:p>
          <a:p>
            <a:r>
              <a:rPr lang="ru-RU" i="1" dirty="0"/>
              <a:t>Состав: газированная вода, сахар, краситель (сахарный колер), регулятор кислотности (ортофосфорная кислота), идентичные натуральным ароматизаторы, кофеин.</a:t>
            </a:r>
          </a:p>
          <a:p>
            <a:pPr>
              <a:buNone/>
            </a:pPr>
            <a:endParaRPr lang="ru-RU" dirty="0"/>
          </a:p>
        </p:txBody>
      </p:sp>
      <p:pic>
        <p:nvPicPr>
          <p:cNvPr id="4098" name="Picture 2" descr="C:\Documents and Settings\new\Рабочий стол\images.jpg"/>
          <p:cNvPicPr>
            <a:picLocks noChangeAspect="1" noChangeArrowheads="1"/>
          </p:cNvPicPr>
          <p:nvPr/>
        </p:nvPicPr>
        <p:blipFill>
          <a:blip r:embed="rId2" cstate="print"/>
          <a:srcRect/>
          <a:stretch>
            <a:fillRect/>
          </a:stretch>
        </p:blipFill>
        <p:spPr bwMode="auto">
          <a:xfrm>
            <a:off x="6858016" y="2643182"/>
            <a:ext cx="1928826" cy="192882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642918"/>
            <a:ext cx="8358246" cy="5214974"/>
          </a:xfrm>
        </p:spPr>
        <p:txBody>
          <a:bodyPr>
            <a:normAutofit fontScale="25000" lnSpcReduction="20000"/>
          </a:bodyPr>
          <a:lstStyle/>
          <a:p>
            <a:pPr>
              <a:buNone/>
            </a:pPr>
            <a:r>
              <a:rPr lang="ru-RU" sz="10400" i="1" u="sng" dirty="0"/>
              <a:t>№2 «Fanta» 1,5 л:</a:t>
            </a:r>
            <a:r>
              <a:rPr lang="ru-RU" sz="10400" i="1" dirty="0"/>
              <a:t> изготовлена в Нижнем </a:t>
            </a:r>
            <a:r>
              <a:rPr lang="ru-RU" sz="10400" i="1" dirty="0" smtClean="0"/>
              <a:t>Новгороде.</a:t>
            </a:r>
            <a:endParaRPr lang="ru-RU" sz="10400" i="1" dirty="0"/>
          </a:p>
          <a:p>
            <a:r>
              <a:rPr lang="ru-RU" sz="10400" i="1" dirty="0"/>
              <a:t>Энергетическая ценность = 47 ккал.</a:t>
            </a:r>
          </a:p>
          <a:p>
            <a:r>
              <a:rPr lang="ru-RU" sz="10400" i="1" dirty="0"/>
              <a:t>Белки = 0,00 г.</a:t>
            </a:r>
          </a:p>
          <a:p>
            <a:r>
              <a:rPr lang="ru-RU" sz="10400" i="1" dirty="0"/>
              <a:t>Углеводы = 11,6 г.</a:t>
            </a:r>
          </a:p>
          <a:p>
            <a:r>
              <a:rPr lang="ru-RU" sz="10400" i="1" dirty="0"/>
              <a:t>Жиры = 0,00 г.</a:t>
            </a:r>
          </a:p>
          <a:p>
            <a:r>
              <a:rPr lang="ru-RU" sz="10400" i="1" dirty="0"/>
              <a:t>Сахара = 12,6 г.</a:t>
            </a:r>
          </a:p>
          <a:p>
            <a:r>
              <a:rPr lang="ru-RU" sz="10400" i="1" dirty="0"/>
              <a:t>Состав: очищена газированная вода, сахар, апельсиновый сок – 3% , регулятор кислотности (лимонная кислота), витамин С, стабилизаторы (гуммиарабинизобутират ацетат сахарозы), консервант (сорбит калия), идентичные натуральным ароматизаторы, подсластитель - сахаринат натрия, антиоксидант (аскорбиновая кислота), краситель жёлтый «Солнечный закат».</a:t>
            </a:r>
          </a:p>
          <a:p>
            <a:pPr>
              <a:buNone/>
            </a:pPr>
            <a:endParaRPr lang="ru-RU" sz="9800" dirty="0"/>
          </a:p>
        </p:txBody>
      </p:sp>
      <p:pic>
        <p:nvPicPr>
          <p:cNvPr id="5122" name="Picture 2" descr="C:\Documents and Settings\new\Рабочий стол\images.jpg"/>
          <p:cNvPicPr>
            <a:picLocks noChangeAspect="1" noChangeArrowheads="1"/>
          </p:cNvPicPr>
          <p:nvPr/>
        </p:nvPicPr>
        <p:blipFill>
          <a:blip r:embed="rId2" cstate="print"/>
          <a:srcRect/>
          <a:stretch>
            <a:fillRect/>
          </a:stretch>
        </p:blipFill>
        <p:spPr bwMode="auto">
          <a:xfrm>
            <a:off x="5857884" y="1000108"/>
            <a:ext cx="1857388" cy="185738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428604"/>
            <a:ext cx="8286808" cy="5929354"/>
          </a:xfrm>
        </p:spPr>
        <p:txBody>
          <a:bodyPr>
            <a:normAutofit fontScale="92500" lnSpcReduction="10000"/>
          </a:bodyPr>
          <a:lstStyle/>
          <a:p>
            <a:pPr>
              <a:buNone/>
            </a:pPr>
            <a:r>
              <a:rPr lang="ru-RU" i="1" u="sng" dirty="0"/>
              <a:t>№3 </a:t>
            </a:r>
            <a:r>
              <a:rPr lang="ru-RU" i="1" u="sng" dirty="0" smtClean="0"/>
              <a:t>«</a:t>
            </a:r>
            <a:r>
              <a:rPr lang="en-US" i="1" u="sng" dirty="0" smtClean="0"/>
              <a:t>Sprite</a:t>
            </a:r>
            <a:r>
              <a:rPr lang="ru-RU" i="1" dirty="0" smtClean="0"/>
              <a:t>» </a:t>
            </a:r>
            <a:r>
              <a:rPr lang="ru-RU" i="1" dirty="0"/>
              <a:t>1,75 л: изготовлен в </a:t>
            </a:r>
            <a:r>
              <a:rPr lang="ru-RU" i="1" dirty="0" smtClean="0"/>
              <a:t>Екатеринбурге.</a:t>
            </a:r>
            <a:endParaRPr lang="ru-RU" i="1" dirty="0"/>
          </a:p>
          <a:p>
            <a:r>
              <a:rPr lang="ru-RU" i="1" dirty="0"/>
              <a:t>Энергетическая ценность = 30 ккал.</a:t>
            </a:r>
          </a:p>
          <a:p>
            <a:r>
              <a:rPr lang="ru-RU" i="1" dirty="0"/>
              <a:t>Белки &lt; 0,1г.</a:t>
            </a:r>
          </a:p>
          <a:p>
            <a:r>
              <a:rPr lang="ru-RU" i="1" dirty="0"/>
              <a:t>Жиры = 0,0 г</a:t>
            </a:r>
          </a:p>
          <a:p>
            <a:r>
              <a:rPr lang="ru-RU" i="1" dirty="0"/>
              <a:t>Углеводы = 7,4 г.</a:t>
            </a:r>
          </a:p>
          <a:p>
            <a:r>
              <a:rPr lang="ru-RU" i="1" dirty="0"/>
              <a:t>Состав: вода, сахар, диоксид углерода, регуляторы кислотности (лимонная кислота, цитрат натрия, Е296,Е330,Е331), натуральные ароматизаторы, подсластители (аспартам, ацесульфат калия), консервант (бензонат натрия,Е211). Продукт содержит </a:t>
            </a:r>
            <a:r>
              <a:rPr lang="ru-RU" i="1" dirty="0" err="1" smtClean="0"/>
              <a:t>фенилаланин</a:t>
            </a:r>
            <a:r>
              <a:rPr lang="ru-RU" i="1" dirty="0"/>
              <a:t>.</a:t>
            </a:r>
          </a:p>
          <a:p>
            <a:pPr>
              <a:buNone/>
            </a:pPr>
            <a:endParaRPr lang="ru-RU" dirty="0"/>
          </a:p>
        </p:txBody>
      </p:sp>
      <p:pic>
        <p:nvPicPr>
          <p:cNvPr id="6147" name="Picture 3" descr="C:\Documents and Settings\new\Рабочий стол\imgres.jpg"/>
          <p:cNvPicPr>
            <a:picLocks noChangeAspect="1" noChangeArrowheads="1"/>
          </p:cNvPicPr>
          <p:nvPr/>
        </p:nvPicPr>
        <p:blipFill>
          <a:blip r:embed="rId2" cstate="print"/>
          <a:srcRect/>
          <a:stretch>
            <a:fillRect/>
          </a:stretch>
        </p:blipFill>
        <p:spPr bwMode="auto">
          <a:xfrm>
            <a:off x="7000875" y="857232"/>
            <a:ext cx="2143125" cy="214312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500042"/>
            <a:ext cx="8286808" cy="6000792"/>
          </a:xfrm>
        </p:spPr>
        <p:txBody>
          <a:bodyPr>
            <a:normAutofit fontScale="92500" lnSpcReduction="10000"/>
          </a:bodyPr>
          <a:lstStyle/>
          <a:p>
            <a:pPr>
              <a:buNone/>
            </a:pPr>
            <a:r>
              <a:rPr lang="ru-RU" i="1" u="sng" dirty="0"/>
              <a:t>№4 </a:t>
            </a:r>
            <a:r>
              <a:rPr lang="ru-RU" i="1" u="sng" dirty="0" smtClean="0"/>
              <a:t>«Буратино» </a:t>
            </a:r>
            <a:r>
              <a:rPr lang="ru-RU" i="1" u="sng" dirty="0"/>
              <a:t>1,5 л:</a:t>
            </a:r>
            <a:r>
              <a:rPr lang="ru-RU" i="1" dirty="0"/>
              <a:t> изготовлен в Нижнем </a:t>
            </a:r>
            <a:r>
              <a:rPr lang="ru-RU" i="1" dirty="0" smtClean="0"/>
              <a:t>Новгороде.</a:t>
            </a:r>
            <a:endParaRPr lang="ru-RU" i="1" dirty="0"/>
          </a:p>
          <a:p>
            <a:r>
              <a:rPr lang="ru-RU" i="1" dirty="0"/>
              <a:t>Энергетическая ценность = 2\1 ккал.</a:t>
            </a:r>
          </a:p>
          <a:p>
            <a:r>
              <a:rPr lang="ru-RU" i="1" dirty="0"/>
              <a:t>Углеводы = 0,00 г.</a:t>
            </a:r>
          </a:p>
          <a:p>
            <a:r>
              <a:rPr lang="ru-RU" i="1" dirty="0"/>
              <a:t>Жиры = 0,0 г.</a:t>
            </a:r>
          </a:p>
          <a:p>
            <a:r>
              <a:rPr lang="ru-RU" i="1" dirty="0"/>
              <a:t>Белки = 0,0 г.</a:t>
            </a:r>
          </a:p>
          <a:p>
            <a:r>
              <a:rPr lang="ru-RU" i="1" dirty="0"/>
              <a:t>Состав: питьевая подготовленная вода, диоксид углерода, лимонная кислота, ароматические вещества, ароматические </a:t>
            </a:r>
            <a:r>
              <a:rPr lang="ru-RU" i="1" dirty="0" smtClean="0"/>
              <a:t>эстракты, </a:t>
            </a:r>
            <a:r>
              <a:rPr lang="ru-RU" i="1" dirty="0"/>
              <a:t>подсластители (Мармикс-200.5), консервант (бензонат натрия). Продукт содержит финилаланин, больным финилкетонурией не рекомендуется.</a:t>
            </a:r>
          </a:p>
          <a:p>
            <a:pPr>
              <a:buNone/>
            </a:pPr>
            <a:endParaRPr lang="ru-RU" dirty="0"/>
          </a:p>
        </p:txBody>
      </p:sp>
      <p:pic>
        <p:nvPicPr>
          <p:cNvPr id="7170" name="Picture 2" descr="C:\Documents and Settings\new\Рабочий стол\imgres.jpg"/>
          <p:cNvPicPr>
            <a:picLocks noChangeAspect="1" noChangeArrowheads="1"/>
          </p:cNvPicPr>
          <p:nvPr/>
        </p:nvPicPr>
        <p:blipFill>
          <a:blip r:embed="rId2" cstate="print"/>
          <a:srcRect/>
          <a:stretch>
            <a:fillRect/>
          </a:stretch>
        </p:blipFill>
        <p:spPr bwMode="auto">
          <a:xfrm>
            <a:off x="7072330" y="1214422"/>
            <a:ext cx="1905000" cy="1905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428604"/>
            <a:ext cx="8358246" cy="5697559"/>
          </a:xfrm>
        </p:spPr>
        <p:txBody>
          <a:bodyPr>
            <a:normAutofit fontScale="92500" lnSpcReduction="10000"/>
          </a:bodyPr>
          <a:lstStyle/>
          <a:p>
            <a:pPr>
              <a:buNone/>
            </a:pPr>
            <a:r>
              <a:rPr lang="ru-RU" i="1" u="sng" dirty="0"/>
              <a:t>№5 минеральная вода «</a:t>
            </a:r>
            <a:r>
              <a:rPr lang="ru-RU" i="1" u="sng" dirty="0" err="1" smtClean="0"/>
              <a:t>Славяновская</a:t>
            </a:r>
            <a:r>
              <a:rPr lang="ru-RU" i="1" u="sng" dirty="0" smtClean="0"/>
              <a:t>»1,5л</a:t>
            </a:r>
            <a:r>
              <a:rPr lang="ru-RU" i="1" u="sng" dirty="0"/>
              <a:t>:</a:t>
            </a:r>
            <a:r>
              <a:rPr lang="ru-RU" i="1" dirty="0"/>
              <a:t> изготовлена ЗАО «ВОДНАЯ КОМПАНИЯ «СТАРЫЙ ИСТОЧНИК», Ставропольский край, город Минеральные </a:t>
            </a:r>
            <a:r>
              <a:rPr lang="ru-RU" i="1" dirty="0" smtClean="0"/>
              <a:t>Воды.</a:t>
            </a:r>
            <a:endParaRPr lang="ru-RU" i="1" dirty="0"/>
          </a:p>
          <a:p>
            <a:r>
              <a:rPr lang="ru-RU" i="1" dirty="0"/>
              <a:t>Энергетическая ценность = 0 ккал.</a:t>
            </a:r>
          </a:p>
          <a:p>
            <a:r>
              <a:rPr lang="ru-RU" i="1" dirty="0"/>
              <a:t>Углеводы = 0,00 г.</a:t>
            </a:r>
          </a:p>
          <a:p>
            <a:r>
              <a:rPr lang="ru-RU" i="1" dirty="0"/>
              <a:t>Жиры = 0,00 г.</a:t>
            </a:r>
          </a:p>
          <a:p>
            <a:r>
              <a:rPr lang="ru-RU" i="1" dirty="0"/>
              <a:t>Белки = 0,00 г</a:t>
            </a:r>
          </a:p>
          <a:p>
            <a:r>
              <a:rPr lang="ru-RU" i="1" dirty="0"/>
              <a:t>Химический состав: гидрокарбонаты, сульфаты, хлориды, кальций, магний, кальций+магний, минерализация.</a:t>
            </a:r>
          </a:p>
          <a:p>
            <a:pPr>
              <a:buNone/>
            </a:pPr>
            <a:endParaRPr lang="ru-RU" dirty="0"/>
          </a:p>
        </p:txBody>
      </p:sp>
      <p:pic>
        <p:nvPicPr>
          <p:cNvPr id="8194" name="Picture 2" descr="C:\Documents and Settings\new\Рабочий стол\imgres.jpg"/>
          <p:cNvPicPr>
            <a:picLocks noChangeAspect="1" noChangeArrowheads="1"/>
          </p:cNvPicPr>
          <p:nvPr/>
        </p:nvPicPr>
        <p:blipFill>
          <a:blip r:embed="rId2" cstate="print"/>
          <a:srcRect/>
          <a:stretch>
            <a:fillRect/>
          </a:stretch>
        </p:blipFill>
        <p:spPr bwMode="auto">
          <a:xfrm>
            <a:off x="7086600" y="2357430"/>
            <a:ext cx="2057400" cy="20574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a:t>Экспериментальная </a:t>
            </a:r>
            <a:r>
              <a:rPr lang="ru-RU" i="1" dirty="0" smtClean="0"/>
              <a:t>часть</a:t>
            </a:r>
            <a:r>
              <a:rPr lang="en-US" i="1" dirty="0" smtClean="0"/>
              <a:t/>
            </a:r>
            <a:br>
              <a:rPr lang="en-US" i="1" dirty="0" smtClean="0"/>
            </a:br>
            <a:r>
              <a:rPr lang="ru-RU" i="1" u="sng" dirty="0"/>
              <a:t>ОПЫТ №1. Проба с мясом</a:t>
            </a:r>
            <a:endParaRPr lang="ru-RU" i="1" dirty="0"/>
          </a:p>
        </p:txBody>
      </p:sp>
      <p:sp>
        <p:nvSpPr>
          <p:cNvPr id="3" name="Содержимое 2"/>
          <p:cNvSpPr>
            <a:spLocks noGrp="1"/>
          </p:cNvSpPr>
          <p:nvPr>
            <p:ph idx="1"/>
          </p:nvPr>
        </p:nvSpPr>
        <p:spPr>
          <a:xfrm>
            <a:off x="457200" y="1600200"/>
            <a:ext cx="8329642" cy="5043510"/>
          </a:xfrm>
        </p:spPr>
        <p:txBody>
          <a:bodyPr/>
          <a:lstStyle/>
          <a:p>
            <a:pPr>
              <a:buNone/>
            </a:pPr>
            <a:r>
              <a:rPr lang="en-US" i="1" dirty="0" smtClean="0"/>
              <a:t> </a:t>
            </a:r>
            <a:r>
              <a:rPr lang="ru-RU" sz="2800" i="1" dirty="0" smtClean="0"/>
              <a:t>ХОД </a:t>
            </a:r>
            <a:r>
              <a:rPr lang="ru-RU" sz="2800" i="1" dirty="0"/>
              <a:t>ЭКСПЕРИМЕНТА:</a:t>
            </a:r>
          </a:p>
          <a:p>
            <a:pPr lvl="0">
              <a:buNone/>
            </a:pPr>
            <a:r>
              <a:rPr lang="en-US" sz="2800" i="1" dirty="0" smtClean="0"/>
              <a:t>1.</a:t>
            </a:r>
            <a:r>
              <a:rPr lang="ru-RU" sz="2800" i="1" dirty="0" smtClean="0"/>
              <a:t> Нарезали </a:t>
            </a:r>
            <a:r>
              <a:rPr lang="ru-RU" sz="2800" i="1" dirty="0"/>
              <a:t>мясо говядины.</a:t>
            </a:r>
          </a:p>
          <a:p>
            <a:pPr lvl="0">
              <a:buNone/>
            </a:pPr>
            <a:r>
              <a:rPr lang="en-US" sz="2800" i="1" dirty="0" smtClean="0"/>
              <a:t>2.</a:t>
            </a:r>
            <a:r>
              <a:rPr lang="ru-RU" sz="2800" i="1" dirty="0" smtClean="0"/>
              <a:t> Пронумеровали чашки</a:t>
            </a:r>
            <a:r>
              <a:rPr lang="ru-RU" sz="2800" i="1" dirty="0"/>
              <a:t> и </a:t>
            </a:r>
            <a:r>
              <a:rPr lang="ru-RU" sz="2800" i="1" dirty="0" smtClean="0"/>
              <a:t>положили</a:t>
            </a:r>
            <a:r>
              <a:rPr lang="ru-RU" sz="2800" i="1" dirty="0"/>
              <a:t> в каждую кусочек мяса.</a:t>
            </a:r>
          </a:p>
          <a:p>
            <a:pPr lvl="0">
              <a:buNone/>
            </a:pPr>
            <a:r>
              <a:rPr lang="en-US" sz="2800" i="1" dirty="0" smtClean="0"/>
              <a:t>3.</a:t>
            </a:r>
            <a:r>
              <a:rPr lang="ru-RU" sz="2800" i="1" dirty="0" smtClean="0"/>
              <a:t> Залили </a:t>
            </a:r>
            <a:r>
              <a:rPr lang="ru-RU" sz="2800" i="1" dirty="0"/>
              <a:t>каждый кусочек мяса определённым видом газированной </a:t>
            </a:r>
            <a:r>
              <a:rPr lang="ru-RU" sz="2800" i="1" dirty="0" smtClean="0"/>
              <a:t>воды.</a:t>
            </a:r>
            <a:endParaRPr lang="ru-RU" sz="2800" i="1" dirty="0"/>
          </a:p>
          <a:p>
            <a:pPr>
              <a:buNone/>
            </a:pPr>
            <a:endParaRPr lang="ru-RU" i="1" dirty="0"/>
          </a:p>
          <a:p>
            <a:pPr>
              <a:buNone/>
            </a:pPr>
            <a:endParaRPr lang="ru-RU" dirty="0"/>
          </a:p>
        </p:txBody>
      </p:sp>
      <p:pic>
        <p:nvPicPr>
          <p:cNvPr id="21505" name="Picture 1" descr="C:\Documents and Settings\new\Рабочий стол\IMG_20170310_144640.jpg"/>
          <p:cNvPicPr>
            <a:picLocks noChangeAspect="1" noChangeArrowheads="1"/>
          </p:cNvPicPr>
          <p:nvPr/>
        </p:nvPicPr>
        <p:blipFill>
          <a:blip r:embed="rId2" cstate="print"/>
          <a:srcRect/>
          <a:stretch>
            <a:fillRect/>
          </a:stretch>
        </p:blipFill>
        <p:spPr bwMode="auto">
          <a:xfrm>
            <a:off x="5857884" y="4140844"/>
            <a:ext cx="2685385" cy="2717156"/>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одержимое 5"/>
          <p:cNvGraphicFramePr>
            <a:graphicFrameLocks noGrp="1"/>
          </p:cNvGraphicFramePr>
          <p:nvPr>
            <p:ph idx="1"/>
          </p:nvPr>
        </p:nvGraphicFramePr>
        <p:xfrm>
          <a:off x="457200" y="357165"/>
          <a:ext cx="8229600" cy="6341276"/>
        </p:xfrm>
        <a:graphic>
          <a:graphicData uri="http://schemas.openxmlformats.org/drawingml/2006/table">
            <a:tbl>
              <a:tblPr firstRow="1" bandRow="1">
                <a:tableStyleId>{5C22544A-7EE6-4342-B048-85BDC9FD1C3A}</a:tableStyleId>
              </a:tblPr>
              <a:tblGrid>
                <a:gridCol w="2743200"/>
                <a:gridCol w="2743200"/>
                <a:gridCol w="2743200"/>
              </a:tblGrid>
              <a:tr h="702476">
                <a:tc>
                  <a:txBody>
                    <a:bodyPr/>
                    <a:lstStyle/>
                    <a:p>
                      <a:r>
                        <a:rPr lang="ru-RU" baseline="0" dirty="0" smtClean="0"/>
                        <a:t> </a:t>
                      </a:r>
                      <a:endParaRPr lang="ru-RU" dirty="0"/>
                    </a:p>
                  </a:txBody>
                  <a:tcPr/>
                </a:tc>
                <a:tc>
                  <a:txBody>
                    <a:bodyPr/>
                    <a:lstStyle/>
                    <a:p>
                      <a:r>
                        <a:rPr lang="ru-RU" dirty="0" smtClean="0"/>
                        <a:t> </a:t>
                      </a:r>
                      <a:r>
                        <a:rPr lang="ru-RU" sz="2800" dirty="0" smtClean="0"/>
                        <a:t>Ч/з</a:t>
                      </a:r>
                      <a:r>
                        <a:rPr lang="ru-RU" sz="2800" baseline="0" dirty="0" smtClean="0"/>
                        <a:t> День</a:t>
                      </a:r>
                      <a:endParaRPr lang="ru-RU" sz="2800" dirty="0"/>
                    </a:p>
                  </a:txBody>
                  <a:tcPr/>
                </a:tc>
                <a:tc>
                  <a:txBody>
                    <a:bodyPr/>
                    <a:lstStyle/>
                    <a:p>
                      <a:r>
                        <a:rPr lang="ru-RU" sz="2800" dirty="0" smtClean="0"/>
                        <a:t>Ч/з Неделю</a:t>
                      </a:r>
                      <a:endParaRPr lang="ru-RU" sz="2800" dirty="0"/>
                    </a:p>
                  </a:txBody>
                  <a:tcPr/>
                </a:tc>
              </a:tr>
              <a:tr h="684683">
                <a:tc>
                  <a:txBody>
                    <a:bodyPr/>
                    <a:lstStyle/>
                    <a:p>
                      <a:pPr algn="ctr"/>
                      <a:r>
                        <a:rPr lang="en-US" sz="2800" dirty="0" smtClean="0"/>
                        <a:t>Coca-Cola</a:t>
                      </a:r>
                      <a:endParaRPr lang="ru-RU" sz="2800" dirty="0"/>
                    </a:p>
                  </a:txBody>
                  <a:tcPr/>
                </a:tc>
                <a:tc>
                  <a:txBody>
                    <a:bodyPr/>
                    <a:lstStyle/>
                    <a:p>
                      <a:r>
                        <a:rPr lang="ru-RU" sz="2000" kern="1200" dirty="0" smtClean="0">
                          <a:solidFill>
                            <a:schemeClr val="dk1"/>
                          </a:solidFill>
                          <a:latin typeface="+mn-lt"/>
                          <a:ea typeface="+mn-ea"/>
                          <a:cs typeface="+mn-cs"/>
                        </a:rPr>
                        <a:t>Осадок, мясо стало темнее и начало разлагаться</a:t>
                      </a:r>
                      <a:endParaRPr lang="ru-RU" sz="2000" dirty="0"/>
                    </a:p>
                  </a:txBody>
                  <a:tcPr/>
                </a:tc>
                <a:tc>
                  <a:txBody>
                    <a:bodyPr/>
                    <a:lstStyle/>
                    <a:p>
                      <a:r>
                        <a:rPr lang="ru-RU" sz="2000" kern="1200" dirty="0" smtClean="0">
                          <a:solidFill>
                            <a:schemeClr val="dk1"/>
                          </a:solidFill>
                          <a:latin typeface="+mn-lt"/>
                          <a:ea typeface="+mn-ea"/>
                          <a:cs typeface="+mn-cs"/>
                        </a:rPr>
                        <a:t>Мясо стало черным и окончательно разложилось</a:t>
                      </a:r>
                      <a:endParaRPr lang="ru-RU" sz="2000" dirty="0"/>
                    </a:p>
                  </a:txBody>
                  <a:tcPr/>
                </a:tc>
              </a:tr>
              <a:tr h="702476">
                <a:tc>
                  <a:txBody>
                    <a:bodyPr/>
                    <a:lstStyle/>
                    <a:p>
                      <a:pPr algn="ctr"/>
                      <a:r>
                        <a:rPr lang="en-US" dirty="0" smtClean="0"/>
                        <a:t>  </a:t>
                      </a:r>
                      <a:r>
                        <a:rPr lang="en-US" sz="2800" dirty="0" smtClean="0"/>
                        <a:t>Fanta</a:t>
                      </a:r>
                      <a:endParaRPr lang="ru-RU" sz="2800" dirty="0"/>
                    </a:p>
                  </a:txBody>
                  <a:tcPr/>
                </a:tc>
                <a:tc>
                  <a:txBody>
                    <a:bodyPr/>
                    <a:lstStyle/>
                    <a:p>
                      <a:r>
                        <a:rPr lang="ru-RU" sz="2000" kern="1200" dirty="0" smtClean="0">
                          <a:solidFill>
                            <a:schemeClr val="dk1"/>
                          </a:solidFill>
                          <a:latin typeface="+mn-lt"/>
                          <a:ea typeface="+mn-ea"/>
                          <a:cs typeface="+mn-cs"/>
                        </a:rPr>
                        <a:t>Выпал осадок, мясо начало разлагаться</a:t>
                      </a:r>
                      <a:endParaRPr lang="ru-RU" sz="2000" dirty="0"/>
                    </a:p>
                  </a:txBody>
                  <a:tcPr/>
                </a:tc>
                <a:tc>
                  <a:txBody>
                    <a:bodyPr/>
                    <a:lstStyle/>
                    <a:p>
                      <a:r>
                        <a:rPr lang="ru-RU" sz="2000" kern="1200" dirty="0" smtClean="0">
                          <a:solidFill>
                            <a:schemeClr val="dk1"/>
                          </a:solidFill>
                          <a:latin typeface="+mn-lt"/>
                          <a:ea typeface="+mn-ea"/>
                          <a:cs typeface="+mn-cs"/>
                        </a:rPr>
                        <a:t>Оранжевое мясо разложилось до конца и выпал осадок</a:t>
                      </a:r>
                      <a:endParaRPr lang="ru-RU" sz="2000" dirty="0"/>
                    </a:p>
                  </a:txBody>
                  <a:tcPr/>
                </a:tc>
              </a:tr>
              <a:tr h="720256">
                <a:tc>
                  <a:txBody>
                    <a:bodyPr/>
                    <a:lstStyle/>
                    <a:p>
                      <a:pPr algn="ctr"/>
                      <a:r>
                        <a:rPr lang="en-US" sz="2800" dirty="0" smtClean="0"/>
                        <a:t>Sprite</a:t>
                      </a:r>
                      <a:endParaRPr lang="ru-RU" sz="2800" dirty="0"/>
                    </a:p>
                  </a:txBody>
                  <a:tcPr/>
                </a:tc>
                <a:tc>
                  <a:txBody>
                    <a:bodyPr/>
                    <a:lstStyle/>
                    <a:p>
                      <a:r>
                        <a:rPr lang="ru-RU" sz="2000" kern="1200" dirty="0" smtClean="0">
                          <a:solidFill>
                            <a:schemeClr val="dk1"/>
                          </a:solidFill>
                          <a:latin typeface="+mn-lt"/>
                          <a:ea typeface="+mn-ea"/>
                          <a:cs typeface="+mn-cs"/>
                        </a:rPr>
                        <a:t>Мясо принимает белесую окраску и разлагается</a:t>
                      </a:r>
                      <a:endParaRPr lang="ru-RU" sz="2000" dirty="0"/>
                    </a:p>
                  </a:txBody>
                  <a:tcPr/>
                </a:tc>
                <a:tc>
                  <a:txBody>
                    <a:bodyPr/>
                    <a:lstStyle/>
                    <a:p>
                      <a:r>
                        <a:rPr lang="ru-RU" sz="2000" kern="1200" dirty="0" smtClean="0">
                          <a:solidFill>
                            <a:schemeClr val="dk1"/>
                          </a:solidFill>
                          <a:latin typeface="+mn-lt"/>
                          <a:ea typeface="+mn-ea"/>
                          <a:cs typeface="+mn-cs"/>
                        </a:rPr>
                        <a:t>Белок в мясе свернулся, поэтому оно стало плотным</a:t>
                      </a:r>
                      <a:endParaRPr lang="ru-RU" sz="2000" dirty="0"/>
                    </a:p>
                  </a:txBody>
                  <a:tcPr/>
                </a:tc>
              </a:tr>
              <a:tr h="702476">
                <a:tc>
                  <a:txBody>
                    <a:bodyPr/>
                    <a:lstStyle/>
                    <a:p>
                      <a:pPr algn="ctr"/>
                      <a:r>
                        <a:rPr lang="ru-RU" sz="2800" dirty="0" smtClean="0"/>
                        <a:t>Буратино</a:t>
                      </a:r>
                      <a:endParaRPr lang="ru-RU" sz="2800" dirty="0"/>
                    </a:p>
                  </a:txBody>
                  <a:tcPr/>
                </a:tc>
                <a:tc>
                  <a:txBody>
                    <a:bodyPr/>
                    <a:lstStyle/>
                    <a:p>
                      <a:r>
                        <a:rPr lang="ru-RU" sz="2000" kern="1200" dirty="0" smtClean="0">
                          <a:solidFill>
                            <a:schemeClr val="dk1"/>
                          </a:solidFill>
                          <a:latin typeface="+mn-lt"/>
                          <a:ea typeface="+mn-ea"/>
                          <a:cs typeface="+mn-cs"/>
                        </a:rPr>
                        <a:t>Белок в мясе свернулся, поэтому оно стало плотным</a:t>
                      </a:r>
                      <a:endParaRPr lang="ru-RU" sz="2000" dirty="0"/>
                    </a:p>
                  </a:txBody>
                  <a:tcPr/>
                </a:tc>
                <a:tc>
                  <a:txBody>
                    <a:bodyPr/>
                    <a:lstStyle/>
                    <a:p>
                      <a:r>
                        <a:rPr lang="ru-RU" sz="2000" kern="1200" dirty="0" smtClean="0">
                          <a:solidFill>
                            <a:schemeClr val="dk1"/>
                          </a:solidFill>
                          <a:latin typeface="+mn-lt"/>
                          <a:ea typeface="+mn-ea"/>
                          <a:cs typeface="+mn-cs"/>
                        </a:rPr>
                        <a:t>Белок в мясе свернулся, поэтому оно стало плотным</a:t>
                      </a:r>
                      <a:endParaRPr lang="ru-RU" sz="2000" dirty="0"/>
                    </a:p>
                  </a:txBody>
                  <a:tcPr/>
                </a:tc>
              </a:tr>
              <a:tr h="702476">
                <a:tc>
                  <a:txBody>
                    <a:bodyPr/>
                    <a:lstStyle/>
                    <a:p>
                      <a:pPr algn="ctr"/>
                      <a:r>
                        <a:rPr lang="ru-RU" sz="2800" dirty="0" smtClean="0"/>
                        <a:t>Славяновская</a:t>
                      </a:r>
                      <a:endParaRPr lang="ru-RU" sz="2800" dirty="0"/>
                    </a:p>
                  </a:txBody>
                  <a:tcPr/>
                </a:tc>
                <a:tc>
                  <a:txBody>
                    <a:bodyPr/>
                    <a:lstStyle/>
                    <a:p>
                      <a:r>
                        <a:rPr lang="ru-RU" sz="2000" kern="1200" dirty="0" smtClean="0">
                          <a:solidFill>
                            <a:schemeClr val="dk1"/>
                          </a:solidFill>
                          <a:latin typeface="+mn-lt"/>
                          <a:ea typeface="+mn-ea"/>
                          <a:cs typeface="+mn-cs"/>
                        </a:rPr>
                        <a:t>Мясо осталось светлого оттенка</a:t>
                      </a:r>
                      <a:endParaRPr lang="ru-RU" sz="2000" dirty="0"/>
                    </a:p>
                  </a:txBody>
                  <a:tcPr/>
                </a:tc>
                <a:tc>
                  <a:txBody>
                    <a:bodyPr/>
                    <a:lstStyle/>
                    <a:p>
                      <a:r>
                        <a:rPr lang="ru-RU" sz="2000" kern="1200" dirty="0" smtClean="0">
                          <a:solidFill>
                            <a:schemeClr val="dk1"/>
                          </a:solidFill>
                          <a:latin typeface="+mn-lt"/>
                          <a:ea typeface="+mn-ea"/>
                          <a:cs typeface="+mn-cs"/>
                        </a:rPr>
                        <a:t>Из-за долгого вымачивания мясо осталось светлым, минеральная вода - стала </a:t>
                      </a:r>
                      <a:r>
                        <a:rPr lang="ru-RU" sz="2000" kern="1200" dirty="0" err="1" smtClean="0">
                          <a:solidFill>
                            <a:schemeClr val="dk1"/>
                          </a:solidFill>
                          <a:latin typeface="+mn-lt"/>
                          <a:ea typeface="+mn-ea"/>
                          <a:cs typeface="+mn-cs"/>
                        </a:rPr>
                        <a:t>ярко-розовой</a:t>
                      </a:r>
                      <a:endParaRPr lang="ru-RU" sz="2000"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39784"/>
          </a:xfrm>
        </p:spPr>
        <p:txBody>
          <a:bodyPr>
            <a:normAutofit fontScale="90000"/>
          </a:bodyPr>
          <a:lstStyle/>
          <a:p>
            <a:r>
              <a:rPr lang="ru-RU" sz="4000" i="1" u="sng" dirty="0"/>
              <a:t>ОПЫТ №2. Проба с яичной скорлупой.</a:t>
            </a:r>
            <a:r>
              <a:rPr lang="ru-RU" dirty="0"/>
              <a:t/>
            </a:r>
            <a:br>
              <a:rPr lang="ru-RU" dirty="0"/>
            </a:br>
            <a:endParaRPr lang="ru-RU" dirty="0"/>
          </a:p>
        </p:txBody>
      </p:sp>
      <p:sp>
        <p:nvSpPr>
          <p:cNvPr id="3" name="Содержимое 2"/>
          <p:cNvSpPr>
            <a:spLocks noGrp="1"/>
          </p:cNvSpPr>
          <p:nvPr>
            <p:ph idx="1"/>
          </p:nvPr>
        </p:nvSpPr>
        <p:spPr>
          <a:xfrm>
            <a:off x="457200" y="1214422"/>
            <a:ext cx="8229600" cy="4911741"/>
          </a:xfrm>
        </p:spPr>
        <p:txBody>
          <a:bodyPr>
            <a:normAutofit fontScale="92500" lnSpcReduction="10000"/>
          </a:bodyPr>
          <a:lstStyle/>
          <a:p>
            <a:pPr>
              <a:buNone/>
            </a:pPr>
            <a:r>
              <a:rPr lang="ru-RU" i="1" dirty="0"/>
              <a:t>Свой эксперимент мы усложнили: взяли 2 вида скорлупы – белую и светло-коричневую.</a:t>
            </a:r>
          </a:p>
          <a:p>
            <a:pPr>
              <a:buNone/>
            </a:pPr>
            <a:r>
              <a:rPr lang="ru-RU" i="1" dirty="0"/>
              <a:t>ХОД ЭКСПЕРИМЕНТА:</a:t>
            </a:r>
          </a:p>
          <a:p>
            <a:pPr>
              <a:buNone/>
            </a:pPr>
            <a:r>
              <a:rPr lang="ru-RU" i="1" dirty="0"/>
              <a:t>1. Отломили два вида яичной скорлупы (белую и коричневую).</a:t>
            </a:r>
          </a:p>
          <a:p>
            <a:pPr>
              <a:buNone/>
            </a:pPr>
            <a:r>
              <a:rPr lang="ru-RU" i="1" dirty="0"/>
              <a:t>2. Пронумеровали чашки Петри и положили в каждую по два кусочка яичной скорлупы разного вида.</a:t>
            </a:r>
          </a:p>
          <a:p>
            <a:pPr>
              <a:buNone/>
            </a:pPr>
            <a:r>
              <a:rPr lang="ru-RU" i="1" dirty="0"/>
              <a:t>3. Залили яичную скорлупу определённым видом газированной </a:t>
            </a:r>
            <a:r>
              <a:rPr lang="ru-RU" i="1" dirty="0" smtClean="0"/>
              <a:t>воды.</a:t>
            </a:r>
            <a:endParaRPr lang="ru-RU"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357167"/>
          <a:ext cx="8229600" cy="5638800"/>
        </p:xfrm>
        <a:graphic>
          <a:graphicData uri="http://schemas.openxmlformats.org/drawingml/2006/table">
            <a:tbl>
              <a:tblPr firstRow="1" bandRow="1">
                <a:tableStyleId>{5C22544A-7EE6-4342-B048-85BDC9FD1C3A}</a:tableStyleId>
              </a:tblPr>
              <a:tblGrid>
                <a:gridCol w="4114800"/>
                <a:gridCol w="4114800"/>
              </a:tblGrid>
              <a:tr h="517105">
                <a:tc>
                  <a:txBody>
                    <a:bodyPr/>
                    <a:lstStyle/>
                    <a:p>
                      <a:endParaRPr lang="ru-RU" dirty="0"/>
                    </a:p>
                  </a:txBody>
                  <a:tcPr/>
                </a:tc>
                <a:tc>
                  <a:txBody>
                    <a:bodyPr/>
                    <a:lstStyle/>
                    <a:p>
                      <a:pPr algn="ctr"/>
                      <a:r>
                        <a:rPr lang="ru-RU" sz="2800" i="0" dirty="0" smtClean="0"/>
                        <a:t>Ч/з</a:t>
                      </a:r>
                      <a:r>
                        <a:rPr lang="ru-RU" sz="2800" i="0" baseline="0" dirty="0" smtClean="0"/>
                        <a:t> Неделю</a:t>
                      </a:r>
                      <a:endParaRPr lang="ru-RU" sz="2800" i="0" dirty="0"/>
                    </a:p>
                  </a:txBody>
                  <a:tcPr/>
                </a:tc>
              </a:tr>
              <a:tr h="74069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i="1" dirty="0" smtClean="0"/>
                        <a:t>Coca-Cola</a:t>
                      </a:r>
                      <a:endParaRPr lang="ru-RU" sz="2800" i="1" dirty="0" smtClean="0"/>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kern="1200" dirty="0" smtClean="0">
                          <a:solidFill>
                            <a:schemeClr val="dk1"/>
                          </a:solidFill>
                          <a:latin typeface="+mn-lt"/>
                          <a:ea typeface="+mn-ea"/>
                          <a:cs typeface="+mn-cs"/>
                        </a:rPr>
                        <a:t>Скорлупа приняла тёмно-коричневую окраску, стала вязкой и мягкой, на просвет были видны дырочки</a:t>
                      </a:r>
                    </a:p>
                    <a:p>
                      <a:endParaRPr lang="ru-RU" sz="2000" dirty="0"/>
                    </a:p>
                  </a:txBody>
                  <a:tcPr/>
                </a:tc>
              </a:tr>
              <a:tr h="5237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 </a:t>
                      </a:r>
                      <a:r>
                        <a:rPr lang="en-US" sz="2800" i="1" dirty="0" smtClean="0"/>
                        <a:t>Fanta</a:t>
                      </a:r>
                      <a:endParaRPr lang="ru-RU" sz="2800" i="1" dirty="0" smtClean="0"/>
                    </a:p>
                  </a:txBody>
                  <a:tcPr/>
                </a:tc>
                <a:tc>
                  <a:txBody>
                    <a:bodyPr/>
                    <a:lstStyle/>
                    <a:p>
                      <a:r>
                        <a:rPr lang="ru-RU" sz="2000" kern="1200" dirty="0" smtClean="0">
                          <a:solidFill>
                            <a:schemeClr val="dk1"/>
                          </a:solidFill>
                          <a:latin typeface="+mn-lt"/>
                          <a:ea typeface="+mn-ea"/>
                          <a:cs typeface="+mn-cs"/>
                        </a:rPr>
                        <a:t>Скорлупа приняла ярко выраженную оранжевую окраску, и стала вязкой и мягкой </a:t>
                      </a:r>
                      <a:endParaRPr lang="ru-RU" sz="2000" dirty="0"/>
                    </a:p>
                  </a:txBody>
                  <a:tcPr/>
                </a:tc>
              </a:tr>
              <a:tr h="8831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i="1" dirty="0" smtClean="0"/>
                        <a:t>Sprite</a:t>
                      </a:r>
                      <a:endParaRPr lang="ru-RU" sz="2800" i="1" dirty="0" smtClean="0"/>
                    </a:p>
                    <a:p>
                      <a:endParaRPr lang="ru-RU"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kern="1200" dirty="0" smtClean="0">
                          <a:solidFill>
                            <a:schemeClr val="dk1"/>
                          </a:solidFill>
                          <a:latin typeface="+mn-lt"/>
                          <a:ea typeface="+mn-ea"/>
                          <a:cs typeface="+mn-cs"/>
                        </a:rPr>
                        <a:t>Скорлупа цвет не поменяла, но стала вязкой и мягкой </a:t>
                      </a:r>
                    </a:p>
                    <a:p>
                      <a:endParaRPr lang="ru-RU" sz="2000" dirty="0"/>
                    </a:p>
                  </a:txBody>
                  <a:tcPr/>
                </a:tc>
              </a:tr>
              <a:tr h="523735">
                <a:tc>
                  <a:txBody>
                    <a:bodyPr/>
                    <a:lstStyle/>
                    <a:p>
                      <a:pPr algn="ctr"/>
                      <a:r>
                        <a:rPr lang="ru-RU" sz="2800" i="1" dirty="0" smtClean="0"/>
                        <a:t>Буратино</a:t>
                      </a:r>
                      <a:endParaRPr lang="ru-RU" sz="2800" i="1" dirty="0"/>
                    </a:p>
                  </a:txBody>
                  <a:tcPr/>
                </a:tc>
                <a:tc>
                  <a:txBody>
                    <a:bodyPr/>
                    <a:lstStyle/>
                    <a:p>
                      <a:r>
                        <a:rPr lang="ru-RU" sz="2000" kern="1200" dirty="0" smtClean="0">
                          <a:solidFill>
                            <a:schemeClr val="dk1"/>
                          </a:solidFill>
                          <a:latin typeface="+mn-lt"/>
                          <a:ea typeface="+mn-ea"/>
                          <a:cs typeface="+mn-cs"/>
                        </a:rPr>
                        <a:t>Скорлупа приобрела зеленый цвет, стала вязкой</a:t>
                      </a:r>
                      <a:endParaRPr lang="ru-RU" sz="2000" dirty="0"/>
                    </a:p>
                  </a:txBody>
                  <a:tcPr/>
                </a:tc>
              </a:tr>
              <a:tr h="74069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i="1" dirty="0" smtClean="0"/>
                        <a:t>Славяновская</a:t>
                      </a:r>
                    </a:p>
                    <a:p>
                      <a:endParaRPr lang="ru-RU" dirty="0"/>
                    </a:p>
                  </a:txBody>
                  <a:tcPr/>
                </a:tc>
                <a:tc>
                  <a:txBody>
                    <a:bodyPr/>
                    <a:lstStyle/>
                    <a:p>
                      <a:r>
                        <a:rPr lang="ru-RU" sz="2000" kern="1200" dirty="0" smtClean="0">
                          <a:solidFill>
                            <a:schemeClr val="dk1"/>
                          </a:solidFill>
                          <a:latin typeface="+mn-lt"/>
                          <a:ea typeface="+mn-ea"/>
                          <a:cs typeface="+mn-cs"/>
                        </a:rPr>
                        <a:t>Скорлупа цвет не поменяла и лишь немного стала мягче</a:t>
                      </a:r>
                      <a:endParaRPr lang="ru-RU" sz="2000"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t>Аннотация</a:t>
            </a:r>
            <a:endParaRPr lang="ru-RU" i="1" dirty="0"/>
          </a:p>
        </p:txBody>
      </p:sp>
      <p:sp>
        <p:nvSpPr>
          <p:cNvPr id="3" name="Содержимое 2"/>
          <p:cNvSpPr>
            <a:spLocks noGrp="1"/>
          </p:cNvSpPr>
          <p:nvPr>
            <p:ph idx="1"/>
          </p:nvPr>
        </p:nvSpPr>
        <p:spPr>
          <a:xfrm>
            <a:off x="457200" y="1600201"/>
            <a:ext cx="8401080" cy="3400436"/>
          </a:xfrm>
        </p:spPr>
        <p:txBody>
          <a:bodyPr>
            <a:normAutofit fontScale="25000" lnSpcReduction="20000"/>
          </a:bodyPr>
          <a:lstStyle/>
          <a:p>
            <a:pPr algn="ctr">
              <a:buNone/>
            </a:pPr>
            <a:r>
              <a:rPr lang="ru-RU" sz="13500" i="1" dirty="0"/>
              <a:t>Вода – уникальное вещество на планете Земля! Она обладает неповторимыми физическими и химическими свойствами. Я решила  выяснить, какими свойствами обладают газированные напитки, которые производятся на основе очищенной газированной воды.</a:t>
            </a:r>
          </a:p>
          <a:p>
            <a:pPr algn="ctr">
              <a:buNone/>
            </a:pPr>
            <a:endParaRPr lang="ru-RU" dirty="0"/>
          </a:p>
        </p:txBody>
      </p:sp>
      <p:pic>
        <p:nvPicPr>
          <p:cNvPr id="1026" name="Picture 2" descr="C:\Documents and Settings\new\Рабочий стол\1375779652.jpg"/>
          <p:cNvPicPr>
            <a:picLocks noChangeAspect="1" noChangeArrowheads="1"/>
          </p:cNvPicPr>
          <p:nvPr/>
        </p:nvPicPr>
        <p:blipFill>
          <a:blip r:embed="rId2" cstate="print"/>
          <a:srcRect/>
          <a:stretch>
            <a:fillRect/>
          </a:stretch>
        </p:blipFill>
        <p:spPr bwMode="auto">
          <a:xfrm>
            <a:off x="3000364" y="4786322"/>
            <a:ext cx="3625447" cy="2071678"/>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68412"/>
          </a:xfrm>
        </p:spPr>
        <p:txBody>
          <a:bodyPr>
            <a:normAutofit fontScale="90000"/>
          </a:bodyPr>
          <a:lstStyle/>
          <a:p>
            <a:r>
              <a:rPr lang="ru-RU" sz="3600" i="1" u="sng" dirty="0"/>
              <a:t>ОПЫТ №3. Определение рН-среды газированной воды.</a:t>
            </a:r>
            <a:r>
              <a:rPr lang="ru-RU" dirty="0"/>
              <a:t/>
            </a:r>
            <a:br>
              <a:rPr lang="ru-RU" dirty="0"/>
            </a:br>
            <a:endParaRPr lang="ru-RU" dirty="0"/>
          </a:p>
        </p:txBody>
      </p:sp>
      <p:sp>
        <p:nvSpPr>
          <p:cNvPr id="7" name="Содержимое 6"/>
          <p:cNvSpPr>
            <a:spLocks noGrp="1"/>
          </p:cNvSpPr>
          <p:nvPr>
            <p:ph idx="1"/>
          </p:nvPr>
        </p:nvSpPr>
        <p:spPr/>
        <p:txBody>
          <a:bodyPr/>
          <a:lstStyle/>
          <a:p>
            <a:pPr>
              <a:buNone/>
            </a:pPr>
            <a:r>
              <a:rPr lang="ru-RU" dirty="0" smtClean="0"/>
              <a:t> </a:t>
            </a:r>
            <a:r>
              <a:rPr lang="ru-RU" dirty="0"/>
              <a:t> </a:t>
            </a:r>
            <a:r>
              <a:rPr lang="ru-RU" i="1" dirty="0" smtClean="0"/>
              <a:t>ХОД </a:t>
            </a:r>
            <a:r>
              <a:rPr lang="ru-RU" i="1" dirty="0"/>
              <a:t>ЭКСПЕРИМЕНТА:</a:t>
            </a:r>
          </a:p>
          <a:p>
            <a:pPr lvl="0">
              <a:buNone/>
            </a:pPr>
            <a:r>
              <a:rPr lang="ru-RU" i="1" dirty="0" smtClean="0"/>
              <a:t>1. Налили </a:t>
            </a:r>
            <a:r>
              <a:rPr lang="ru-RU" i="1" dirty="0"/>
              <a:t>в чистые пробирки газированную воду пяти </a:t>
            </a:r>
            <a:r>
              <a:rPr lang="ru-RU" i="1" dirty="0" smtClean="0"/>
              <a:t>видов.</a:t>
            </a:r>
          </a:p>
          <a:p>
            <a:pPr>
              <a:buNone/>
            </a:pPr>
            <a:r>
              <a:rPr lang="ru-RU" i="1" dirty="0" smtClean="0"/>
              <a:t>2.</a:t>
            </a:r>
            <a:r>
              <a:rPr lang="ru-RU" i="1" dirty="0"/>
              <a:t> Взяв универсальный индикатор, проверили им  рН-среду в пробирках данных газированных вод.</a:t>
            </a:r>
          </a:p>
          <a:p>
            <a:pPr lvl="0">
              <a:buNone/>
            </a:pPr>
            <a:endParaRPr lang="ru-RU" dirty="0"/>
          </a:p>
          <a:p>
            <a:pPr>
              <a:buNone/>
            </a:pP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500034" y="0"/>
          <a:ext cx="8229600" cy="5913120"/>
        </p:xfrm>
        <a:graphic>
          <a:graphicData uri="http://schemas.openxmlformats.org/drawingml/2006/table">
            <a:tbl>
              <a:tblPr firstRow="1" bandRow="1">
                <a:tableStyleId>{5C22544A-7EE6-4342-B048-85BDC9FD1C3A}</a:tableStyleId>
              </a:tblPr>
              <a:tblGrid>
                <a:gridCol w="4114800"/>
                <a:gridCol w="4114800"/>
              </a:tblGrid>
              <a:tr h="14427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3200" i="1" dirty="0" smtClean="0"/>
                        <a:t>Наименование напитка</a:t>
                      </a:r>
                    </a:p>
                    <a:p>
                      <a:pPr algn="ctr"/>
                      <a:endParaRPr lang="ru-RU" sz="3200" b="0" i="1" dirty="0"/>
                    </a:p>
                  </a:txBody>
                  <a:tcPr/>
                </a:tc>
                <a:tc>
                  <a:txBody>
                    <a:bodyPr/>
                    <a:lstStyle/>
                    <a:p>
                      <a:pPr algn="ctr"/>
                      <a:r>
                        <a:rPr lang="ru-RU" sz="2400" b="1" kern="1200" dirty="0" err="1" smtClean="0">
                          <a:solidFill>
                            <a:schemeClr val="lt1"/>
                          </a:solidFill>
                          <a:latin typeface="+mn-lt"/>
                          <a:ea typeface="+mn-ea"/>
                          <a:cs typeface="+mn-cs"/>
                        </a:rPr>
                        <a:t>рН</a:t>
                      </a:r>
                      <a:r>
                        <a:rPr lang="ru-RU" sz="2400" b="1" kern="1200" dirty="0" smtClean="0">
                          <a:solidFill>
                            <a:schemeClr val="lt1"/>
                          </a:solidFill>
                          <a:latin typeface="+mn-lt"/>
                          <a:ea typeface="+mn-ea"/>
                          <a:cs typeface="+mn-cs"/>
                        </a:rPr>
                        <a:t> </a:t>
                      </a:r>
                      <a:endParaRPr lang="ru-RU" sz="2400" dirty="0"/>
                    </a:p>
                  </a:txBody>
                  <a:tcPr/>
                </a:tc>
              </a:tr>
              <a:tr h="5374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smtClean="0"/>
                        <a:t> </a:t>
                      </a:r>
                      <a:r>
                        <a:rPr lang="en-US" sz="3200" i="1" dirty="0" err="1" smtClean="0"/>
                        <a:t>Fanta</a:t>
                      </a:r>
                      <a:endParaRPr lang="ru-RU" sz="3200" i="1" dirty="0" smtClean="0"/>
                    </a:p>
                  </a:txBody>
                  <a:tcPr/>
                </a:tc>
                <a:tc>
                  <a:txBody>
                    <a:bodyPr/>
                    <a:lstStyle/>
                    <a:p>
                      <a:r>
                        <a:rPr lang="ru-RU" sz="2400" kern="1200" dirty="0" err="1" smtClean="0">
                          <a:solidFill>
                            <a:schemeClr val="dk1"/>
                          </a:solidFill>
                          <a:latin typeface="+mn-lt"/>
                          <a:ea typeface="+mn-ea"/>
                          <a:cs typeface="+mn-cs"/>
                        </a:rPr>
                        <a:t>рН</a:t>
                      </a:r>
                      <a:r>
                        <a:rPr lang="ru-RU" sz="2400" kern="1200" dirty="0" smtClean="0">
                          <a:solidFill>
                            <a:schemeClr val="dk1"/>
                          </a:solidFill>
                          <a:latin typeface="+mn-lt"/>
                          <a:ea typeface="+mn-ea"/>
                          <a:cs typeface="+mn-cs"/>
                        </a:rPr>
                        <a:t> = 6</a:t>
                      </a:r>
                      <a:endParaRPr lang="ru-RU" sz="2400" dirty="0"/>
                    </a:p>
                  </a:txBody>
                  <a:tcPr/>
                </a:tc>
              </a:tr>
              <a:tr h="5374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i="1" dirty="0" smtClean="0"/>
                        <a:t>Sprite</a:t>
                      </a:r>
                      <a:endParaRPr lang="ru-RU" sz="3200" i="1" dirty="0" smtClean="0"/>
                    </a:p>
                  </a:txBody>
                  <a:tcPr/>
                </a:tc>
                <a:tc>
                  <a:txBody>
                    <a:bodyPr/>
                    <a:lstStyle/>
                    <a:p>
                      <a:r>
                        <a:rPr lang="ru-RU" sz="2400" kern="1200" dirty="0" err="1" smtClean="0">
                          <a:solidFill>
                            <a:schemeClr val="dk1"/>
                          </a:solidFill>
                          <a:latin typeface="+mn-lt"/>
                          <a:ea typeface="+mn-ea"/>
                          <a:cs typeface="+mn-cs"/>
                        </a:rPr>
                        <a:t>рН</a:t>
                      </a:r>
                      <a:r>
                        <a:rPr lang="ru-RU" sz="2400" kern="1200" dirty="0" smtClean="0">
                          <a:solidFill>
                            <a:schemeClr val="dk1"/>
                          </a:solidFill>
                          <a:latin typeface="+mn-lt"/>
                          <a:ea typeface="+mn-ea"/>
                          <a:cs typeface="+mn-cs"/>
                        </a:rPr>
                        <a:t> = 5</a:t>
                      </a:r>
                      <a:endParaRPr lang="ru-RU" sz="2400" dirty="0"/>
                    </a:p>
                  </a:txBody>
                  <a:tcPr/>
                </a:tc>
              </a:tr>
              <a:tr h="9901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3200" i="1" dirty="0" smtClean="0"/>
                        <a:t>Буратино</a:t>
                      </a:r>
                    </a:p>
                    <a:p>
                      <a:pPr algn="ctr"/>
                      <a:endParaRPr lang="ru-RU" sz="3200" i="1" dirty="0"/>
                    </a:p>
                  </a:txBody>
                  <a:tcPr/>
                </a:tc>
                <a:tc>
                  <a:txBody>
                    <a:bodyPr/>
                    <a:lstStyle/>
                    <a:p>
                      <a:r>
                        <a:rPr lang="ru-RU" sz="2400" kern="1200" dirty="0" err="1" smtClean="0">
                          <a:solidFill>
                            <a:schemeClr val="dk1"/>
                          </a:solidFill>
                          <a:latin typeface="+mn-lt"/>
                          <a:ea typeface="+mn-ea"/>
                          <a:cs typeface="+mn-cs"/>
                        </a:rPr>
                        <a:t>рН</a:t>
                      </a:r>
                      <a:r>
                        <a:rPr lang="ru-RU" sz="2400" kern="1200" dirty="0" smtClean="0">
                          <a:solidFill>
                            <a:schemeClr val="dk1"/>
                          </a:solidFill>
                          <a:latin typeface="+mn-lt"/>
                          <a:ea typeface="+mn-ea"/>
                          <a:cs typeface="+mn-cs"/>
                        </a:rPr>
                        <a:t> =</a:t>
                      </a:r>
                      <a:r>
                        <a:rPr lang="ru-RU" sz="2400" kern="1200" baseline="0" dirty="0" smtClean="0">
                          <a:solidFill>
                            <a:schemeClr val="dk1"/>
                          </a:solidFill>
                          <a:latin typeface="+mn-lt"/>
                          <a:ea typeface="+mn-ea"/>
                          <a:cs typeface="+mn-cs"/>
                        </a:rPr>
                        <a:t> </a:t>
                      </a:r>
                      <a:r>
                        <a:rPr lang="ru-RU" sz="2400" kern="1200" dirty="0" smtClean="0">
                          <a:solidFill>
                            <a:schemeClr val="dk1"/>
                          </a:solidFill>
                          <a:latin typeface="+mn-lt"/>
                          <a:ea typeface="+mn-ea"/>
                          <a:cs typeface="+mn-cs"/>
                        </a:rPr>
                        <a:t>5</a:t>
                      </a:r>
                      <a:endParaRPr lang="ru-RU" sz="2400" dirty="0"/>
                    </a:p>
                  </a:txBody>
                  <a:tcPr/>
                </a:tc>
              </a:tr>
              <a:tr h="9901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3200" i="1" dirty="0" smtClean="0"/>
                        <a:t>Славяновская</a:t>
                      </a:r>
                    </a:p>
                    <a:p>
                      <a:pPr algn="ctr"/>
                      <a:r>
                        <a:rPr lang="ru-RU" sz="3200" i="1" dirty="0" smtClean="0"/>
                        <a:t> </a:t>
                      </a:r>
                      <a:endParaRPr lang="ru-RU" sz="3200" i="1" dirty="0"/>
                    </a:p>
                  </a:txBody>
                  <a:tcPr/>
                </a:tc>
                <a:tc>
                  <a:txBody>
                    <a:bodyPr/>
                    <a:lstStyle/>
                    <a:p>
                      <a:r>
                        <a:rPr lang="ru-RU" sz="2400" kern="1200" dirty="0" err="1" smtClean="0">
                          <a:solidFill>
                            <a:schemeClr val="dk1"/>
                          </a:solidFill>
                          <a:latin typeface="+mn-lt"/>
                          <a:ea typeface="+mn-ea"/>
                          <a:cs typeface="+mn-cs"/>
                        </a:rPr>
                        <a:t>рН</a:t>
                      </a:r>
                      <a:r>
                        <a:rPr lang="ru-RU" sz="2400" kern="1200" dirty="0" smtClean="0">
                          <a:solidFill>
                            <a:schemeClr val="dk1"/>
                          </a:solidFill>
                          <a:latin typeface="+mn-lt"/>
                          <a:ea typeface="+mn-ea"/>
                          <a:cs typeface="+mn-cs"/>
                        </a:rPr>
                        <a:t> =4</a:t>
                      </a:r>
                      <a:endParaRPr lang="ru-RU" sz="2400" dirty="0"/>
                    </a:p>
                  </a:txBody>
                  <a:tcPr/>
                </a:tc>
              </a:tr>
              <a:tr h="9901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i="1" dirty="0" smtClean="0"/>
                        <a:t>Coca-Cola</a:t>
                      </a:r>
                      <a:endParaRPr lang="ru-RU" sz="3200" i="1" dirty="0" smtClean="0"/>
                    </a:p>
                    <a:p>
                      <a:pPr algn="ctr"/>
                      <a:endParaRPr lang="ru-RU" sz="3200" i="1" dirty="0"/>
                    </a:p>
                  </a:txBody>
                  <a:tcPr/>
                </a:tc>
                <a:tc>
                  <a:txBody>
                    <a:bodyPr/>
                    <a:lstStyle/>
                    <a:p>
                      <a:r>
                        <a:rPr lang="ru-RU" sz="2400" b="0" kern="1200" dirty="0" err="1" smtClean="0">
                          <a:solidFill>
                            <a:schemeClr val="tx1"/>
                          </a:solidFill>
                          <a:latin typeface="+mn-lt"/>
                          <a:ea typeface="+mn-ea"/>
                          <a:cs typeface="+mn-cs"/>
                        </a:rPr>
                        <a:t>рН</a:t>
                      </a:r>
                      <a:r>
                        <a:rPr lang="ru-RU" sz="2400" b="0" kern="1200" dirty="0" smtClean="0">
                          <a:solidFill>
                            <a:schemeClr val="tx1"/>
                          </a:solidFill>
                          <a:latin typeface="+mn-lt"/>
                          <a:ea typeface="+mn-ea"/>
                          <a:cs typeface="+mn-cs"/>
                        </a:rPr>
                        <a:t> =6</a:t>
                      </a:r>
                      <a:endParaRPr lang="ru-RU" sz="2400" b="0" dirty="0">
                        <a:solidFill>
                          <a:schemeClr val="tx1"/>
                        </a:solidFill>
                      </a:endParaRPr>
                    </a:p>
                  </a:txBody>
                  <a:tcPr/>
                </a:tc>
              </a:tr>
            </a:tbl>
          </a:graphicData>
        </a:graphic>
      </p:graphicFrame>
      <p:sp>
        <p:nvSpPr>
          <p:cNvPr id="9218" name="Rectangle 2"/>
          <p:cNvSpPr>
            <a:spLocks noChangeArrowheads="1"/>
          </p:cNvSpPr>
          <p:nvPr/>
        </p:nvSpPr>
        <p:spPr bwMode="auto">
          <a:xfrm>
            <a:off x="357158" y="5929331"/>
            <a:ext cx="8572496" cy="101566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ru-RU" sz="200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ВЫВОД:</a:t>
            </a:r>
            <a:r>
              <a:rPr kumimoji="0" lang="ru-RU"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Газированная вода всех опытных марок имеет кислую среду </a:t>
            </a:r>
          </a:p>
          <a:p>
            <a:pPr eaLnBrk="0" fontAlgn="base" hangingPunct="0">
              <a:spcBef>
                <a:spcPct val="0"/>
              </a:spcBef>
              <a:spcAft>
                <a:spcPct val="0"/>
              </a:spcAft>
            </a:pPr>
            <a:r>
              <a:rPr lang="ru-RU" sz="2000" b="1" dirty="0" smtClean="0">
                <a:latin typeface="Calibri" pitchFamily="34" charset="0"/>
                <a:ea typeface="Times New Roman" pitchFamily="18" charset="0"/>
                <a:cs typeface="Times New Roman" pitchFamily="18" charset="0"/>
              </a:rPr>
              <a:t>во</a:t>
            </a:r>
            <a:r>
              <a:rPr lang="ru-RU" sz="2000" dirty="0" smtClean="0">
                <a:latin typeface="Calibri" pitchFamily="34" charset="0"/>
                <a:ea typeface="Times New Roman" pitchFamily="18" charset="0"/>
                <a:cs typeface="Times New Roman" pitchFamily="18" charset="0"/>
              </a:rPr>
              <a:t> </a:t>
            </a:r>
            <a:r>
              <a:rPr lang="ru-RU" sz="2000" b="1" dirty="0" smtClean="0">
                <a:latin typeface="Calibri" pitchFamily="34" charset="0"/>
                <a:ea typeface="Times New Roman" pitchFamily="18" charset="0"/>
                <a:cs typeface="Times New Roman" pitchFamily="18" charset="0"/>
              </a:rPr>
              <a:t>всех пробах </a:t>
            </a:r>
            <a:r>
              <a:rPr lang="ru-RU" sz="2000" b="1" dirty="0" err="1" smtClean="0">
                <a:latin typeface="Calibri" pitchFamily="34" charset="0"/>
                <a:ea typeface="Times New Roman" pitchFamily="18" charset="0"/>
                <a:cs typeface="Times New Roman" pitchFamily="18" charset="0"/>
              </a:rPr>
              <a:t>рН</a:t>
            </a:r>
            <a:r>
              <a:rPr lang="ru-RU" sz="2000" b="1" dirty="0" smtClean="0">
                <a:latin typeface="Calibri" pitchFamily="34" charset="0"/>
                <a:ea typeface="Times New Roman" pitchFamily="18" charset="0"/>
                <a:cs typeface="Times New Roman" pitchFamily="18" charset="0"/>
              </a:rPr>
              <a:t> &lt; 7.</a:t>
            </a:r>
            <a:endParaRPr lang="ru-RU" sz="2000" b="1" dirty="0" smtClean="0">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i="1" u="sng" dirty="0"/>
              <a:t>ОПЫТ №4. Проба со ржавчиной.</a:t>
            </a:r>
            <a:r>
              <a:rPr lang="ru-RU" dirty="0"/>
              <a:t/>
            </a:r>
            <a:br>
              <a:rPr lang="ru-RU" dirty="0"/>
            </a:br>
            <a:endParaRPr lang="ru-RU" dirty="0"/>
          </a:p>
        </p:txBody>
      </p:sp>
      <p:sp>
        <p:nvSpPr>
          <p:cNvPr id="3" name="Содержимое 2"/>
          <p:cNvSpPr>
            <a:spLocks noGrp="1"/>
          </p:cNvSpPr>
          <p:nvPr>
            <p:ph idx="1"/>
          </p:nvPr>
        </p:nvSpPr>
        <p:spPr/>
        <p:txBody>
          <a:bodyPr/>
          <a:lstStyle/>
          <a:p>
            <a:pPr>
              <a:buNone/>
            </a:pPr>
            <a:r>
              <a:rPr lang="ru-RU" i="1" dirty="0"/>
              <a:t>ХОД ЭКСПЕРИМЕНТА:</a:t>
            </a:r>
          </a:p>
          <a:p>
            <a:pPr>
              <a:buNone/>
            </a:pPr>
            <a:r>
              <a:rPr lang="ru-RU" i="1" dirty="0"/>
              <a:t>1. Взяв пять образцов, налили их в 5 химических стаканчиков.</a:t>
            </a:r>
          </a:p>
          <a:p>
            <a:pPr lvl="0">
              <a:buNone/>
            </a:pPr>
            <a:r>
              <a:rPr lang="ru-RU" i="1" dirty="0" smtClean="0"/>
              <a:t>2. Заложили </a:t>
            </a:r>
            <a:r>
              <a:rPr lang="ru-RU" i="1" dirty="0"/>
              <a:t>в них ржавые гвозди и большую ржавую гайку.</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28596" y="0"/>
          <a:ext cx="8229600" cy="6537960"/>
        </p:xfrm>
        <a:graphic>
          <a:graphicData uri="http://schemas.openxmlformats.org/drawingml/2006/table">
            <a:tbl>
              <a:tblPr firstRow="1" bandRow="1">
                <a:tableStyleId>{5C22544A-7EE6-4342-B048-85BDC9FD1C3A}</a:tableStyleId>
              </a:tblPr>
              <a:tblGrid>
                <a:gridCol w="2743200"/>
                <a:gridCol w="2743200"/>
                <a:gridCol w="2743200"/>
              </a:tblGrid>
              <a:tr h="461742">
                <a:tc>
                  <a:txBody>
                    <a:bodyPr/>
                    <a:lstStyle/>
                    <a:p>
                      <a:endParaRPr lang="ru-RU" dirty="0"/>
                    </a:p>
                  </a:txBody>
                  <a:tcPr/>
                </a:tc>
                <a:tc>
                  <a:txBody>
                    <a:bodyPr/>
                    <a:lstStyle/>
                    <a:p>
                      <a:pPr algn="ctr"/>
                      <a:r>
                        <a:rPr lang="ru-RU" sz="2800" b="1" i="0" dirty="0" smtClean="0"/>
                        <a:t>Ч/з</a:t>
                      </a:r>
                      <a:r>
                        <a:rPr lang="ru-RU" sz="2800" b="1" i="0" baseline="0" dirty="0" smtClean="0"/>
                        <a:t> День</a:t>
                      </a:r>
                      <a:endParaRPr lang="ru-RU" sz="2800" b="1" i="0" dirty="0"/>
                    </a:p>
                  </a:txBody>
                  <a:tcPr/>
                </a:tc>
                <a:tc>
                  <a:txBody>
                    <a:bodyPr/>
                    <a:lstStyle/>
                    <a:p>
                      <a:r>
                        <a:rPr lang="ru-RU" sz="2800" dirty="0" smtClean="0"/>
                        <a:t>Ч/з Неделю</a:t>
                      </a:r>
                      <a:endParaRPr lang="ru-RU" sz="2800" dirty="0"/>
                    </a:p>
                  </a:txBody>
                  <a:tcPr/>
                </a:tc>
              </a:tr>
              <a:tr h="9506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i="1" dirty="0" smtClean="0"/>
                        <a:t>Coca-Cola</a:t>
                      </a:r>
                      <a:endParaRPr lang="ru-RU" sz="3200" i="1" dirty="0" smtClean="0"/>
                    </a:p>
                    <a:p>
                      <a:pPr algn="ctr"/>
                      <a:endParaRPr lang="ru-RU" sz="3200" i="1" dirty="0"/>
                    </a:p>
                  </a:txBody>
                  <a:tcPr/>
                </a:tc>
                <a:tc>
                  <a:txBody>
                    <a:bodyPr/>
                    <a:lstStyle/>
                    <a:p>
                      <a:pPr>
                        <a:lnSpc>
                          <a:spcPct val="150000"/>
                        </a:lnSpc>
                        <a:spcAft>
                          <a:spcPts val="0"/>
                        </a:spcAft>
                      </a:pPr>
                      <a:r>
                        <a:rPr lang="ru-RU" sz="1800" dirty="0">
                          <a:latin typeface="Times New Roman"/>
                          <a:ea typeface="Times New Roman"/>
                          <a:cs typeface="Times New Roman"/>
                        </a:rPr>
                        <a:t>Ржавчина начала отходить, выпал осадок</a:t>
                      </a:r>
                      <a:endParaRPr lang="ru-RU" sz="1800" dirty="0">
                        <a:latin typeface="Calibri"/>
                        <a:ea typeface="Times New Roman"/>
                        <a:cs typeface="Times New Roman"/>
                      </a:endParaRPr>
                    </a:p>
                  </a:txBody>
                  <a:tcPr marL="68580" marR="68580" marT="0" marB="0"/>
                </a:tc>
                <a:tc>
                  <a:txBody>
                    <a:bodyPr/>
                    <a:lstStyle/>
                    <a:p>
                      <a:r>
                        <a:rPr lang="ru-RU" sz="1800" kern="1200" dirty="0" smtClean="0">
                          <a:solidFill>
                            <a:schemeClr val="dk1"/>
                          </a:solidFill>
                          <a:latin typeface="+mn-lt"/>
                          <a:ea typeface="+mn-ea"/>
                          <a:cs typeface="+mn-cs"/>
                        </a:rPr>
                        <a:t>Гвоздь почти очистился от ржавчины</a:t>
                      </a:r>
                      <a:endParaRPr lang="ru-RU" sz="1800" dirty="0"/>
                    </a:p>
                  </a:txBody>
                  <a:tcPr/>
                </a:tc>
              </a:tr>
              <a:tr h="9506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smtClean="0"/>
                        <a:t> </a:t>
                      </a:r>
                      <a:r>
                        <a:rPr lang="en-US" sz="3200" i="1" dirty="0" smtClean="0"/>
                        <a:t>Fanta</a:t>
                      </a:r>
                      <a:endParaRPr lang="ru-RU" sz="3200" i="1" dirty="0" smtClean="0"/>
                    </a:p>
                    <a:p>
                      <a:pPr algn="ctr"/>
                      <a:endParaRPr lang="ru-RU" sz="3200" i="1" dirty="0"/>
                    </a:p>
                  </a:txBody>
                  <a:tcPr/>
                </a:tc>
                <a:tc>
                  <a:txBody>
                    <a:bodyPr/>
                    <a:lstStyle/>
                    <a:p>
                      <a:pPr>
                        <a:lnSpc>
                          <a:spcPct val="150000"/>
                        </a:lnSpc>
                        <a:spcAft>
                          <a:spcPts val="0"/>
                        </a:spcAft>
                      </a:pPr>
                      <a:r>
                        <a:rPr lang="ru-RU" sz="1800" dirty="0">
                          <a:latin typeface="Times New Roman"/>
                          <a:ea typeface="Times New Roman"/>
                          <a:cs typeface="Times New Roman"/>
                        </a:rPr>
                        <a:t>Ржавчина начала отходить, выпал осадок</a:t>
                      </a:r>
                      <a:endParaRPr lang="ru-RU" sz="1800" dirty="0">
                        <a:latin typeface="Calibri"/>
                        <a:ea typeface="Times New Roman"/>
                        <a:cs typeface="Times New Roman"/>
                      </a:endParaRPr>
                    </a:p>
                  </a:txBody>
                  <a:tcPr marL="68580" marR="68580" marT="0" marB="0"/>
                </a:tc>
                <a:tc>
                  <a:txBody>
                    <a:bodyPr/>
                    <a:lstStyle/>
                    <a:p>
                      <a:pPr>
                        <a:lnSpc>
                          <a:spcPct val="150000"/>
                        </a:lnSpc>
                        <a:spcAft>
                          <a:spcPts val="0"/>
                        </a:spcAft>
                      </a:pPr>
                      <a:r>
                        <a:rPr lang="ru-RU" sz="1800" dirty="0">
                          <a:latin typeface="Times New Roman"/>
                          <a:ea typeface="Times New Roman"/>
                          <a:cs typeface="Times New Roman"/>
                        </a:rPr>
                        <a:t>Гвоздь почти очистился от ржавчины, напиток помутнел</a:t>
                      </a:r>
                      <a:endParaRPr lang="ru-RU" sz="1800" dirty="0">
                        <a:latin typeface="Calibri"/>
                        <a:ea typeface="Times New Roman"/>
                        <a:cs typeface="Times New Roman"/>
                      </a:endParaRPr>
                    </a:p>
                  </a:txBody>
                  <a:tcPr marL="68580" marR="68580" marT="0" marB="0"/>
                </a:tc>
              </a:tr>
              <a:tr h="9506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i="1" dirty="0" smtClean="0"/>
                        <a:t>Sprite</a:t>
                      </a:r>
                      <a:endParaRPr lang="ru-RU" sz="3200" i="1" dirty="0" smtClean="0"/>
                    </a:p>
                    <a:p>
                      <a:pPr algn="ctr"/>
                      <a:endParaRPr lang="ru-RU" sz="3200" i="1" dirty="0"/>
                    </a:p>
                  </a:txBody>
                  <a:tcPr/>
                </a:tc>
                <a:tc>
                  <a:txBody>
                    <a:bodyPr/>
                    <a:lstStyle/>
                    <a:p>
                      <a:r>
                        <a:rPr lang="ru-RU" sz="1800" kern="1200" dirty="0" smtClean="0">
                          <a:solidFill>
                            <a:schemeClr val="dk1"/>
                          </a:solidFill>
                          <a:latin typeface="+mn-lt"/>
                          <a:ea typeface="+mn-ea"/>
                          <a:cs typeface="+mn-cs"/>
                        </a:rPr>
                        <a:t>Ржавчина начала отходить. Напиток, в который мы положили гайку, стал приобретать темно-коричневый цвет</a:t>
                      </a:r>
                      <a:endParaRPr lang="ru-RU" sz="1800" dirty="0"/>
                    </a:p>
                  </a:txBody>
                  <a:tcPr/>
                </a:tc>
                <a:tc>
                  <a:txBody>
                    <a:bodyPr/>
                    <a:lstStyle/>
                    <a:p>
                      <a:r>
                        <a:rPr lang="ru-RU" sz="1800" kern="1200" dirty="0" smtClean="0">
                          <a:solidFill>
                            <a:schemeClr val="dk1"/>
                          </a:solidFill>
                          <a:latin typeface="+mn-lt"/>
                          <a:ea typeface="+mn-ea"/>
                          <a:cs typeface="+mn-cs"/>
                        </a:rPr>
                        <a:t>Гвоздь почти очистился от ржавчины, гайка почти очистилась, а сам напиток стал черного цвета</a:t>
                      </a:r>
                      <a:endParaRPr lang="ru-RU" sz="1800" dirty="0"/>
                    </a:p>
                  </a:txBody>
                  <a:tcPr/>
                </a:tc>
              </a:tr>
              <a:tr h="9506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3200" i="1" dirty="0" smtClean="0"/>
                        <a:t>Буратино</a:t>
                      </a:r>
                    </a:p>
                    <a:p>
                      <a:pPr algn="ctr"/>
                      <a:endParaRPr lang="ru-RU" sz="3200" i="1" dirty="0"/>
                    </a:p>
                  </a:txBody>
                  <a:tcPr/>
                </a:tc>
                <a:tc>
                  <a:txBody>
                    <a:bodyPr/>
                    <a:lstStyle/>
                    <a:p>
                      <a:r>
                        <a:rPr lang="ru-RU" sz="1800" kern="1200" dirty="0" smtClean="0">
                          <a:solidFill>
                            <a:schemeClr val="dk1"/>
                          </a:solidFill>
                          <a:latin typeface="+mn-lt"/>
                          <a:ea typeface="+mn-ea"/>
                          <a:cs typeface="+mn-cs"/>
                        </a:rPr>
                        <a:t>Ржавчина начала отходить, выпал осадок</a:t>
                      </a:r>
                      <a:endParaRPr lang="ru-RU" sz="1800" dirty="0"/>
                    </a:p>
                  </a:txBody>
                  <a:tcPr/>
                </a:tc>
                <a:tc>
                  <a:txBody>
                    <a:bodyPr/>
                    <a:lstStyle/>
                    <a:p>
                      <a:r>
                        <a:rPr lang="ru-RU" sz="1800" kern="1200" dirty="0" smtClean="0">
                          <a:solidFill>
                            <a:schemeClr val="dk1"/>
                          </a:solidFill>
                          <a:latin typeface="+mn-lt"/>
                          <a:ea typeface="+mn-ea"/>
                          <a:cs typeface="+mn-cs"/>
                        </a:rPr>
                        <a:t>Гвоздь почти очистился от ржавчины, напиток обесцветился</a:t>
                      </a:r>
                      <a:endParaRPr lang="ru-RU" sz="1800" dirty="0"/>
                    </a:p>
                  </a:txBody>
                  <a:tcPr/>
                </a:tc>
              </a:tr>
              <a:tr h="9506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3200" i="1" dirty="0" smtClean="0"/>
                        <a:t>Славяновская</a:t>
                      </a:r>
                    </a:p>
                    <a:p>
                      <a:pPr algn="ctr"/>
                      <a:endParaRPr lang="ru-RU" sz="3200" i="1" dirty="0"/>
                    </a:p>
                  </a:txBody>
                  <a:tcPr/>
                </a:tc>
                <a:tc>
                  <a:txBody>
                    <a:bodyPr/>
                    <a:lstStyle/>
                    <a:p>
                      <a:r>
                        <a:rPr lang="ru-RU" sz="1800" kern="1200" dirty="0" smtClean="0">
                          <a:solidFill>
                            <a:schemeClr val="dk1"/>
                          </a:solidFill>
                          <a:latin typeface="+mn-lt"/>
                          <a:ea typeface="+mn-ea"/>
                          <a:cs typeface="+mn-cs"/>
                        </a:rPr>
                        <a:t>Ржавчина начала отходить, выпал осадок</a:t>
                      </a:r>
                      <a:endParaRPr lang="ru-RU" sz="1800" dirty="0"/>
                    </a:p>
                  </a:txBody>
                  <a:tcPr/>
                </a:tc>
                <a:tc>
                  <a:txBody>
                    <a:bodyPr/>
                    <a:lstStyle/>
                    <a:p>
                      <a:r>
                        <a:rPr lang="ru-RU" sz="1800" kern="1200" dirty="0" smtClean="0">
                          <a:solidFill>
                            <a:schemeClr val="dk1"/>
                          </a:solidFill>
                          <a:latin typeface="+mn-lt"/>
                          <a:ea typeface="+mn-ea"/>
                          <a:cs typeface="+mn-cs"/>
                        </a:rPr>
                        <a:t>Гвоздь почти очистился от ржавчины, осадка выпало гораздо больше, чем в других образцах</a:t>
                      </a:r>
                      <a:endParaRPr lang="ru-RU" sz="1800" dirty="0"/>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1500198"/>
          </a:xfrm>
        </p:spPr>
        <p:txBody>
          <a:bodyPr>
            <a:normAutofit fontScale="90000"/>
          </a:bodyPr>
          <a:lstStyle/>
          <a:p>
            <a:r>
              <a:rPr lang="ru-RU" sz="3100" i="1" u="sng" dirty="0"/>
              <a:t>ОПЫТ №5. Проба с жевательной резинкой </a:t>
            </a:r>
            <a:r>
              <a:rPr lang="ru-RU" sz="3100" i="1" u="sng" dirty="0" smtClean="0"/>
              <a:t>«</a:t>
            </a:r>
            <a:r>
              <a:rPr lang="en-US" sz="2800" i="1" dirty="0" smtClean="0"/>
              <a:t>Orbit</a:t>
            </a:r>
            <a:r>
              <a:rPr lang="ru-RU" sz="3100" i="1" u="sng" dirty="0" smtClean="0"/>
              <a:t>».</a:t>
            </a:r>
            <a:r>
              <a:rPr lang="ru-RU" dirty="0"/>
              <a:t/>
            </a:r>
            <a:br>
              <a:rPr lang="ru-RU" dirty="0"/>
            </a:br>
            <a:endParaRPr lang="ru-RU" dirty="0"/>
          </a:p>
        </p:txBody>
      </p:sp>
      <p:sp>
        <p:nvSpPr>
          <p:cNvPr id="3" name="Содержимое 2"/>
          <p:cNvSpPr>
            <a:spLocks noGrp="1"/>
          </p:cNvSpPr>
          <p:nvPr>
            <p:ph idx="1"/>
          </p:nvPr>
        </p:nvSpPr>
        <p:spPr/>
        <p:txBody>
          <a:bodyPr/>
          <a:lstStyle/>
          <a:p>
            <a:pPr>
              <a:buNone/>
            </a:pPr>
            <a:r>
              <a:rPr lang="ru-RU" i="1" dirty="0"/>
              <a:t>ХОД РАБОТЫ:</a:t>
            </a:r>
          </a:p>
          <a:p>
            <a:pPr>
              <a:buNone/>
            </a:pPr>
            <a:r>
              <a:rPr lang="ru-RU" dirty="0" smtClean="0"/>
              <a:t>1. </a:t>
            </a:r>
            <a:r>
              <a:rPr lang="ru-RU" i="1" dirty="0"/>
              <a:t>Взяли пять пробирок и в каждую налили газированную воду разного </a:t>
            </a:r>
            <a:r>
              <a:rPr lang="ru-RU" i="1" dirty="0" smtClean="0"/>
              <a:t>вида.</a:t>
            </a:r>
          </a:p>
          <a:p>
            <a:pPr>
              <a:buNone/>
            </a:pPr>
            <a:r>
              <a:rPr lang="ru-RU" i="1" dirty="0" smtClean="0"/>
              <a:t>2. В каждую </a:t>
            </a:r>
            <a:r>
              <a:rPr lang="ru-RU" i="1" dirty="0"/>
              <a:t>пробирку положили половину подушечки жевательной резинки </a:t>
            </a:r>
            <a:r>
              <a:rPr lang="ru-RU" i="1" dirty="0" smtClean="0"/>
              <a:t>«</a:t>
            </a:r>
            <a:r>
              <a:rPr lang="en-US" i="1" dirty="0" smtClean="0"/>
              <a:t>Orbit</a:t>
            </a:r>
            <a:r>
              <a:rPr lang="ru-RU" i="1" dirty="0" smtClean="0"/>
              <a:t>».</a:t>
            </a:r>
            <a:endParaRPr lang="ru-RU" i="1" dirty="0"/>
          </a:p>
          <a:p>
            <a:pPr>
              <a:buNone/>
            </a:pPr>
            <a:endParaRPr lang="ru-RU" i="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571480"/>
            <a:ext cx="8229600" cy="5811847"/>
          </a:xfrm>
        </p:spPr>
        <p:txBody>
          <a:bodyPr>
            <a:normAutofit lnSpcReduction="10000"/>
          </a:bodyPr>
          <a:lstStyle/>
          <a:p>
            <a:endParaRPr lang="ru-RU" dirty="0" smtClean="0"/>
          </a:p>
          <a:p>
            <a:r>
              <a:rPr lang="ru-RU" dirty="0" smtClean="0"/>
              <a:t>НАБЛЮДЕНИЯ: началось бурное выделение газа и газированная вода стала выливаться через край пробирки. Через сутки жевательная резинка стала разлагаться.</a:t>
            </a:r>
          </a:p>
          <a:p>
            <a:pPr>
              <a:buNone/>
            </a:pPr>
            <a:endParaRPr lang="ru-RU" dirty="0" smtClean="0"/>
          </a:p>
          <a:p>
            <a:r>
              <a:rPr lang="ru-RU" dirty="0" smtClean="0"/>
              <a:t>ВЫВОД: Газированная вода всех видов содержит ионы Н</a:t>
            </a:r>
            <a:r>
              <a:rPr lang="ru-RU" baseline="30000" dirty="0" smtClean="0"/>
              <a:t>+</a:t>
            </a:r>
            <a:r>
              <a:rPr lang="ru-RU" dirty="0" smtClean="0"/>
              <a:t>, что способствует выделению газа СО</a:t>
            </a:r>
            <a:r>
              <a:rPr lang="ru-RU" baseline="-25000" dirty="0" smtClean="0"/>
              <a:t>2</a:t>
            </a:r>
            <a:r>
              <a:rPr lang="ru-RU" dirty="0" smtClean="0"/>
              <a:t>↑.</a:t>
            </a:r>
          </a:p>
          <a:p>
            <a:r>
              <a:rPr lang="ru-RU" dirty="0" smtClean="0"/>
              <a:t>СаНСО</a:t>
            </a:r>
            <a:r>
              <a:rPr lang="ru-RU" baseline="-25000" dirty="0" smtClean="0"/>
              <a:t>3</a:t>
            </a:r>
            <a:r>
              <a:rPr lang="ru-RU" dirty="0" smtClean="0"/>
              <a:t> → Са</a:t>
            </a:r>
            <a:r>
              <a:rPr lang="ru-RU" baseline="30000" dirty="0" smtClean="0"/>
              <a:t>2+</a:t>
            </a:r>
            <a:r>
              <a:rPr lang="ru-RU" dirty="0" smtClean="0"/>
              <a:t> + НСО</a:t>
            </a:r>
            <a:r>
              <a:rPr lang="ru-RU" baseline="-25000" dirty="0" smtClean="0"/>
              <a:t>3</a:t>
            </a:r>
            <a:r>
              <a:rPr lang="ru-RU" baseline="30000" dirty="0" smtClean="0"/>
              <a:t></a:t>
            </a:r>
            <a:endParaRPr lang="ru-RU" dirty="0" smtClean="0"/>
          </a:p>
          <a:p>
            <a:r>
              <a:rPr lang="ru-RU" dirty="0" smtClean="0"/>
              <a:t>Н</a:t>
            </a:r>
            <a:r>
              <a:rPr lang="ru-RU" baseline="30000" dirty="0" smtClean="0"/>
              <a:t>+</a:t>
            </a:r>
            <a:r>
              <a:rPr lang="ru-RU" dirty="0" smtClean="0"/>
              <a:t> + НСО</a:t>
            </a:r>
            <a:r>
              <a:rPr lang="ru-RU" baseline="-25000" dirty="0" smtClean="0"/>
              <a:t>3</a:t>
            </a:r>
            <a:r>
              <a:rPr lang="ru-RU" baseline="30000" dirty="0" smtClean="0"/>
              <a:t></a:t>
            </a:r>
            <a:r>
              <a:rPr lang="ru-RU" dirty="0" smtClean="0"/>
              <a:t> = Н</a:t>
            </a:r>
            <a:r>
              <a:rPr lang="ru-RU" baseline="-25000" dirty="0" smtClean="0"/>
              <a:t>2</a:t>
            </a:r>
            <a:r>
              <a:rPr lang="ru-RU" dirty="0" smtClean="0"/>
              <a:t>О + СО</a:t>
            </a:r>
            <a:r>
              <a:rPr lang="ru-RU" baseline="-25000" dirty="0" smtClean="0"/>
              <a:t>2</a:t>
            </a:r>
            <a:r>
              <a:rPr lang="ru-RU" dirty="0" smtClean="0"/>
              <a:t>↑</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i="1" dirty="0" smtClean="0"/>
              <a:t>ОПЫТ №6. Выращивание луковицы в газированных напитках</a:t>
            </a:r>
            <a:endParaRPr lang="ru-RU" sz="2800" i="1" dirty="0"/>
          </a:p>
        </p:txBody>
      </p:sp>
      <p:sp>
        <p:nvSpPr>
          <p:cNvPr id="3" name="Содержимое 2"/>
          <p:cNvSpPr>
            <a:spLocks noGrp="1"/>
          </p:cNvSpPr>
          <p:nvPr>
            <p:ph idx="1"/>
          </p:nvPr>
        </p:nvSpPr>
        <p:spPr/>
        <p:txBody>
          <a:bodyPr/>
          <a:lstStyle/>
          <a:p>
            <a:pPr>
              <a:buNone/>
            </a:pPr>
            <a:r>
              <a:rPr lang="ru-RU" i="1" dirty="0" smtClean="0"/>
              <a:t>ХОД РАБОТЫ:</a:t>
            </a:r>
          </a:p>
          <a:p>
            <a:pPr marL="514350" indent="-514350">
              <a:buAutoNum type="arabicPeriod"/>
            </a:pPr>
            <a:r>
              <a:rPr lang="ru-RU" i="1" dirty="0" smtClean="0"/>
              <a:t>Взяли три образца напитков: Вода, Славяновская, </a:t>
            </a:r>
            <a:r>
              <a:rPr lang="en-US" i="1" dirty="0" smtClean="0"/>
              <a:t>Coca-Cola.</a:t>
            </a:r>
            <a:endParaRPr lang="ru-RU" i="1" dirty="0" smtClean="0"/>
          </a:p>
          <a:p>
            <a:pPr marL="514350" indent="-514350">
              <a:buAutoNum type="arabicPeriod"/>
            </a:pPr>
            <a:r>
              <a:rPr lang="ru-RU" i="1" dirty="0" smtClean="0"/>
              <a:t>В каждый стакан опустили луковицу.</a:t>
            </a:r>
          </a:p>
          <a:p>
            <a:pPr marL="514350" indent="-514350">
              <a:buAutoNum type="arabicPeriod"/>
            </a:pPr>
            <a:endParaRPr lang="ru-RU" i="1" dirty="0" smtClean="0"/>
          </a:p>
          <a:p>
            <a:pPr>
              <a:buNone/>
            </a:pPr>
            <a:endParaRPr lang="ru-RU" i="1" dirty="0"/>
          </a:p>
        </p:txBody>
      </p:sp>
      <p:pic>
        <p:nvPicPr>
          <p:cNvPr id="4" name="Рисунок 3" descr="фото.JPG"/>
          <p:cNvPicPr>
            <a:picLocks noChangeAspect="1"/>
          </p:cNvPicPr>
          <p:nvPr/>
        </p:nvPicPr>
        <p:blipFill>
          <a:blip r:embed="rId2" cstate="print"/>
          <a:stretch>
            <a:fillRect/>
          </a:stretch>
        </p:blipFill>
        <p:spPr>
          <a:xfrm>
            <a:off x="2428860" y="3857629"/>
            <a:ext cx="4643470" cy="3000372"/>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1600200"/>
          <a:ext cx="8229600" cy="3412248"/>
        </p:xfrm>
        <a:graphic>
          <a:graphicData uri="http://schemas.openxmlformats.org/drawingml/2006/table">
            <a:tbl>
              <a:tblPr firstRow="1" bandRow="1">
                <a:tableStyleId>{5C22544A-7EE6-4342-B048-85BDC9FD1C3A}</a:tableStyleId>
              </a:tblPr>
              <a:tblGrid>
                <a:gridCol w="2743200"/>
                <a:gridCol w="2743200"/>
                <a:gridCol w="2743200"/>
              </a:tblGrid>
              <a:tr h="715536">
                <a:tc>
                  <a:txBody>
                    <a:bodyPr/>
                    <a:lstStyle/>
                    <a:p>
                      <a:endParaRPr lang="ru-RU" dirty="0"/>
                    </a:p>
                  </a:txBody>
                  <a:tcPr/>
                </a:tc>
                <a:tc>
                  <a:txBody>
                    <a:bodyPr/>
                    <a:lstStyle/>
                    <a:p>
                      <a:r>
                        <a:rPr lang="ru-RU" sz="2800" dirty="0" smtClean="0"/>
                        <a:t>Ч/з День</a:t>
                      </a:r>
                      <a:endParaRPr lang="ru-RU" sz="2800" dirty="0"/>
                    </a:p>
                  </a:txBody>
                  <a:tcPr/>
                </a:tc>
                <a:tc>
                  <a:txBody>
                    <a:bodyPr/>
                    <a:lstStyle/>
                    <a:p>
                      <a:r>
                        <a:rPr lang="ru-RU" sz="2800" dirty="0" smtClean="0"/>
                        <a:t>Ч/з Неделю</a:t>
                      </a:r>
                      <a:endParaRPr lang="ru-RU" sz="2800" dirty="0"/>
                    </a:p>
                  </a:txBody>
                  <a:tcPr/>
                </a:tc>
              </a:tr>
              <a:tr h="799716">
                <a:tc>
                  <a:txBody>
                    <a:bodyPr/>
                    <a:lstStyle/>
                    <a:p>
                      <a:pPr algn="ctr"/>
                      <a:r>
                        <a:rPr lang="ru-RU" sz="3200" i="1" dirty="0" smtClean="0"/>
                        <a:t>Вода</a:t>
                      </a:r>
                      <a:endParaRPr lang="ru-RU" sz="3200" i="1" dirty="0"/>
                    </a:p>
                  </a:txBody>
                  <a:tcPr/>
                </a:tc>
                <a:tc>
                  <a:txBody>
                    <a:bodyPr/>
                    <a:lstStyle/>
                    <a:p>
                      <a:r>
                        <a:rPr lang="ru-RU" sz="2200" dirty="0" smtClean="0"/>
                        <a:t>Появились корни </a:t>
                      </a:r>
                      <a:endParaRPr lang="ru-RU" sz="2200" dirty="0"/>
                    </a:p>
                  </a:txBody>
                  <a:tcPr/>
                </a:tc>
                <a:tc>
                  <a:txBody>
                    <a:bodyPr/>
                    <a:lstStyle/>
                    <a:p>
                      <a:r>
                        <a:rPr lang="ru-RU" sz="2200" dirty="0" smtClean="0"/>
                        <a:t>Корневая система длиной 5-7 см, 3-4 листья</a:t>
                      </a:r>
                      <a:endParaRPr lang="ru-RU" sz="2200" dirty="0"/>
                    </a:p>
                  </a:txBody>
                  <a:tcPr/>
                </a:tc>
              </a:tr>
              <a:tr h="799716">
                <a:tc>
                  <a:txBody>
                    <a:bodyPr/>
                    <a:lstStyle/>
                    <a:p>
                      <a:pPr algn="ctr"/>
                      <a:r>
                        <a:rPr lang="en-US" sz="3200" i="1" dirty="0" smtClean="0"/>
                        <a:t>Coca-Cola</a:t>
                      </a:r>
                      <a:endParaRPr lang="ru-RU" sz="3200" i="1" dirty="0"/>
                    </a:p>
                  </a:txBody>
                  <a:tcPr/>
                </a:tc>
                <a:tc>
                  <a:txBody>
                    <a:bodyPr/>
                    <a:lstStyle/>
                    <a:p>
                      <a:r>
                        <a:rPr lang="ru-RU" sz="2200" dirty="0" smtClean="0"/>
                        <a:t>Корней нет</a:t>
                      </a:r>
                      <a:endParaRPr lang="ru-RU" sz="2200" dirty="0"/>
                    </a:p>
                  </a:txBody>
                  <a:tcPr/>
                </a:tc>
                <a:tc>
                  <a:txBody>
                    <a:bodyPr/>
                    <a:lstStyle/>
                    <a:p>
                      <a:r>
                        <a:rPr lang="ru-RU" sz="2200" dirty="0" smtClean="0"/>
                        <a:t>Корней и листьев нет</a:t>
                      </a:r>
                      <a:endParaRPr lang="ru-RU" sz="2200" dirty="0"/>
                    </a:p>
                  </a:txBody>
                  <a:tcPr/>
                </a:tc>
              </a:tr>
              <a:tr h="799716">
                <a:tc>
                  <a:txBody>
                    <a:bodyPr/>
                    <a:lstStyle/>
                    <a:p>
                      <a:pPr algn="ctr"/>
                      <a:r>
                        <a:rPr lang="ru-RU" sz="3200" i="1" dirty="0" smtClean="0"/>
                        <a:t>Славяновская</a:t>
                      </a:r>
                      <a:endParaRPr lang="ru-RU" sz="3200" i="1" dirty="0"/>
                    </a:p>
                  </a:txBody>
                  <a:tcPr/>
                </a:tc>
                <a:tc>
                  <a:txBody>
                    <a:bodyPr/>
                    <a:lstStyle/>
                    <a:p>
                      <a:r>
                        <a:rPr lang="ru-RU" sz="2200" dirty="0" smtClean="0"/>
                        <a:t>Появились корни</a:t>
                      </a:r>
                      <a:endParaRPr lang="ru-RU" sz="2200" dirty="0"/>
                    </a:p>
                  </a:txBody>
                  <a:tcPr/>
                </a:tc>
                <a:tc>
                  <a:txBody>
                    <a:bodyPr/>
                    <a:lstStyle/>
                    <a:p>
                      <a:r>
                        <a:rPr lang="ru-RU" sz="2200" dirty="0" smtClean="0"/>
                        <a:t>Корни длиной 2см,</a:t>
                      </a:r>
                      <a:r>
                        <a:rPr lang="ru-RU" sz="2200" baseline="0" dirty="0" smtClean="0"/>
                        <a:t> листьев нет</a:t>
                      </a:r>
                      <a:endParaRPr lang="ru-RU" sz="2200" dirty="0"/>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smtClean="0"/>
              <a:t>Вредное воздействие газированных напитков</a:t>
            </a:r>
            <a:endParaRPr lang="ru-RU" i="1" dirty="0"/>
          </a:p>
        </p:txBody>
      </p:sp>
      <p:sp>
        <p:nvSpPr>
          <p:cNvPr id="3" name="Содержимое 2"/>
          <p:cNvSpPr>
            <a:spLocks noGrp="1"/>
          </p:cNvSpPr>
          <p:nvPr>
            <p:ph idx="1"/>
          </p:nvPr>
        </p:nvSpPr>
        <p:spPr>
          <a:xfrm>
            <a:off x="457200" y="1600200"/>
            <a:ext cx="8329642" cy="5114948"/>
          </a:xfrm>
        </p:spPr>
        <p:txBody>
          <a:bodyPr>
            <a:normAutofit lnSpcReduction="10000"/>
          </a:bodyPr>
          <a:lstStyle/>
          <a:p>
            <a:pPr marL="514350" lvl="0" indent="-514350">
              <a:buAutoNum type="arabicPeriod"/>
            </a:pPr>
            <a:r>
              <a:rPr lang="ru-RU" dirty="0" smtClean="0"/>
              <a:t>Газированные напитки содержат усилитель вкуса- «аспартам», </a:t>
            </a:r>
            <a:r>
              <a:rPr lang="ru-RU" dirty="0"/>
              <a:t>который в результате распада образует формальдегид </a:t>
            </a:r>
            <a:r>
              <a:rPr lang="ru-RU" dirty="0" smtClean="0"/>
              <a:t>– яд! Консерванты </a:t>
            </a:r>
            <a:r>
              <a:rPr lang="ru-RU" dirty="0"/>
              <a:t>– бензоат натрия, ортофосфорную кислоту– </a:t>
            </a:r>
            <a:r>
              <a:rPr lang="ru-RU" dirty="0" smtClean="0"/>
              <a:t>канцероген (раковые образования).</a:t>
            </a:r>
          </a:p>
          <a:p>
            <a:pPr marL="514350" lvl="0" indent="-514350">
              <a:buAutoNum type="arabicPeriod"/>
            </a:pPr>
            <a:r>
              <a:rPr lang="ru-RU" dirty="0" smtClean="0"/>
              <a:t>Компоненты </a:t>
            </a:r>
            <a:r>
              <a:rPr lang="ru-RU" dirty="0"/>
              <a:t>газированной воды могут способствовать возникновению кариеса и </a:t>
            </a:r>
            <a:r>
              <a:rPr lang="ru-RU" dirty="0" smtClean="0"/>
              <a:t>остеопорозу</a:t>
            </a:r>
            <a:r>
              <a:rPr lang="ru-RU" dirty="0"/>
              <a:t> </a:t>
            </a:r>
            <a:r>
              <a:rPr lang="ru-RU" dirty="0" smtClean="0"/>
              <a:t>(разрушение зубов и костей)</a:t>
            </a:r>
          </a:p>
          <a:p>
            <a:pPr marL="514350" lvl="0" indent="-514350">
              <a:buAutoNum type="arabicPeriod"/>
            </a:pPr>
            <a:r>
              <a:rPr lang="ru-RU" dirty="0" smtClean="0"/>
              <a:t>«Газировка» может привести к пищевым отравлениям и к аллергии.</a:t>
            </a:r>
            <a:endParaRPr lang="ru-RU" dirty="0"/>
          </a:p>
          <a:p>
            <a:pPr>
              <a:buNone/>
            </a:pP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t>Заключение</a:t>
            </a:r>
            <a:endParaRPr lang="ru-RU" i="1" dirty="0"/>
          </a:p>
        </p:txBody>
      </p:sp>
      <p:sp>
        <p:nvSpPr>
          <p:cNvPr id="3" name="Содержимое 2"/>
          <p:cNvSpPr>
            <a:spLocks noGrp="1"/>
          </p:cNvSpPr>
          <p:nvPr>
            <p:ph idx="1"/>
          </p:nvPr>
        </p:nvSpPr>
        <p:spPr/>
        <p:txBody>
          <a:bodyPr>
            <a:normAutofit lnSpcReduction="10000"/>
          </a:bodyPr>
          <a:lstStyle/>
          <a:p>
            <a:pPr>
              <a:buNone/>
            </a:pPr>
            <a:r>
              <a:rPr lang="ru-RU" i="1" dirty="0"/>
              <a:t>Результаты наших исследований доказывают, что, действительно, газированные напитки оказывают отрицательное воздействие на организм человека. Исходя из результатов, полученных нами, можно предположить, что эти напитки не столь безопасны для нашего организма и, в частности, непосредственно для органов пищеварительной системы.</a:t>
            </a:r>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t>Введение</a:t>
            </a:r>
            <a:endParaRPr lang="ru-RU" i="1" dirty="0"/>
          </a:p>
        </p:txBody>
      </p:sp>
      <p:sp>
        <p:nvSpPr>
          <p:cNvPr id="3" name="Содержимое 2"/>
          <p:cNvSpPr>
            <a:spLocks noGrp="1"/>
          </p:cNvSpPr>
          <p:nvPr>
            <p:ph idx="1"/>
          </p:nvPr>
        </p:nvSpPr>
        <p:spPr>
          <a:xfrm>
            <a:off x="457200" y="1600201"/>
            <a:ext cx="8401080" cy="4329130"/>
          </a:xfrm>
        </p:spPr>
        <p:txBody>
          <a:bodyPr>
            <a:normAutofit lnSpcReduction="10000"/>
          </a:bodyPr>
          <a:lstStyle/>
          <a:p>
            <a:pPr algn="ctr">
              <a:buNone/>
            </a:pPr>
            <a:r>
              <a:rPr lang="ru-RU" i="1" dirty="0"/>
              <a:t>Все сладкие напитки содержат калории, которые замедляют пищеварение, способствуют откладыванию жировых запасов, нарушению уровня сахара в крови и развитию кариеса. К тому же в них содержится фосфор, способствующий истощению запасов кальция в организме, а значит, кости постепенно становятся более хрупкими.</a:t>
            </a:r>
          </a:p>
          <a:p>
            <a:pPr>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a:t>Гипотеза исследовательской работы</a:t>
            </a:r>
          </a:p>
        </p:txBody>
      </p:sp>
      <p:sp>
        <p:nvSpPr>
          <p:cNvPr id="3" name="Содержимое 2"/>
          <p:cNvSpPr>
            <a:spLocks noGrp="1"/>
          </p:cNvSpPr>
          <p:nvPr>
            <p:ph idx="1"/>
          </p:nvPr>
        </p:nvSpPr>
        <p:spPr>
          <a:xfrm>
            <a:off x="457200" y="1600201"/>
            <a:ext cx="8258204" cy="2328866"/>
          </a:xfrm>
        </p:spPr>
        <p:txBody>
          <a:bodyPr/>
          <a:lstStyle/>
          <a:p>
            <a:pPr algn="ctr">
              <a:buNone/>
            </a:pPr>
            <a:r>
              <a:rPr lang="ru-RU" i="1" dirty="0" smtClean="0"/>
              <a:t>Действительно </a:t>
            </a:r>
            <a:r>
              <a:rPr lang="ru-RU" i="1" dirty="0"/>
              <a:t>ли газированные напитки оказывают отрицательное воздействие на здоровье человека?</a:t>
            </a:r>
          </a:p>
          <a:p>
            <a:pPr>
              <a:buNone/>
            </a:pPr>
            <a:endParaRPr lang="ru-RU" dirty="0"/>
          </a:p>
        </p:txBody>
      </p:sp>
      <p:pic>
        <p:nvPicPr>
          <p:cNvPr id="2050" name="Picture 2" descr="C:\Documents and Settings\new\Рабочий стол\images.jpg"/>
          <p:cNvPicPr>
            <a:picLocks noChangeAspect="1" noChangeArrowheads="1"/>
          </p:cNvPicPr>
          <p:nvPr/>
        </p:nvPicPr>
        <p:blipFill>
          <a:blip r:embed="rId2" cstate="print"/>
          <a:srcRect/>
          <a:stretch>
            <a:fillRect/>
          </a:stretch>
        </p:blipFill>
        <p:spPr bwMode="auto">
          <a:xfrm>
            <a:off x="3189102" y="3786190"/>
            <a:ext cx="2813403" cy="2071702"/>
          </a:xfrm>
          <a:prstGeom prst="rect">
            <a:avLst/>
          </a:prstGeom>
          <a:noFill/>
        </p:spPr>
      </p:pic>
      <p:pic>
        <p:nvPicPr>
          <p:cNvPr id="2051" name="Picture 3" descr="C:\Documents and Settings\new\Рабочий стол\images.jpg"/>
          <p:cNvPicPr>
            <a:picLocks noChangeAspect="1" noChangeArrowheads="1"/>
          </p:cNvPicPr>
          <p:nvPr/>
        </p:nvPicPr>
        <p:blipFill>
          <a:blip r:embed="rId3" cstate="print"/>
          <a:srcRect/>
          <a:stretch>
            <a:fillRect/>
          </a:stretch>
        </p:blipFill>
        <p:spPr bwMode="auto">
          <a:xfrm>
            <a:off x="428596" y="4286256"/>
            <a:ext cx="1962150" cy="2324100"/>
          </a:xfrm>
          <a:prstGeom prst="rect">
            <a:avLst/>
          </a:prstGeom>
          <a:noFill/>
        </p:spPr>
      </p:pic>
      <p:pic>
        <p:nvPicPr>
          <p:cNvPr id="2052" name="Picture 4" descr="C:\Documents and Settings\new\Рабочий стол\images.jpg"/>
          <p:cNvPicPr>
            <a:picLocks noChangeAspect="1" noChangeArrowheads="1"/>
          </p:cNvPicPr>
          <p:nvPr/>
        </p:nvPicPr>
        <p:blipFill>
          <a:blip r:embed="rId4" cstate="print"/>
          <a:srcRect/>
          <a:stretch>
            <a:fillRect/>
          </a:stretch>
        </p:blipFill>
        <p:spPr bwMode="auto">
          <a:xfrm>
            <a:off x="6643702" y="4357694"/>
            <a:ext cx="2254277" cy="225427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a:t>Цель исследовательской работы</a:t>
            </a:r>
          </a:p>
        </p:txBody>
      </p:sp>
      <p:sp>
        <p:nvSpPr>
          <p:cNvPr id="3" name="Содержимое 2"/>
          <p:cNvSpPr>
            <a:spLocks noGrp="1"/>
          </p:cNvSpPr>
          <p:nvPr>
            <p:ph idx="1"/>
          </p:nvPr>
        </p:nvSpPr>
        <p:spPr>
          <a:xfrm>
            <a:off x="457200" y="1600201"/>
            <a:ext cx="8258204" cy="3186122"/>
          </a:xfrm>
        </p:spPr>
        <p:txBody>
          <a:bodyPr/>
          <a:lstStyle/>
          <a:p>
            <a:pPr marL="514350" indent="-514350" algn="ctr">
              <a:buNone/>
            </a:pPr>
            <a:r>
              <a:rPr lang="ru-RU" dirty="0"/>
              <a:t>Доказательство или опровержение отрицательного влияния газированных напитков на организм человека через исследование их свойств. Вред газировки – это миф и реальность…</a:t>
            </a:r>
          </a:p>
          <a:p>
            <a:pPr marL="514350" indent="-514350">
              <a:buNone/>
            </a:pPr>
            <a:endParaRPr lang="ru-RU" dirty="0"/>
          </a:p>
        </p:txBody>
      </p:sp>
      <p:pic>
        <p:nvPicPr>
          <p:cNvPr id="3074" name="Picture 2" descr="C:\Documents and Settings\new\Рабочий стол\images.jpg"/>
          <p:cNvPicPr>
            <a:picLocks noChangeAspect="1" noChangeArrowheads="1"/>
          </p:cNvPicPr>
          <p:nvPr/>
        </p:nvPicPr>
        <p:blipFill>
          <a:blip r:embed="rId2" cstate="print"/>
          <a:srcRect/>
          <a:stretch>
            <a:fillRect/>
          </a:stretch>
        </p:blipFill>
        <p:spPr bwMode="auto">
          <a:xfrm>
            <a:off x="3071802" y="4377176"/>
            <a:ext cx="3428992" cy="248082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t>Задачи</a:t>
            </a:r>
            <a:endParaRPr lang="ru-RU" i="1" dirty="0"/>
          </a:p>
        </p:txBody>
      </p:sp>
      <p:sp>
        <p:nvSpPr>
          <p:cNvPr id="3" name="Содержимое 2"/>
          <p:cNvSpPr>
            <a:spLocks noGrp="1"/>
          </p:cNvSpPr>
          <p:nvPr>
            <p:ph idx="1"/>
          </p:nvPr>
        </p:nvSpPr>
        <p:spPr/>
        <p:txBody>
          <a:bodyPr>
            <a:normAutofit fontScale="92500" lnSpcReduction="10000"/>
          </a:bodyPr>
          <a:lstStyle/>
          <a:p>
            <a:pPr lvl="0">
              <a:buFont typeface="Wingdings" pitchFamily="2" charset="2"/>
              <a:buChar char="v"/>
            </a:pPr>
            <a:r>
              <a:rPr lang="ru-RU" i="1" dirty="0" smtClean="0"/>
              <a:t>Провести </a:t>
            </a:r>
            <a:r>
              <a:rPr lang="ru-RU" i="1" dirty="0"/>
              <a:t>литературный обзор по теоретическим вопросам темы исследования</a:t>
            </a:r>
            <a:r>
              <a:rPr lang="ru-RU" i="1" dirty="0" smtClean="0"/>
              <a:t>;</a:t>
            </a:r>
          </a:p>
          <a:p>
            <a:pPr>
              <a:buFont typeface="Wingdings" pitchFamily="2" charset="2"/>
              <a:buChar char="v"/>
            </a:pPr>
            <a:r>
              <a:rPr lang="ru-RU" i="1" dirty="0" smtClean="0"/>
              <a:t>Определить </a:t>
            </a:r>
            <a:r>
              <a:rPr lang="ru-RU" i="1" dirty="0"/>
              <a:t>популярность газированной воды различных производителей среди обучающихся техникума 1-4 курсов на основе социологического опроса;</a:t>
            </a:r>
          </a:p>
          <a:p>
            <a:pPr>
              <a:buFont typeface="Wingdings" pitchFamily="2" charset="2"/>
              <a:buChar char="v"/>
            </a:pPr>
            <a:r>
              <a:rPr lang="ru-RU" i="1" dirty="0" smtClean="0"/>
              <a:t>Доказать </a:t>
            </a:r>
            <a:r>
              <a:rPr lang="ru-RU" i="1" dirty="0"/>
              <a:t>или опровергнуть отрицательное влияние газированных напитков на организм человека через исследование их свойств.</a:t>
            </a:r>
          </a:p>
          <a:p>
            <a:pPr lvl="0">
              <a:buFont typeface="Wingdings" pitchFamily="2" charset="2"/>
              <a:buChar char="v"/>
            </a:pPr>
            <a:endParaRPr lang="ru-RU" dirty="0"/>
          </a:p>
          <a:p>
            <a:pPr>
              <a:buFont typeface="Wingdings" pitchFamily="2" charset="2"/>
              <a:buChar char="v"/>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t>История возникновения</a:t>
            </a:r>
            <a:endParaRPr lang="ru-RU" i="1" dirty="0"/>
          </a:p>
        </p:txBody>
      </p:sp>
      <p:sp>
        <p:nvSpPr>
          <p:cNvPr id="3" name="Содержимое 2"/>
          <p:cNvSpPr>
            <a:spLocks noGrp="1"/>
          </p:cNvSpPr>
          <p:nvPr>
            <p:ph idx="1"/>
          </p:nvPr>
        </p:nvSpPr>
        <p:spPr>
          <a:xfrm>
            <a:off x="457200" y="1600200"/>
            <a:ext cx="8258204" cy="4900633"/>
          </a:xfrm>
        </p:spPr>
        <p:txBody>
          <a:bodyPr>
            <a:normAutofit lnSpcReduction="10000"/>
          </a:bodyPr>
          <a:lstStyle/>
          <a:p>
            <a:pPr algn="just">
              <a:buNone/>
            </a:pPr>
            <a:r>
              <a:rPr lang="ru-RU" i="1" dirty="0" smtClean="0"/>
              <a:t>С </a:t>
            </a:r>
            <a:r>
              <a:rPr lang="ru-RU" i="1" dirty="0"/>
              <a:t>древнейших времён и использовалась в лечебных целях (Гиппократ посвятил этой воде целую главу своего труда и велел не только пить её, но и купаться в </a:t>
            </a:r>
            <a:r>
              <a:rPr lang="ru-RU" i="1" dirty="0" smtClean="0"/>
              <a:t>ней</a:t>
            </a:r>
            <a:r>
              <a:rPr lang="ru-RU" i="1" dirty="0"/>
              <a:t>). </a:t>
            </a:r>
            <a:endParaRPr lang="ru-RU" i="1" dirty="0" smtClean="0"/>
          </a:p>
          <a:p>
            <a:pPr algn="just">
              <a:buNone/>
            </a:pPr>
            <a:r>
              <a:rPr lang="ru-RU" i="1" dirty="0"/>
              <a:t>В XVIII веке минеральную воду начали разливать в бутылки и развозить по </a:t>
            </a:r>
            <a:r>
              <a:rPr lang="ru-RU" i="1" dirty="0" smtClean="0"/>
              <a:t>миру</a:t>
            </a:r>
            <a:r>
              <a:rPr lang="ru-RU" i="1" dirty="0"/>
              <a:t>. </a:t>
            </a:r>
            <a:r>
              <a:rPr lang="ru-RU" i="1" dirty="0" smtClean="0"/>
              <a:t>Однако она стоила очень дорого и к тому же быстро выдыхалась. Поэтому позже были предприняты попытки искусственно загазировать воду. </a:t>
            </a:r>
          </a:p>
          <a:p>
            <a:pPr algn="just">
              <a:buNone/>
            </a:pPr>
            <a:endParaRPr lang="ru-RU" sz="2800"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t>Состав</a:t>
            </a:r>
            <a:endParaRPr lang="ru-RU" i="1" dirty="0"/>
          </a:p>
        </p:txBody>
      </p:sp>
      <p:sp>
        <p:nvSpPr>
          <p:cNvPr id="3" name="Содержимое 2"/>
          <p:cNvSpPr>
            <a:spLocks noGrp="1"/>
          </p:cNvSpPr>
          <p:nvPr>
            <p:ph idx="1"/>
          </p:nvPr>
        </p:nvSpPr>
        <p:spPr/>
        <p:txBody>
          <a:bodyPr/>
          <a:lstStyle/>
          <a:p>
            <a:pPr lvl="0">
              <a:buFont typeface="Wingdings" pitchFamily="2" charset="2"/>
              <a:buChar char="v"/>
            </a:pPr>
            <a:r>
              <a:rPr lang="ru-RU" i="1" dirty="0"/>
              <a:t>Сахар (11%)</a:t>
            </a:r>
          </a:p>
          <a:p>
            <a:pPr lvl="0">
              <a:buFont typeface="Wingdings" pitchFamily="2" charset="2"/>
              <a:buChar char="v"/>
            </a:pPr>
            <a:r>
              <a:rPr lang="ru-RU" i="1" dirty="0"/>
              <a:t>Диоксид углерода</a:t>
            </a:r>
          </a:p>
          <a:p>
            <a:pPr lvl="0">
              <a:buFont typeface="Wingdings" pitchFamily="2" charset="2"/>
              <a:buChar char="v"/>
            </a:pPr>
            <a:r>
              <a:rPr lang="ru-RU" i="1" dirty="0"/>
              <a:t>Краситель (сахарный колер, Е150)</a:t>
            </a:r>
          </a:p>
          <a:p>
            <a:pPr lvl="0">
              <a:buFont typeface="Wingdings" pitchFamily="2" charset="2"/>
              <a:buChar char="v"/>
            </a:pPr>
            <a:r>
              <a:rPr lang="ru-RU" i="1" dirty="0"/>
              <a:t>Ортофосфорная кислота</a:t>
            </a:r>
          </a:p>
          <a:p>
            <a:pPr lvl="0">
              <a:buFont typeface="Wingdings" pitchFamily="2" charset="2"/>
              <a:buChar char="v"/>
            </a:pPr>
            <a:r>
              <a:rPr lang="ru-RU" i="1" dirty="0"/>
              <a:t>Кофеин</a:t>
            </a:r>
          </a:p>
          <a:p>
            <a:pPr lvl="0">
              <a:buFont typeface="Wingdings" pitchFamily="2" charset="2"/>
              <a:buChar char="v"/>
            </a:pPr>
            <a:r>
              <a:rPr lang="ru-RU" i="1" dirty="0"/>
              <a:t>Ароматизатор: ванилин, коричное масло, масло гвоздики, масло лимона</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i="1" dirty="0" smtClean="0"/>
              <a:t>Анкетирование</a:t>
            </a:r>
            <a:endParaRPr lang="ru-RU" i="1" dirty="0"/>
          </a:p>
        </p:txBody>
      </p:sp>
      <p:sp>
        <p:nvSpPr>
          <p:cNvPr id="3" name="Содержимое 2"/>
          <p:cNvSpPr>
            <a:spLocks noGrp="1"/>
          </p:cNvSpPr>
          <p:nvPr>
            <p:ph idx="1"/>
          </p:nvPr>
        </p:nvSpPr>
        <p:spPr>
          <a:xfrm>
            <a:off x="428596" y="1357298"/>
            <a:ext cx="8258204" cy="4768865"/>
          </a:xfrm>
        </p:spPr>
        <p:txBody>
          <a:bodyPr>
            <a:normAutofit/>
          </a:bodyPr>
          <a:lstStyle/>
          <a:p>
            <a:pPr marL="514350" lvl="0" indent="-514350">
              <a:buAutoNum type="arabicPeriod"/>
            </a:pPr>
            <a:r>
              <a:rPr lang="ru-RU" sz="2800" b="1" dirty="0" smtClean="0"/>
              <a:t>Какое </a:t>
            </a:r>
            <a:r>
              <a:rPr lang="ru-RU" sz="2800" b="1" dirty="0"/>
              <a:t>количество человек в </a:t>
            </a:r>
            <a:r>
              <a:rPr lang="ru-RU" sz="2800" b="1" dirty="0" smtClean="0"/>
              <a:t>нашем техникуме </a:t>
            </a:r>
            <a:r>
              <a:rPr lang="ru-RU" sz="2800" b="1" dirty="0"/>
              <a:t>употребляет газированную воду и какой марки</a:t>
            </a:r>
            <a:r>
              <a:rPr lang="ru-RU" sz="2800" b="1" dirty="0" smtClean="0"/>
              <a:t>?</a:t>
            </a:r>
          </a:p>
          <a:p>
            <a:pPr marL="514350" indent="-514350" algn="just">
              <a:buNone/>
            </a:pPr>
            <a:r>
              <a:rPr lang="ru-RU" sz="2800" i="1" dirty="0"/>
              <a:t>Оказалось, что из опрошенных обучающихся нашего техникума - 85% пьют газированную воду. Самой популярной маркой является «Coca-Cola». Его употребление от общего равно 57%.</a:t>
            </a:r>
          </a:p>
          <a:p>
            <a:pPr marL="514350" lvl="0" indent="-514350" algn="ctr">
              <a:buNone/>
            </a:pPr>
            <a:endParaRPr lang="ru-RU" dirty="0"/>
          </a:p>
          <a:p>
            <a:pPr>
              <a:buNone/>
            </a:pPr>
            <a:endParaRPr lang="ru-RU" i="1" dirty="0"/>
          </a:p>
        </p:txBody>
      </p:sp>
      <p:pic>
        <p:nvPicPr>
          <p:cNvPr id="23553" name="Picture 1" descr="C:\Documents and Settings\new\Рабочий стол\images.jpg"/>
          <p:cNvPicPr>
            <a:picLocks noChangeAspect="1" noChangeArrowheads="1"/>
          </p:cNvPicPr>
          <p:nvPr/>
        </p:nvPicPr>
        <p:blipFill>
          <a:blip r:embed="rId2" cstate="print"/>
          <a:srcRect/>
          <a:stretch>
            <a:fillRect/>
          </a:stretch>
        </p:blipFill>
        <p:spPr bwMode="auto">
          <a:xfrm>
            <a:off x="1928794" y="4214818"/>
            <a:ext cx="3286148" cy="2464611"/>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1020</Words>
  <Application>Microsoft Office PowerPoint</Application>
  <PresentationFormat>Экран (4:3)</PresentationFormat>
  <Paragraphs>177</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Тема Office</vt:lpstr>
      <vt:lpstr>Газированная вода или газировка Изучить презентацию, проделать опыты в домашних условиях, конспект</vt:lpstr>
      <vt:lpstr>Аннотация</vt:lpstr>
      <vt:lpstr>Введение</vt:lpstr>
      <vt:lpstr>Гипотеза исследовательской работы</vt:lpstr>
      <vt:lpstr>Цель исследовательской работы</vt:lpstr>
      <vt:lpstr>Задачи</vt:lpstr>
      <vt:lpstr>История возникновения</vt:lpstr>
      <vt:lpstr>Состав</vt:lpstr>
      <vt:lpstr>Анкетирование</vt:lpstr>
      <vt:lpstr>Слайд 10</vt:lpstr>
      <vt:lpstr>ПРАКТИЧЕСКАЯ ЧАСТЬ Изучение этикеток газированных напитков</vt:lpstr>
      <vt:lpstr>Слайд 12</vt:lpstr>
      <vt:lpstr>Слайд 13</vt:lpstr>
      <vt:lpstr>Слайд 14</vt:lpstr>
      <vt:lpstr>Слайд 15</vt:lpstr>
      <vt:lpstr>Экспериментальная часть ОПЫТ №1. Проба с мясом</vt:lpstr>
      <vt:lpstr>Слайд 17</vt:lpstr>
      <vt:lpstr>ОПЫТ №2. Проба с яичной скорлупой. </vt:lpstr>
      <vt:lpstr>Слайд 19</vt:lpstr>
      <vt:lpstr>ОПЫТ №3. Определение рН-среды газированной воды. </vt:lpstr>
      <vt:lpstr>Слайд 21</vt:lpstr>
      <vt:lpstr>ОПЫТ №4. Проба со ржавчиной. </vt:lpstr>
      <vt:lpstr>Слайд 23</vt:lpstr>
      <vt:lpstr>ОПЫТ №5. Проба с жевательной резинкой «Orbit». </vt:lpstr>
      <vt:lpstr>Слайд 25</vt:lpstr>
      <vt:lpstr>ОПЫТ №6. Выращивание луковицы в газированных напитках</vt:lpstr>
      <vt:lpstr>Слайд 27</vt:lpstr>
      <vt:lpstr>Вредное воздействие газированных напитков</vt:lpstr>
      <vt:lpstr>Заключение</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Вред газировки: миф или реальность</dc:title>
  <dc:creator>new</dc:creator>
  <cp:lastModifiedBy>Валентина</cp:lastModifiedBy>
  <cp:revision>25</cp:revision>
  <dcterms:created xsi:type="dcterms:W3CDTF">2017-03-13T09:28:15Z</dcterms:created>
  <dcterms:modified xsi:type="dcterms:W3CDTF">2020-06-01T05:03:33Z</dcterms:modified>
</cp:coreProperties>
</file>