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50" r:id="rId1"/>
  </p:sldMasterIdLst>
  <p:notesMasterIdLst>
    <p:notesMasterId r:id="rId16"/>
  </p:notesMasterIdLst>
  <p:sldIdLst>
    <p:sldId id="256" r:id="rId2"/>
    <p:sldId id="275" r:id="rId3"/>
    <p:sldId id="257" r:id="rId4"/>
    <p:sldId id="258" r:id="rId5"/>
    <p:sldId id="259" r:id="rId6"/>
    <p:sldId id="260" r:id="rId7"/>
    <p:sldId id="261" r:id="rId8"/>
    <p:sldId id="263" r:id="rId9"/>
    <p:sldId id="264" r:id="rId10"/>
    <p:sldId id="265" r:id="rId11"/>
    <p:sldId id="266" r:id="rId12"/>
    <p:sldId id="267" r:id="rId13"/>
    <p:sldId id="277" r:id="rId14"/>
    <p:sldId id="27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Раздел по умолчанию" id="{4FF2A607-504B-422C-AD2E-4124B7C6E9E3}">
          <p14:sldIdLst>
            <p14:sldId id="256"/>
            <p14:sldId id="274"/>
            <p14:sldId id="275"/>
            <p14:sldId id="257"/>
            <p14:sldId id="258"/>
            <p14:sldId id="259"/>
            <p14:sldId id="260"/>
            <p14:sldId id="261"/>
            <p14:sldId id="262"/>
            <p14:sldId id="263"/>
            <p14:sldId id="264"/>
            <p14:sldId id="265"/>
            <p14:sldId id="266"/>
            <p14:sldId id="267"/>
            <p14:sldId id="268"/>
            <p14:sldId id="269"/>
          </p14:sldIdLst>
        </p14:section>
        <p14:section name="Раздел без заголовка" id="{8B389525-EC34-42B3-9891-BC61116E2BAC}">
          <p14:sldIdLst>
            <p14:sldId id="276"/>
            <p14:sldId id="277"/>
            <p14:sldId id="278"/>
          </p14:sldIdLst>
        </p14:section>
      </p14:sectionLst>
    </p:ex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Полина Санникова" initials="ПС" lastIdx="1" clrIdx="0">
    <p:extLst>
      <p:ext uri="{19B8F6BF-5375-455C-9EA6-DF929625EA0E}">
        <p15:presenceInfo xmlns:p15="http://schemas.microsoft.com/office/powerpoint/2012/main" xmlns="" userId="f2c5ba299a34bbf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Темный стиль 1 — акцент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Темный стиль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Темный стиль 2 — акцент 3/акцент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Темный стиль 2 — акцент 5/акцент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Стиль из темы 2 - акцент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15" autoAdjust="0"/>
    <p:restoredTop sz="94660" autoAdjust="0"/>
  </p:normalViewPr>
  <p:slideViewPr>
    <p:cSldViewPr snapToGrid="0">
      <p:cViewPr varScale="1">
        <p:scale>
          <a:sx n="50" d="100"/>
          <a:sy n="50" d="100"/>
        </p:scale>
        <p:origin x="-600" y="-90"/>
      </p:cViewPr>
      <p:guideLst>
        <p:guide orient="horz" pos="2160"/>
        <p:guide pos="3840"/>
      </p:guideLst>
    </p:cSldViewPr>
  </p:slideViewPr>
  <p:outlineViewPr>
    <p:cViewPr>
      <p:scale>
        <a:sx n="33" d="100"/>
        <a:sy n="33" d="100"/>
      </p:scale>
      <p:origin x="0" y="22074"/>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774DC5-1815-4813-89D2-7BFA5AE48E81}" type="datetimeFigureOut">
              <a:rPr lang="ru-RU" smtClean="0"/>
              <a:pPr/>
              <a:t>16.06.2020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3179B5-87AB-426F-A085-49D865456204}" type="slidenum">
              <a:rPr lang="ru-RU" smtClean="0"/>
              <a:pPr/>
              <a:t>‹#›</a:t>
            </a:fld>
            <a:endParaRPr lang="ru-RU"/>
          </a:p>
        </p:txBody>
      </p:sp>
    </p:spTree>
    <p:extLst>
      <p:ext uri="{BB962C8B-B14F-4D97-AF65-F5344CB8AC3E}">
        <p14:creationId xmlns:p14="http://schemas.microsoft.com/office/powerpoint/2010/main" xmlns="" val="2284048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6629E956-40A5-4774-A335-24D10BFA0FCF}" type="datetimeFigureOut">
              <a:rPr lang="ru-RU" smtClean="0"/>
              <a:pPr/>
              <a:t>16.06.2020</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F7CC522-FA3D-44C9-9F76-0610D2BBE60F}" type="slidenum">
              <a:rPr lang="ru-RU" smtClean="0"/>
              <a:pPr/>
              <a:t>‹#›</a:t>
            </a:fld>
            <a:endParaRPr lang="ru-RU"/>
          </a:p>
        </p:txBody>
      </p:sp>
    </p:spTree>
    <p:extLst>
      <p:ext uri="{BB962C8B-B14F-4D97-AF65-F5344CB8AC3E}">
        <p14:creationId xmlns:p14="http://schemas.microsoft.com/office/powerpoint/2010/main" xmlns="" val="10003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629E956-40A5-4774-A335-24D10BFA0FCF}" type="datetimeFigureOut">
              <a:rPr lang="ru-RU" smtClean="0"/>
              <a:pPr/>
              <a:t>16.06.2020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7CC522-FA3D-44C9-9F76-0610D2BBE60F}" type="slidenum">
              <a:rPr lang="ru-RU" smtClean="0"/>
              <a:pPr/>
              <a:t>‹#›</a:t>
            </a:fld>
            <a:endParaRPr lang="ru-RU"/>
          </a:p>
        </p:txBody>
      </p:sp>
    </p:spTree>
    <p:extLst>
      <p:ext uri="{BB962C8B-B14F-4D97-AF65-F5344CB8AC3E}">
        <p14:creationId xmlns:p14="http://schemas.microsoft.com/office/powerpoint/2010/main" xmlns="" val="1325791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629E956-40A5-4774-A335-24D10BFA0FCF}" type="datetimeFigureOut">
              <a:rPr lang="ru-RU" smtClean="0"/>
              <a:pPr/>
              <a:t>16.06.2020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7CC522-FA3D-44C9-9F76-0610D2BBE60F}" type="slidenum">
              <a:rPr lang="ru-RU" smtClean="0"/>
              <a:pPr/>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102165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6629E956-40A5-4774-A335-24D10BFA0FCF}" type="datetimeFigureOut">
              <a:rPr lang="ru-RU" smtClean="0"/>
              <a:pPr/>
              <a:t>16.06.2020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7CC522-FA3D-44C9-9F76-0610D2BBE60F}" type="slidenum">
              <a:rPr lang="ru-RU" smtClean="0"/>
              <a:pPr/>
              <a:t>‹#›</a:t>
            </a:fld>
            <a:endParaRPr lang="ru-RU"/>
          </a:p>
        </p:txBody>
      </p:sp>
    </p:spTree>
    <p:extLst>
      <p:ext uri="{BB962C8B-B14F-4D97-AF65-F5344CB8AC3E}">
        <p14:creationId xmlns:p14="http://schemas.microsoft.com/office/powerpoint/2010/main" xmlns="" val="38513438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6629E956-40A5-4774-A335-24D10BFA0FCF}" type="datetimeFigureOut">
              <a:rPr lang="ru-RU" smtClean="0"/>
              <a:pPr/>
              <a:t>16.06.2020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7CC522-FA3D-44C9-9F76-0610D2BBE60F}" type="slidenum">
              <a:rPr lang="ru-RU" smtClean="0"/>
              <a:pPr/>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364779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6629E956-40A5-4774-A335-24D10BFA0FCF}" type="datetimeFigureOut">
              <a:rPr lang="ru-RU" smtClean="0"/>
              <a:pPr/>
              <a:t>16.06.2020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7CC522-FA3D-44C9-9F76-0610D2BBE60F}" type="slidenum">
              <a:rPr lang="ru-RU" smtClean="0"/>
              <a:pPr/>
              <a:t>‹#›</a:t>
            </a:fld>
            <a:endParaRPr lang="ru-RU"/>
          </a:p>
        </p:txBody>
      </p:sp>
    </p:spTree>
    <p:extLst>
      <p:ext uri="{BB962C8B-B14F-4D97-AF65-F5344CB8AC3E}">
        <p14:creationId xmlns:p14="http://schemas.microsoft.com/office/powerpoint/2010/main" xmlns="" val="1944012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629E956-40A5-4774-A335-24D10BFA0FCF}" type="datetimeFigureOut">
              <a:rPr lang="ru-RU" smtClean="0"/>
              <a:pPr/>
              <a:t>16.06.2020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7CC522-FA3D-44C9-9F76-0610D2BBE60F}" type="slidenum">
              <a:rPr lang="ru-RU" smtClean="0"/>
              <a:pPr/>
              <a:t>‹#›</a:t>
            </a:fld>
            <a:endParaRPr lang="ru-RU"/>
          </a:p>
        </p:txBody>
      </p:sp>
    </p:spTree>
    <p:extLst>
      <p:ext uri="{BB962C8B-B14F-4D97-AF65-F5344CB8AC3E}">
        <p14:creationId xmlns:p14="http://schemas.microsoft.com/office/powerpoint/2010/main" xmlns="" val="381825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629E956-40A5-4774-A335-24D10BFA0FCF}" type="datetimeFigureOut">
              <a:rPr lang="ru-RU" smtClean="0"/>
              <a:pPr/>
              <a:t>16.06.2020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7CC522-FA3D-44C9-9F76-0610D2BBE60F}" type="slidenum">
              <a:rPr lang="ru-RU" smtClean="0"/>
              <a:pPr/>
              <a:t>‹#›</a:t>
            </a:fld>
            <a:endParaRPr lang="ru-RU"/>
          </a:p>
        </p:txBody>
      </p:sp>
    </p:spTree>
    <p:extLst>
      <p:ext uri="{BB962C8B-B14F-4D97-AF65-F5344CB8AC3E}">
        <p14:creationId xmlns:p14="http://schemas.microsoft.com/office/powerpoint/2010/main" xmlns="" val="657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629E956-40A5-4774-A335-24D10BFA0FCF}" type="datetimeFigureOut">
              <a:rPr lang="ru-RU" smtClean="0"/>
              <a:pPr/>
              <a:t>16.06.2020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7CC522-FA3D-44C9-9F76-0610D2BBE60F}" type="slidenum">
              <a:rPr lang="ru-RU" smtClean="0"/>
              <a:pPr/>
              <a:t>‹#›</a:t>
            </a:fld>
            <a:endParaRPr lang="ru-RU"/>
          </a:p>
        </p:txBody>
      </p:sp>
    </p:spTree>
    <p:extLst>
      <p:ext uri="{BB962C8B-B14F-4D97-AF65-F5344CB8AC3E}">
        <p14:creationId xmlns:p14="http://schemas.microsoft.com/office/powerpoint/2010/main" xmlns="" val="4052156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629E956-40A5-4774-A335-24D10BFA0FCF}" type="datetimeFigureOut">
              <a:rPr lang="ru-RU" smtClean="0"/>
              <a:pPr/>
              <a:t>16.06.2020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7CC522-FA3D-44C9-9F76-0610D2BBE60F}" type="slidenum">
              <a:rPr lang="ru-RU" smtClean="0"/>
              <a:pPr/>
              <a:t>‹#›</a:t>
            </a:fld>
            <a:endParaRPr lang="ru-RU"/>
          </a:p>
        </p:txBody>
      </p:sp>
    </p:spTree>
    <p:extLst>
      <p:ext uri="{BB962C8B-B14F-4D97-AF65-F5344CB8AC3E}">
        <p14:creationId xmlns:p14="http://schemas.microsoft.com/office/powerpoint/2010/main" xmlns="" val="218781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629E956-40A5-4774-A335-24D10BFA0FCF}" type="datetimeFigureOut">
              <a:rPr lang="ru-RU" smtClean="0"/>
              <a:pPr/>
              <a:t>16.06.2020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7CC522-FA3D-44C9-9F76-0610D2BBE60F}" type="slidenum">
              <a:rPr lang="ru-RU" smtClean="0"/>
              <a:pPr/>
              <a:t>‹#›</a:t>
            </a:fld>
            <a:endParaRPr lang="ru-RU"/>
          </a:p>
        </p:txBody>
      </p:sp>
    </p:spTree>
    <p:extLst>
      <p:ext uri="{BB962C8B-B14F-4D97-AF65-F5344CB8AC3E}">
        <p14:creationId xmlns:p14="http://schemas.microsoft.com/office/powerpoint/2010/main" xmlns="" val="2477131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629E956-40A5-4774-A335-24D10BFA0FCF}" type="datetimeFigureOut">
              <a:rPr lang="ru-RU" smtClean="0"/>
              <a:pPr/>
              <a:t>16.06.2020</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F7CC522-FA3D-44C9-9F76-0610D2BBE60F}" type="slidenum">
              <a:rPr lang="ru-RU" smtClean="0"/>
              <a:pPr/>
              <a:t>‹#›</a:t>
            </a:fld>
            <a:endParaRPr lang="ru-RU"/>
          </a:p>
        </p:txBody>
      </p:sp>
    </p:spTree>
    <p:extLst>
      <p:ext uri="{BB962C8B-B14F-4D97-AF65-F5344CB8AC3E}">
        <p14:creationId xmlns:p14="http://schemas.microsoft.com/office/powerpoint/2010/main" xmlns="" val="3644411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629E956-40A5-4774-A335-24D10BFA0FCF}" type="datetimeFigureOut">
              <a:rPr lang="ru-RU" smtClean="0"/>
              <a:pPr/>
              <a:t>16.06.2020</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F7CC522-FA3D-44C9-9F76-0610D2BBE60F}" type="slidenum">
              <a:rPr lang="ru-RU" smtClean="0"/>
              <a:pPr/>
              <a:t>‹#›</a:t>
            </a:fld>
            <a:endParaRPr lang="ru-RU"/>
          </a:p>
        </p:txBody>
      </p:sp>
    </p:spTree>
    <p:extLst>
      <p:ext uri="{BB962C8B-B14F-4D97-AF65-F5344CB8AC3E}">
        <p14:creationId xmlns:p14="http://schemas.microsoft.com/office/powerpoint/2010/main" xmlns="" val="50394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9E956-40A5-4774-A335-24D10BFA0FCF}" type="datetimeFigureOut">
              <a:rPr lang="ru-RU" smtClean="0"/>
              <a:pPr/>
              <a:t>16.06.2020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F7CC522-FA3D-44C9-9F76-0610D2BBE60F}" type="slidenum">
              <a:rPr lang="ru-RU" smtClean="0"/>
              <a:pPr/>
              <a:t>‹#›</a:t>
            </a:fld>
            <a:endParaRPr lang="ru-RU"/>
          </a:p>
        </p:txBody>
      </p:sp>
    </p:spTree>
    <p:extLst>
      <p:ext uri="{BB962C8B-B14F-4D97-AF65-F5344CB8AC3E}">
        <p14:creationId xmlns:p14="http://schemas.microsoft.com/office/powerpoint/2010/main" xmlns="" val="193426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629E956-40A5-4774-A335-24D10BFA0FCF}" type="datetimeFigureOut">
              <a:rPr lang="ru-RU" smtClean="0"/>
              <a:pPr/>
              <a:t>16.06.2020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F7CC522-FA3D-44C9-9F76-0610D2BBE60F}" type="slidenum">
              <a:rPr lang="ru-RU" smtClean="0"/>
              <a:pPr/>
              <a:t>‹#›</a:t>
            </a:fld>
            <a:endParaRPr lang="ru-RU"/>
          </a:p>
        </p:txBody>
      </p:sp>
    </p:spTree>
    <p:extLst>
      <p:ext uri="{BB962C8B-B14F-4D97-AF65-F5344CB8AC3E}">
        <p14:creationId xmlns:p14="http://schemas.microsoft.com/office/powerpoint/2010/main" xmlns="" val="1399334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629E956-40A5-4774-A335-24D10BFA0FCF}" type="datetimeFigureOut">
              <a:rPr lang="ru-RU" smtClean="0"/>
              <a:pPr/>
              <a:t>16.06.2020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7CC522-FA3D-44C9-9F76-0610D2BBE60F}" type="slidenum">
              <a:rPr lang="ru-RU" smtClean="0"/>
              <a:pPr/>
              <a:t>‹#›</a:t>
            </a:fld>
            <a:endParaRPr lang="ru-RU"/>
          </a:p>
        </p:txBody>
      </p:sp>
    </p:spTree>
    <p:extLst>
      <p:ext uri="{BB962C8B-B14F-4D97-AF65-F5344CB8AC3E}">
        <p14:creationId xmlns:p14="http://schemas.microsoft.com/office/powerpoint/2010/main" xmlns="" val="113599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629E956-40A5-4774-A335-24D10BFA0FCF}" type="datetimeFigureOut">
              <a:rPr lang="ru-RU" smtClean="0"/>
              <a:pPr/>
              <a:t>16.06.2020</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F7CC522-FA3D-44C9-9F76-0610D2BBE60F}" type="slidenum">
              <a:rPr lang="ru-RU" smtClean="0"/>
              <a:pPr/>
              <a:t>‹#›</a:t>
            </a:fld>
            <a:endParaRPr lang="ru-RU"/>
          </a:p>
        </p:txBody>
      </p:sp>
    </p:spTree>
    <p:extLst>
      <p:ext uri="{BB962C8B-B14F-4D97-AF65-F5344CB8AC3E}">
        <p14:creationId xmlns:p14="http://schemas.microsoft.com/office/powerpoint/2010/main" xmlns="" val="195685498"/>
      </p:ext>
    </p:extLst>
  </p:cSld>
  <p:clrMap bg1="lt1" tx1="dk1" bg2="lt2" tx2="dk2" accent1="accent1" accent2="accent2" accent3="accent3" accent4="accent4" accent5="accent5" accent6="accent6" hlink="hlink" folHlink="folHlink"/>
  <p:sldLayoutIdLst>
    <p:sldLayoutId id="2147484251" r:id="rId1"/>
    <p:sldLayoutId id="2147484252" r:id="rId2"/>
    <p:sldLayoutId id="2147484253" r:id="rId3"/>
    <p:sldLayoutId id="2147484254" r:id="rId4"/>
    <p:sldLayoutId id="2147484255" r:id="rId5"/>
    <p:sldLayoutId id="2147484256" r:id="rId6"/>
    <p:sldLayoutId id="2147484257" r:id="rId7"/>
    <p:sldLayoutId id="2147484258" r:id="rId8"/>
    <p:sldLayoutId id="2147484259" r:id="rId9"/>
    <p:sldLayoutId id="2147484260" r:id="rId10"/>
    <p:sldLayoutId id="2147484261" r:id="rId11"/>
    <p:sldLayoutId id="2147484262" r:id="rId12"/>
    <p:sldLayoutId id="2147484263" r:id="rId13"/>
    <p:sldLayoutId id="2147484264" r:id="rId14"/>
    <p:sldLayoutId id="2147484265" r:id="rId15"/>
    <p:sldLayoutId id="214748426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6DCE42F-6F9B-4D4F-8586-8FC86C26D35C}"/>
              </a:ext>
            </a:extLst>
          </p:cNvPr>
          <p:cNvSpPr>
            <a:spLocks noGrp="1"/>
          </p:cNvSpPr>
          <p:nvPr>
            <p:ph type="ctrTitle"/>
          </p:nvPr>
        </p:nvSpPr>
        <p:spPr/>
        <p:txBody>
          <a:bodyPr/>
          <a:lstStyle/>
          <a:p>
            <a:r>
              <a:rPr lang="ru-RU" dirty="0"/>
              <a:t>Чем полезны соки?</a:t>
            </a:r>
          </a:p>
        </p:txBody>
      </p:sp>
      <p:sp>
        <p:nvSpPr>
          <p:cNvPr id="3" name="Подзаголовок 2">
            <a:extLst>
              <a:ext uri="{FF2B5EF4-FFF2-40B4-BE49-F238E27FC236}">
                <a16:creationId xmlns:a16="http://schemas.microsoft.com/office/drawing/2014/main" xmlns="" id="{4AB26952-8008-4A6C-81CF-F31FA74B044B}"/>
              </a:ext>
            </a:extLst>
          </p:cNvPr>
          <p:cNvSpPr>
            <a:spLocks noGrp="1"/>
          </p:cNvSpPr>
          <p:nvPr>
            <p:ph type="subTitle" idx="1"/>
          </p:nvPr>
        </p:nvSpPr>
        <p:spPr/>
        <p:txBody>
          <a:bodyPr/>
          <a:lstStyle/>
          <a:p>
            <a:r>
              <a:rPr lang="ru-RU" smtClean="0"/>
              <a:t>Изучить презентацию</a:t>
            </a:r>
            <a:r>
              <a:rPr lang="ru-RU" dirty="0" smtClean="0"/>
              <a:t>, провести опыты с соками, или написать мини-конспект</a:t>
            </a:r>
            <a:endParaRPr lang="ru-RU" dirty="0"/>
          </a:p>
        </p:txBody>
      </p:sp>
    </p:spTree>
    <p:extLst>
      <p:ext uri="{BB962C8B-B14F-4D97-AF65-F5344CB8AC3E}">
        <p14:creationId xmlns:p14="http://schemas.microsoft.com/office/powerpoint/2010/main" xmlns="" val="393519866"/>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573C20F-48E7-42D0-BADD-C63390E41415}"/>
              </a:ext>
            </a:extLst>
          </p:cNvPr>
          <p:cNvSpPr>
            <a:spLocks noGrp="1"/>
          </p:cNvSpPr>
          <p:nvPr>
            <p:ph type="title"/>
          </p:nvPr>
        </p:nvSpPr>
        <p:spPr>
          <a:xfrm>
            <a:off x="838200" y="365126"/>
            <a:ext cx="10515600" cy="740344"/>
          </a:xfrm>
        </p:spPr>
        <p:txBody>
          <a:bodyPr>
            <a:normAutofit/>
          </a:bodyPr>
          <a:lstStyle/>
          <a:p>
            <a:pPr algn="ctr"/>
            <a:r>
              <a:rPr lang="ru-RU" b="1" dirty="0"/>
              <a:t>Детское питание(сок</a:t>
            </a:r>
            <a:r>
              <a:rPr lang="ru-RU" b="1" dirty="0" smtClean="0"/>
              <a:t>)</a:t>
            </a:r>
            <a:endParaRPr lang="ru-RU" b="1" dirty="0"/>
          </a:p>
        </p:txBody>
      </p:sp>
      <p:sp>
        <p:nvSpPr>
          <p:cNvPr id="3" name="Объект 2">
            <a:extLst>
              <a:ext uri="{FF2B5EF4-FFF2-40B4-BE49-F238E27FC236}">
                <a16:creationId xmlns:a16="http://schemas.microsoft.com/office/drawing/2014/main" xmlns="" id="{3A966715-ABF1-4F3A-B0D7-2868EAB08A06}"/>
              </a:ext>
            </a:extLst>
          </p:cNvPr>
          <p:cNvSpPr>
            <a:spLocks noGrp="1"/>
          </p:cNvSpPr>
          <p:nvPr>
            <p:ph idx="1"/>
          </p:nvPr>
        </p:nvSpPr>
        <p:spPr>
          <a:xfrm>
            <a:off x="838200" y="1760561"/>
            <a:ext cx="10515600" cy="3234520"/>
          </a:xfrm>
        </p:spPr>
        <p:txBody>
          <a:bodyPr>
            <a:normAutofit/>
          </a:bodyPr>
          <a:lstStyle/>
          <a:p>
            <a:pPr marL="0" indent="0">
              <a:buNone/>
            </a:pPr>
            <a:r>
              <a:rPr lang="ru-RU" sz="2000" dirty="0"/>
              <a:t>Начинать введение сока рекомендуется с 3-3,5 месяцев. Первым, как правило, выбирают яблочный сок, но полностью необходимо исключить соки для детского питания из цитрусовых. Сок начинают давать с нескольких капель, постепенно доводя за 5-7 дней до 20-30 мл. К 10-12 месяцам количество соков в сутки доходит до 100 мл.  </a:t>
            </a:r>
          </a:p>
        </p:txBody>
      </p:sp>
      <p:pic>
        <p:nvPicPr>
          <p:cNvPr id="5" name="Рисунок 4">
            <a:extLst>
              <a:ext uri="{FF2B5EF4-FFF2-40B4-BE49-F238E27FC236}">
                <a16:creationId xmlns:a16="http://schemas.microsoft.com/office/drawing/2014/main" xmlns="" id="{37958B46-2AF4-4099-8B6E-4440624AE2D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277310" y="3473448"/>
            <a:ext cx="3846881" cy="3234520"/>
          </a:xfrm>
          <a:prstGeom prst="rect">
            <a:avLst/>
          </a:prstGeom>
        </p:spPr>
      </p:pic>
      <p:pic>
        <p:nvPicPr>
          <p:cNvPr id="7" name="Рисунок 6">
            <a:extLst>
              <a:ext uri="{FF2B5EF4-FFF2-40B4-BE49-F238E27FC236}">
                <a16:creationId xmlns:a16="http://schemas.microsoft.com/office/drawing/2014/main" xmlns="" id="{45814D8D-C6F5-436C-8A41-F8B05C47A93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229202" y="3473448"/>
            <a:ext cx="1439284" cy="3234520"/>
          </a:xfrm>
          <a:prstGeom prst="rect">
            <a:avLst/>
          </a:prstGeom>
        </p:spPr>
      </p:pic>
      <p:pic>
        <p:nvPicPr>
          <p:cNvPr id="9" name="Рисунок 8">
            <a:extLst>
              <a:ext uri="{FF2B5EF4-FFF2-40B4-BE49-F238E27FC236}">
                <a16:creationId xmlns:a16="http://schemas.microsoft.com/office/drawing/2014/main" xmlns="" id="{F1E988C2-AE56-417C-AF17-69FF545D8541}"/>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753274" y="3473449"/>
            <a:ext cx="3020076" cy="3234520"/>
          </a:xfrm>
          <a:prstGeom prst="rect">
            <a:avLst/>
          </a:prstGeom>
        </p:spPr>
      </p:pic>
    </p:spTree>
    <p:extLst>
      <p:ext uri="{BB962C8B-B14F-4D97-AF65-F5344CB8AC3E}">
        <p14:creationId xmlns:p14="http://schemas.microsoft.com/office/powerpoint/2010/main" xmlns="" val="302188521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B4AC15B-C3CB-42C3-BFB7-6A61FABA86B6}"/>
              </a:ext>
            </a:extLst>
          </p:cNvPr>
          <p:cNvSpPr>
            <a:spLocks noGrp="1"/>
          </p:cNvSpPr>
          <p:nvPr>
            <p:ph type="title"/>
          </p:nvPr>
        </p:nvSpPr>
        <p:spPr>
          <a:xfrm>
            <a:off x="838200" y="365126"/>
            <a:ext cx="10515600" cy="931412"/>
          </a:xfrm>
        </p:spPr>
        <p:txBody>
          <a:bodyPr>
            <a:normAutofit/>
          </a:bodyPr>
          <a:lstStyle/>
          <a:p>
            <a:pPr algn="ctr"/>
            <a:r>
              <a:rPr lang="ru-RU" b="1" dirty="0" smtClean="0"/>
              <a:t>Хранение</a:t>
            </a:r>
            <a:endParaRPr lang="ru-RU" sz="4000" b="1" dirty="0"/>
          </a:p>
        </p:txBody>
      </p:sp>
      <p:sp>
        <p:nvSpPr>
          <p:cNvPr id="3" name="Объект 2">
            <a:extLst>
              <a:ext uri="{FF2B5EF4-FFF2-40B4-BE49-F238E27FC236}">
                <a16:creationId xmlns:a16="http://schemas.microsoft.com/office/drawing/2014/main" xmlns="" id="{5A87DA2B-4AA5-4918-BE4D-560B02589D52}"/>
              </a:ext>
            </a:extLst>
          </p:cNvPr>
          <p:cNvSpPr>
            <a:spLocks noGrp="1"/>
          </p:cNvSpPr>
          <p:nvPr>
            <p:ph idx="1"/>
          </p:nvPr>
        </p:nvSpPr>
        <p:spPr>
          <a:xfrm>
            <a:off x="838200" y="1774209"/>
            <a:ext cx="10515600" cy="4402754"/>
          </a:xfrm>
        </p:spPr>
        <p:txBody>
          <a:bodyPr/>
          <a:lstStyle/>
          <a:p>
            <a:pPr marL="0" indent="0">
              <a:buNone/>
            </a:pPr>
            <a:r>
              <a:rPr lang="ru-RU" sz="2000" dirty="0"/>
              <a:t>Срок хранения соков и соковой продукции зависит от упаковки:</a:t>
            </a:r>
          </a:p>
          <a:p>
            <a:pPr marL="514350" lvl="0" indent="-514350">
              <a:buFont typeface="+mj-lt"/>
              <a:buAutoNum type="arabicPeriod"/>
            </a:pPr>
            <a:r>
              <a:rPr lang="ru-RU" sz="2000" dirty="0"/>
              <a:t>в стеклянной таре для светлоокрашенных - 36 месяцев;</a:t>
            </a:r>
          </a:p>
          <a:p>
            <a:pPr marL="514350" lvl="0" indent="-514350">
              <a:buFont typeface="+mj-lt"/>
              <a:buAutoNum type="arabicPeriod"/>
            </a:pPr>
            <a:r>
              <a:rPr lang="ru-RU" sz="2000" dirty="0"/>
              <a:t>для тёмноокрашенных - 24 месяца;</a:t>
            </a:r>
          </a:p>
          <a:p>
            <a:pPr marL="514350" lvl="0" indent="-514350">
              <a:buFont typeface="+mj-lt"/>
              <a:buAutoNum type="arabicPeriod"/>
            </a:pPr>
            <a:r>
              <a:rPr lang="ru-RU" sz="2000" dirty="0"/>
              <a:t>в металлической таре для светлоокрашенных - 24 месяца;</a:t>
            </a:r>
          </a:p>
          <a:p>
            <a:pPr marL="514350" lvl="0" indent="-514350">
              <a:buFont typeface="+mj-lt"/>
              <a:buAutoNum type="arabicPeriod"/>
            </a:pPr>
            <a:r>
              <a:rPr lang="ru-RU" sz="2000" dirty="0"/>
              <a:t>для тёмноокрашенных - 12 месяцев;</a:t>
            </a:r>
          </a:p>
          <a:p>
            <a:pPr marL="514350" lvl="0" indent="-514350">
              <a:buFont typeface="+mj-lt"/>
              <a:buAutoNum type="arabicPeriod"/>
            </a:pPr>
            <a:r>
              <a:rPr lang="ru-RU" sz="2000" dirty="0"/>
              <a:t>в потребительской таре из комбинированных и полимерных материалов - 9 месяцев.</a:t>
            </a:r>
          </a:p>
          <a:p>
            <a:pPr marL="0" indent="0">
              <a:buNone/>
            </a:pPr>
            <a:endParaRPr lang="ru-RU" dirty="0"/>
          </a:p>
        </p:txBody>
      </p:sp>
      <p:pic>
        <p:nvPicPr>
          <p:cNvPr id="5" name="Рисунок 4">
            <a:extLst>
              <a:ext uri="{FF2B5EF4-FFF2-40B4-BE49-F238E27FC236}">
                <a16:creationId xmlns:a16="http://schemas.microsoft.com/office/drawing/2014/main" xmlns="" id="{5ED149C9-F01C-4F1C-A982-A9CA9CB211B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129655" y="4430237"/>
            <a:ext cx="3008124" cy="2224398"/>
          </a:xfrm>
          <a:prstGeom prst="rect">
            <a:avLst/>
          </a:prstGeom>
        </p:spPr>
      </p:pic>
    </p:spTree>
    <p:extLst>
      <p:ext uri="{BB962C8B-B14F-4D97-AF65-F5344CB8AC3E}">
        <p14:creationId xmlns:p14="http://schemas.microsoft.com/office/powerpoint/2010/main" xmlns="" val="380899464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1000"/>
                                        <p:tgtEl>
                                          <p:spTgt spid="3">
                                            <p:txEl>
                                              <p:pRg st="1" end="1"/>
                                            </p:txEl>
                                          </p:spTgt>
                                        </p:tgtEl>
                                      </p:cBhvr>
                                    </p:animEffect>
                                    <p:anim calcmode="lin" valueType="num">
                                      <p:cBhvr>
                                        <p:cTn id="3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fade">
                                      <p:cBhvr>
                                        <p:cTn id="38" dur="1000"/>
                                        <p:tgtEl>
                                          <p:spTgt spid="3">
                                            <p:txEl>
                                              <p:pRg st="2" end="2"/>
                                            </p:txEl>
                                          </p:spTgt>
                                        </p:tgtEl>
                                      </p:cBhvr>
                                    </p:animEffect>
                                    <p:anim calcmode="lin" valueType="num">
                                      <p:cBhvr>
                                        <p:cTn id="3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fade">
                                      <p:cBhvr>
                                        <p:cTn id="45" dur="1000"/>
                                        <p:tgtEl>
                                          <p:spTgt spid="3">
                                            <p:txEl>
                                              <p:pRg st="3" end="3"/>
                                            </p:txEl>
                                          </p:spTgt>
                                        </p:tgtEl>
                                      </p:cBhvr>
                                    </p:animEffect>
                                    <p:anim calcmode="lin" valueType="num">
                                      <p:cBhvr>
                                        <p:cTn id="4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Effect transition="in" filter="fade">
                                      <p:cBhvr>
                                        <p:cTn id="52" dur="1000"/>
                                        <p:tgtEl>
                                          <p:spTgt spid="3">
                                            <p:txEl>
                                              <p:pRg st="4" end="4"/>
                                            </p:txEl>
                                          </p:spTgt>
                                        </p:tgtEl>
                                      </p:cBhvr>
                                    </p:animEffect>
                                    <p:anim calcmode="lin" valueType="num">
                                      <p:cBhvr>
                                        <p:cTn id="5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fade">
                                      <p:cBhvr>
                                        <p:cTn id="59" dur="1000"/>
                                        <p:tgtEl>
                                          <p:spTgt spid="3">
                                            <p:txEl>
                                              <p:pRg st="5" end="5"/>
                                            </p:txEl>
                                          </p:spTgt>
                                        </p:tgtEl>
                                      </p:cBhvr>
                                    </p:animEffect>
                                    <p:anim calcmode="lin" valueType="num">
                                      <p:cBhvr>
                                        <p:cTn id="6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3BEEEF4-2874-4283-95B4-B0B830D8060F}"/>
              </a:ext>
            </a:extLst>
          </p:cNvPr>
          <p:cNvSpPr>
            <a:spLocks noGrp="1"/>
          </p:cNvSpPr>
          <p:nvPr>
            <p:ph type="title"/>
          </p:nvPr>
        </p:nvSpPr>
        <p:spPr>
          <a:xfrm>
            <a:off x="838200" y="365126"/>
            <a:ext cx="10515600" cy="835877"/>
          </a:xfrm>
        </p:spPr>
        <p:txBody>
          <a:bodyPr>
            <a:normAutofit/>
          </a:bodyPr>
          <a:lstStyle/>
          <a:p>
            <a:pPr algn="ctr"/>
            <a:r>
              <a:rPr lang="ru-RU" b="1" dirty="0" smtClean="0"/>
              <a:t>Маркировка</a:t>
            </a:r>
            <a:endParaRPr lang="ru-RU" sz="4000" b="1" dirty="0"/>
          </a:p>
        </p:txBody>
      </p:sp>
      <p:sp>
        <p:nvSpPr>
          <p:cNvPr id="3" name="Объект 2">
            <a:extLst>
              <a:ext uri="{FF2B5EF4-FFF2-40B4-BE49-F238E27FC236}">
                <a16:creationId xmlns:a16="http://schemas.microsoft.com/office/drawing/2014/main" xmlns="" id="{BB73CCB6-C90B-4D50-99F2-EC72395518D0}"/>
              </a:ext>
            </a:extLst>
          </p:cNvPr>
          <p:cNvSpPr>
            <a:spLocks noGrp="1"/>
          </p:cNvSpPr>
          <p:nvPr>
            <p:ph idx="1"/>
          </p:nvPr>
        </p:nvSpPr>
        <p:spPr>
          <a:xfrm>
            <a:off x="838200" y="1869742"/>
            <a:ext cx="10515600" cy="5254389"/>
          </a:xfrm>
        </p:spPr>
        <p:txBody>
          <a:bodyPr>
            <a:normAutofit/>
          </a:bodyPr>
          <a:lstStyle/>
          <a:p>
            <a:pPr marL="0" indent="0">
              <a:buNone/>
            </a:pPr>
            <a:r>
              <a:rPr lang="ru-RU" sz="2000" dirty="0"/>
              <a:t>Маркировка потребительской тары должна включать:</a:t>
            </a:r>
          </a:p>
          <a:p>
            <a:pPr marL="514350" lvl="0" indent="-514350">
              <a:buFont typeface="+mj-lt"/>
              <a:buAutoNum type="arabicPeriod"/>
            </a:pPr>
            <a:r>
              <a:rPr lang="ru-RU" sz="2000" dirty="0"/>
              <a:t>Художественное оформление</a:t>
            </a:r>
          </a:p>
          <a:p>
            <a:pPr marL="514350" lvl="0" indent="-514350">
              <a:buFont typeface="+mj-lt"/>
              <a:buAutoNum type="arabicPeriod"/>
            </a:pPr>
            <a:r>
              <a:rPr lang="ru-RU" sz="2000" dirty="0"/>
              <a:t>Наименование продукта </a:t>
            </a:r>
          </a:p>
          <a:p>
            <a:pPr marL="514350" lvl="0" indent="-514350">
              <a:buFont typeface="+mj-lt"/>
              <a:buAutoNum type="arabicPeriod"/>
            </a:pPr>
            <a:r>
              <a:rPr lang="ru-RU" sz="2000" dirty="0"/>
              <a:t>Состав продукта</a:t>
            </a:r>
          </a:p>
          <a:p>
            <a:pPr marL="514350" lvl="0" indent="-514350">
              <a:buFont typeface="+mj-lt"/>
              <a:buAutoNum type="arabicPeriod"/>
            </a:pPr>
            <a:r>
              <a:rPr lang="ru-RU" sz="2000" dirty="0"/>
              <a:t>Товарный знак</a:t>
            </a:r>
          </a:p>
          <a:p>
            <a:pPr marL="514350" lvl="0" indent="-514350">
              <a:buFont typeface="+mj-lt"/>
              <a:buAutoNum type="arabicPeriod"/>
            </a:pPr>
            <a:r>
              <a:rPr lang="ru-RU" sz="2000" dirty="0"/>
              <a:t>Сроки и условия хранения </a:t>
            </a:r>
          </a:p>
          <a:p>
            <a:pPr marL="514350" lvl="0" indent="-514350">
              <a:buFont typeface="+mj-lt"/>
              <a:buAutoNum type="arabicPeriod"/>
            </a:pPr>
            <a:r>
              <a:rPr lang="ru-RU" sz="2000" dirty="0"/>
              <a:t>Дату изготовления, рекомендации по использованию </a:t>
            </a:r>
          </a:p>
          <a:p>
            <a:pPr marL="514350" lvl="0" indent="-514350">
              <a:buFont typeface="+mj-lt"/>
              <a:buAutoNum type="arabicPeriod"/>
            </a:pPr>
            <a:r>
              <a:rPr lang="ru-RU" sz="2000" dirty="0"/>
              <a:t>Объемы упаковки</a:t>
            </a:r>
          </a:p>
          <a:p>
            <a:pPr marL="514350" lvl="0" indent="-514350">
              <a:buFont typeface="+mj-lt"/>
              <a:buAutoNum type="arabicPeriod"/>
            </a:pPr>
            <a:r>
              <a:rPr lang="ru-RU" sz="2000" dirty="0"/>
              <a:t>Адрес изготовителя </a:t>
            </a:r>
          </a:p>
          <a:p>
            <a:pPr marL="514350" lvl="0" indent="-514350">
              <a:buFont typeface="+mj-lt"/>
              <a:buAutoNum type="arabicPeriod"/>
            </a:pPr>
            <a:r>
              <a:rPr lang="ru-RU" sz="2000" dirty="0"/>
              <a:t>ГОСТ, ТУ или СТО по которому изготовлен продукт </a:t>
            </a:r>
          </a:p>
          <a:p>
            <a:pPr marL="514350" lvl="0" indent="-514350">
              <a:buFont typeface="+mj-lt"/>
              <a:buAutoNum type="arabicPeriod"/>
            </a:pPr>
            <a:r>
              <a:rPr lang="ru-RU" sz="2000" dirty="0"/>
              <a:t>Вид сока (осветленный или не осветленный, с мякотью или без)</a:t>
            </a:r>
          </a:p>
          <a:p>
            <a:pPr marL="0" indent="0">
              <a:buNone/>
            </a:pPr>
            <a:r>
              <a:rPr lang="ru-RU" sz="2000" b="1" dirty="0"/>
              <a:t> </a:t>
            </a:r>
            <a:endParaRPr lang="ru-RU" sz="2000" dirty="0"/>
          </a:p>
          <a:p>
            <a:pPr marL="0" indent="0">
              <a:buNone/>
            </a:pPr>
            <a:endParaRPr lang="ru-RU" dirty="0"/>
          </a:p>
        </p:txBody>
      </p:sp>
      <p:pic>
        <p:nvPicPr>
          <p:cNvPr id="5" name="Рисунок 4">
            <a:extLst>
              <a:ext uri="{FF2B5EF4-FFF2-40B4-BE49-F238E27FC236}">
                <a16:creationId xmlns:a16="http://schemas.microsoft.com/office/drawing/2014/main" xmlns="" id="{EEF38D28-2517-47B2-8E95-3BB727AF8A64}"/>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116704" y="122830"/>
            <a:ext cx="2852608" cy="5938179"/>
          </a:xfrm>
          <a:prstGeom prst="rect">
            <a:avLst/>
          </a:prstGeom>
        </p:spPr>
      </p:pic>
    </p:spTree>
    <p:extLst>
      <p:ext uri="{BB962C8B-B14F-4D97-AF65-F5344CB8AC3E}">
        <p14:creationId xmlns:p14="http://schemas.microsoft.com/office/powerpoint/2010/main" xmlns="" val="207934898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Effect transition="in" filter="fade">
                                      <p:cBhvr>
                                        <p:cTn id="59" dur="1000"/>
                                        <p:tgtEl>
                                          <p:spTgt spid="3">
                                            <p:txEl>
                                              <p:pRg st="7" end="7"/>
                                            </p:txEl>
                                          </p:spTgt>
                                        </p:tgtEl>
                                      </p:cBhvr>
                                    </p:animEffect>
                                    <p:anim calcmode="lin" valueType="num">
                                      <p:cBhvr>
                                        <p:cTn id="6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animEffect transition="in" filter="fade">
                                      <p:cBhvr>
                                        <p:cTn id="66" dur="1000"/>
                                        <p:tgtEl>
                                          <p:spTgt spid="3">
                                            <p:txEl>
                                              <p:pRg st="8" end="8"/>
                                            </p:txEl>
                                          </p:spTgt>
                                        </p:tgtEl>
                                      </p:cBhvr>
                                    </p:animEffect>
                                    <p:anim calcmode="lin" valueType="num">
                                      <p:cBhvr>
                                        <p:cTn id="6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3">
                                            <p:txEl>
                                              <p:pRg st="9" end="9"/>
                                            </p:txEl>
                                          </p:spTgt>
                                        </p:tgtEl>
                                        <p:attrNameLst>
                                          <p:attrName>style.visibility</p:attrName>
                                        </p:attrNameLst>
                                      </p:cBhvr>
                                      <p:to>
                                        <p:strVal val="visible"/>
                                      </p:to>
                                    </p:set>
                                    <p:animEffect transition="in" filter="fade">
                                      <p:cBhvr>
                                        <p:cTn id="73" dur="1000"/>
                                        <p:tgtEl>
                                          <p:spTgt spid="3">
                                            <p:txEl>
                                              <p:pRg st="9" end="9"/>
                                            </p:txEl>
                                          </p:spTgt>
                                        </p:tgtEl>
                                      </p:cBhvr>
                                    </p:animEffect>
                                    <p:anim calcmode="lin" valueType="num">
                                      <p:cBhvr>
                                        <p:cTn id="7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3">
                                            <p:txEl>
                                              <p:pRg st="10" end="10"/>
                                            </p:txEl>
                                          </p:spTgt>
                                        </p:tgtEl>
                                        <p:attrNameLst>
                                          <p:attrName>style.visibility</p:attrName>
                                        </p:attrNameLst>
                                      </p:cBhvr>
                                      <p:to>
                                        <p:strVal val="visible"/>
                                      </p:to>
                                    </p:set>
                                    <p:animEffect transition="in" filter="fade">
                                      <p:cBhvr>
                                        <p:cTn id="80" dur="1000"/>
                                        <p:tgtEl>
                                          <p:spTgt spid="3">
                                            <p:txEl>
                                              <p:pRg st="10" end="10"/>
                                            </p:txEl>
                                          </p:spTgt>
                                        </p:tgtEl>
                                      </p:cBhvr>
                                    </p:animEffect>
                                    <p:anim calcmode="lin" valueType="num">
                                      <p:cBhvr>
                                        <p:cTn id="8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83" presetID="42" presetClass="entr" presetSubtype="0" fill="hold" nodeType="withEffect">
                                  <p:stCondLst>
                                    <p:cond delay="0"/>
                                  </p:stCondLst>
                                  <p:childTnLst>
                                    <p:set>
                                      <p:cBhvr>
                                        <p:cTn id="84" dur="1" fill="hold">
                                          <p:stCondLst>
                                            <p:cond delay="0"/>
                                          </p:stCondLst>
                                        </p:cTn>
                                        <p:tgtEl>
                                          <p:spTgt spid="3">
                                            <p:txEl>
                                              <p:pRg st="11" end="11"/>
                                            </p:txEl>
                                          </p:spTgt>
                                        </p:tgtEl>
                                        <p:attrNameLst>
                                          <p:attrName>style.visibility</p:attrName>
                                        </p:attrNameLst>
                                      </p:cBhvr>
                                      <p:to>
                                        <p:strVal val="visible"/>
                                      </p:to>
                                    </p:set>
                                    <p:animEffect transition="in" filter="fade">
                                      <p:cBhvr>
                                        <p:cTn id="85" dur="1000"/>
                                        <p:tgtEl>
                                          <p:spTgt spid="3">
                                            <p:txEl>
                                              <p:pRg st="11" end="11"/>
                                            </p:txEl>
                                          </p:spTgt>
                                        </p:tgtEl>
                                      </p:cBhvr>
                                    </p:animEffect>
                                    <p:anim calcmode="lin" valueType="num">
                                      <p:cBhvr>
                                        <p:cTn id="86"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7"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8F86E0E-1A95-4A0F-8A24-C770A441C011}"/>
              </a:ext>
            </a:extLst>
          </p:cNvPr>
          <p:cNvSpPr>
            <a:spLocks noGrp="1"/>
          </p:cNvSpPr>
          <p:nvPr>
            <p:ph type="title"/>
          </p:nvPr>
        </p:nvSpPr>
        <p:spPr>
          <a:xfrm>
            <a:off x="2592924" y="327546"/>
            <a:ext cx="8911687" cy="1577454"/>
          </a:xfrm>
        </p:spPr>
        <p:txBody>
          <a:bodyPr/>
          <a:lstStyle/>
          <a:p>
            <a:pPr algn="ctr"/>
            <a:r>
              <a:rPr lang="ru-RU" b="1" dirty="0"/>
              <a:t>Опыт</a:t>
            </a:r>
            <a:r>
              <a:rPr lang="ru-RU" sz="4000" b="1" dirty="0"/>
              <a:t> </a:t>
            </a:r>
            <a:r>
              <a:rPr lang="ru-RU" sz="4000" b="1" dirty="0" smtClean="0"/>
              <a:t>№1</a:t>
            </a:r>
            <a:endParaRPr lang="ru-RU" dirty="0"/>
          </a:p>
        </p:txBody>
      </p:sp>
      <p:sp>
        <p:nvSpPr>
          <p:cNvPr id="3" name="Объект 2">
            <a:extLst>
              <a:ext uri="{FF2B5EF4-FFF2-40B4-BE49-F238E27FC236}">
                <a16:creationId xmlns:a16="http://schemas.microsoft.com/office/drawing/2014/main" xmlns="" id="{8D9CE340-DF6D-47B6-838C-0EAA0D408613}"/>
              </a:ext>
            </a:extLst>
          </p:cNvPr>
          <p:cNvSpPr>
            <a:spLocks noGrp="1"/>
          </p:cNvSpPr>
          <p:nvPr>
            <p:ph sz="half" idx="1"/>
          </p:nvPr>
        </p:nvSpPr>
        <p:spPr>
          <a:xfrm>
            <a:off x="900752" y="1739535"/>
            <a:ext cx="4923229" cy="4164309"/>
          </a:xfrm>
        </p:spPr>
        <p:txBody>
          <a:bodyPr/>
          <a:lstStyle/>
          <a:p>
            <a:pPr marL="0" indent="0">
              <a:buNone/>
            </a:pPr>
            <a:r>
              <a:rPr lang="ru-RU" sz="2000" dirty="0"/>
              <a:t>Цель: определить </a:t>
            </a:r>
            <a:r>
              <a:rPr lang="ru-RU" sz="2000" dirty="0" smtClean="0"/>
              <a:t>крахмал (добавить в сок </a:t>
            </a:r>
            <a:r>
              <a:rPr lang="ru-RU" sz="2000" dirty="0" err="1" smtClean="0"/>
              <a:t>р-р</a:t>
            </a:r>
            <a:r>
              <a:rPr lang="ru-RU" sz="2000" dirty="0" smtClean="0"/>
              <a:t> йода)</a:t>
            </a:r>
            <a:endParaRPr lang="ru-RU" sz="2000" dirty="0"/>
          </a:p>
          <a:p>
            <a:pPr marL="0" indent="0">
              <a:buNone/>
            </a:pPr>
            <a:endParaRPr lang="ru-RU" dirty="0"/>
          </a:p>
        </p:txBody>
      </p:sp>
      <p:sp>
        <p:nvSpPr>
          <p:cNvPr id="4" name="Объект 3">
            <a:extLst>
              <a:ext uri="{FF2B5EF4-FFF2-40B4-BE49-F238E27FC236}">
                <a16:creationId xmlns:a16="http://schemas.microsoft.com/office/drawing/2014/main" xmlns="" id="{163ADBB8-1C81-44D4-BD80-82B9302D098B}"/>
              </a:ext>
            </a:extLst>
          </p:cNvPr>
          <p:cNvSpPr>
            <a:spLocks noGrp="1"/>
          </p:cNvSpPr>
          <p:nvPr>
            <p:ph sz="half" idx="2"/>
          </p:nvPr>
        </p:nvSpPr>
        <p:spPr>
          <a:xfrm>
            <a:off x="6581382" y="1739535"/>
            <a:ext cx="4923229" cy="4164309"/>
          </a:xfrm>
        </p:spPr>
        <p:txBody>
          <a:bodyPr>
            <a:normAutofit/>
          </a:bodyPr>
          <a:lstStyle/>
          <a:p>
            <a:pPr marL="0" indent="0">
              <a:buNone/>
            </a:pPr>
            <a:r>
              <a:rPr lang="ru-RU" sz="2000" dirty="0"/>
              <a:t>Я провела </a:t>
            </a:r>
            <a:r>
              <a:rPr lang="ru-RU" sz="2000" dirty="0" smtClean="0"/>
              <a:t>опыт на 6 образцах сока, в каждую пробирку я добавила по 2 капли йода. Через некоторое время я увидела, что в образце №3 был найден крахмал.  </a:t>
            </a:r>
            <a:endParaRPr lang="ru-RU" sz="2000" dirty="0"/>
          </a:p>
        </p:txBody>
      </p:sp>
      <p:pic>
        <p:nvPicPr>
          <p:cNvPr id="6" name="Рисунок 5">
            <a:extLst>
              <a:ext uri="{FF2B5EF4-FFF2-40B4-BE49-F238E27FC236}">
                <a16:creationId xmlns:a16="http://schemas.microsoft.com/office/drawing/2014/main" xmlns="" id="{0F5B6772-D9FB-4FEF-8B79-B6CB853E204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00752" y="2520941"/>
            <a:ext cx="4923229" cy="3382903"/>
          </a:xfrm>
          <a:prstGeom prst="rect">
            <a:avLst/>
          </a:prstGeom>
        </p:spPr>
      </p:pic>
    </p:spTree>
    <p:extLst>
      <p:ext uri="{BB962C8B-B14F-4D97-AF65-F5344CB8AC3E}">
        <p14:creationId xmlns:p14="http://schemas.microsoft.com/office/powerpoint/2010/main" xmlns="" val="411535680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wipe(down)">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heel(1)">
                                      <p:cBhvr>
                                        <p:cTn id="3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372160B-92A2-40C1-9F70-BCC063C866A7}"/>
              </a:ext>
            </a:extLst>
          </p:cNvPr>
          <p:cNvSpPr>
            <a:spLocks noGrp="1"/>
          </p:cNvSpPr>
          <p:nvPr>
            <p:ph type="title"/>
          </p:nvPr>
        </p:nvSpPr>
        <p:spPr>
          <a:xfrm>
            <a:off x="2592924" y="354842"/>
            <a:ext cx="8911687" cy="1550158"/>
          </a:xfrm>
        </p:spPr>
        <p:txBody>
          <a:bodyPr/>
          <a:lstStyle/>
          <a:p>
            <a:pPr algn="ctr"/>
            <a:r>
              <a:rPr lang="ru-RU" b="1" dirty="0"/>
              <a:t>Опыт </a:t>
            </a:r>
            <a:r>
              <a:rPr lang="ru-RU" b="1" dirty="0" smtClean="0"/>
              <a:t>№2</a:t>
            </a:r>
            <a:endParaRPr lang="ru-RU" dirty="0"/>
          </a:p>
        </p:txBody>
      </p:sp>
      <p:sp>
        <p:nvSpPr>
          <p:cNvPr id="3" name="Объект 2">
            <a:extLst>
              <a:ext uri="{FF2B5EF4-FFF2-40B4-BE49-F238E27FC236}">
                <a16:creationId xmlns:a16="http://schemas.microsoft.com/office/drawing/2014/main" xmlns="" id="{AEFD21FF-732C-4166-ACB3-72051370BB7E}"/>
              </a:ext>
            </a:extLst>
          </p:cNvPr>
          <p:cNvSpPr>
            <a:spLocks noGrp="1"/>
          </p:cNvSpPr>
          <p:nvPr>
            <p:ph sz="half" idx="1"/>
          </p:nvPr>
        </p:nvSpPr>
        <p:spPr>
          <a:xfrm>
            <a:off x="928048" y="1746913"/>
            <a:ext cx="4831896" cy="4164309"/>
          </a:xfrm>
        </p:spPr>
        <p:txBody>
          <a:bodyPr/>
          <a:lstStyle/>
          <a:p>
            <a:pPr marL="0" indent="0">
              <a:buNone/>
            </a:pPr>
            <a:r>
              <a:rPr lang="ru-RU" sz="2000" dirty="0"/>
              <a:t>Цель: определить </a:t>
            </a:r>
            <a:r>
              <a:rPr lang="ru-RU" sz="2000" smtClean="0"/>
              <a:t>соду (добавить </a:t>
            </a:r>
            <a:r>
              <a:rPr lang="ru-RU" sz="2000" dirty="0" smtClean="0"/>
              <a:t>в сок уксусную кислоту)</a:t>
            </a:r>
            <a:endParaRPr lang="ru-RU" sz="2000" dirty="0"/>
          </a:p>
          <a:p>
            <a:pPr marL="0" indent="0">
              <a:buNone/>
            </a:pPr>
            <a:endParaRPr lang="ru-RU" dirty="0"/>
          </a:p>
        </p:txBody>
      </p:sp>
      <p:sp>
        <p:nvSpPr>
          <p:cNvPr id="4" name="Объект 3">
            <a:extLst>
              <a:ext uri="{FF2B5EF4-FFF2-40B4-BE49-F238E27FC236}">
                <a16:creationId xmlns:a16="http://schemas.microsoft.com/office/drawing/2014/main" xmlns="" id="{0D02A7AE-98C0-46FC-8523-5C1B202D97CC}"/>
              </a:ext>
            </a:extLst>
          </p:cNvPr>
          <p:cNvSpPr>
            <a:spLocks noGrp="1"/>
          </p:cNvSpPr>
          <p:nvPr>
            <p:ph sz="half" idx="2"/>
          </p:nvPr>
        </p:nvSpPr>
        <p:spPr>
          <a:xfrm>
            <a:off x="6672714" y="1746913"/>
            <a:ext cx="4831897" cy="4156931"/>
          </a:xfrm>
        </p:spPr>
        <p:txBody>
          <a:bodyPr>
            <a:normAutofit/>
          </a:bodyPr>
          <a:lstStyle/>
          <a:p>
            <a:pPr marL="0" indent="0">
              <a:buNone/>
            </a:pPr>
            <a:r>
              <a:rPr lang="ru-RU" sz="2000" dirty="0"/>
              <a:t>Я провела </a:t>
            </a:r>
            <a:r>
              <a:rPr lang="ru-RU" sz="2000" dirty="0" smtClean="0"/>
              <a:t>опыт на 6 образцах сока, в каждую пробирку я добавила 2 капли уксусной кислоты. Опыт ничего не показал.</a:t>
            </a:r>
            <a:endParaRPr lang="ru-RU" sz="2000" dirty="0"/>
          </a:p>
        </p:txBody>
      </p:sp>
      <p:pic>
        <p:nvPicPr>
          <p:cNvPr id="5" name="Рисунок 4">
            <a:extLst>
              <a:ext uri="{FF2B5EF4-FFF2-40B4-BE49-F238E27FC236}">
                <a16:creationId xmlns:a16="http://schemas.microsoft.com/office/drawing/2014/main" xmlns="" id="{01A065C2-737A-4664-9B78-07EC92FE9574}"/>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28047" y="2548788"/>
            <a:ext cx="4831897" cy="3524465"/>
          </a:xfrm>
          <a:prstGeom prst="rect">
            <a:avLst/>
          </a:prstGeom>
        </p:spPr>
      </p:pic>
    </p:spTree>
    <p:extLst>
      <p:ext uri="{BB962C8B-B14F-4D97-AF65-F5344CB8AC3E}">
        <p14:creationId xmlns:p14="http://schemas.microsoft.com/office/powerpoint/2010/main" xmlns="" val="143923263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wipe(down)">
                                      <p:cBhvr>
                                        <p:cTn id="16" dur="5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CB547A9-DA1B-4239-ABD4-9B6F6E8835B0}"/>
              </a:ext>
            </a:extLst>
          </p:cNvPr>
          <p:cNvSpPr>
            <a:spLocks noGrp="1"/>
          </p:cNvSpPr>
          <p:nvPr>
            <p:ph type="title"/>
          </p:nvPr>
        </p:nvSpPr>
        <p:spPr>
          <a:xfrm>
            <a:off x="2592925" y="313900"/>
            <a:ext cx="8911687" cy="1228298"/>
          </a:xfrm>
        </p:spPr>
        <p:txBody>
          <a:bodyPr>
            <a:normAutofit/>
          </a:bodyPr>
          <a:lstStyle/>
          <a:p>
            <a:pPr algn="ctr"/>
            <a:r>
              <a:rPr lang="ru-RU" b="1" dirty="0"/>
              <a:t>Актуальность</a:t>
            </a:r>
            <a:r>
              <a:rPr lang="ru-RU" sz="4000" b="1" dirty="0"/>
              <a:t> </a:t>
            </a:r>
          </a:p>
        </p:txBody>
      </p:sp>
      <p:sp>
        <p:nvSpPr>
          <p:cNvPr id="3" name="Объект 2">
            <a:extLst>
              <a:ext uri="{FF2B5EF4-FFF2-40B4-BE49-F238E27FC236}">
                <a16:creationId xmlns:a16="http://schemas.microsoft.com/office/drawing/2014/main" xmlns="" id="{F035DA6A-5BD5-4668-82E0-73AFDC28A17F}"/>
              </a:ext>
            </a:extLst>
          </p:cNvPr>
          <p:cNvSpPr>
            <a:spLocks noGrp="1"/>
          </p:cNvSpPr>
          <p:nvPr>
            <p:ph idx="1"/>
          </p:nvPr>
        </p:nvSpPr>
        <p:spPr>
          <a:xfrm>
            <a:off x="859809" y="1815152"/>
            <a:ext cx="10644803" cy="4096070"/>
          </a:xfrm>
        </p:spPr>
        <p:txBody>
          <a:bodyPr/>
          <a:lstStyle/>
          <a:p>
            <a:pPr marL="0" indent="0">
              <a:buNone/>
            </a:pPr>
            <a:r>
              <a:rPr lang="ru-RU" sz="2000" dirty="0"/>
              <a:t>Потребление населением соков и сокосодержащих продуктов привело к увеличению числа производителей соков, а увеличение числа производителей привело к падению качества. По данным экспертиз, в продаже имеется большое количество продукции, имеющей отклонения от показателей качества. Почти каждый студент нашего техникума ежедневно покупает сок в  столовой, и я не исключение, поэтому я и решила выбрать именно эту тему для своей работы. Выяснить, полезны ли соки на самом деле.</a:t>
            </a:r>
          </a:p>
          <a:p>
            <a:pPr marL="0" indent="0">
              <a:buNone/>
            </a:pPr>
            <a:endParaRPr lang="ru-RU" dirty="0"/>
          </a:p>
          <a:p>
            <a:pPr marL="0" indent="0">
              <a:buNone/>
            </a:pPr>
            <a:endParaRPr lang="ru-RU" dirty="0"/>
          </a:p>
        </p:txBody>
      </p:sp>
    </p:spTree>
    <p:extLst>
      <p:ext uri="{BB962C8B-B14F-4D97-AF65-F5344CB8AC3E}">
        <p14:creationId xmlns:p14="http://schemas.microsoft.com/office/powerpoint/2010/main" xmlns="" val="304427835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55810C0-9739-44AB-A54D-FE53FE23B338}"/>
              </a:ext>
            </a:extLst>
          </p:cNvPr>
          <p:cNvSpPr>
            <a:spLocks noGrp="1"/>
          </p:cNvSpPr>
          <p:nvPr>
            <p:ph type="title"/>
          </p:nvPr>
        </p:nvSpPr>
        <p:spPr>
          <a:xfrm>
            <a:off x="838200" y="365125"/>
            <a:ext cx="10515600" cy="781287"/>
          </a:xfrm>
        </p:spPr>
        <p:txBody>
          <a:bodyPr>
            <a:normAutofit/>
          </a:bodyPr>
          <a:lstStyle/>
          <a:p>
            <a:pPr algn="ctr"/>
            <a:r>
              <a:rPr lang="ru-RU" sz="4000" b="1" dirty="0"/>
              <a:t>История </a:t>
            </a:r>
            <a:r>
              <a:rPr lang="ru-RU" b="1" dirty="0"/>
              <a:t>происхождения</a:t>
            </a:r>
            <a:r>
              <a:rPr lang="ru-RU" sz="4000" b="1" dirty="0"/>
              <a:t> </a:t>
            </a:r>
            <a:r>
              <a:rPr lang="ru-RU" sz="4000" b="1" dirty="0" smtClean="0"/>
              <a:t>сока</a:t>
            </a:r>
            <a:endParaRPr lang="ru-RU" sz="4000" b="1" dirty="0"/>
          </a:p>
        </p:txBody>
      </p:sp>
      <p:sp>
        <p:nvSpPr>
          <p:cNvPr id="3" name="Объект 2">
            <a:extLst>
              <a:ext uri="{FF2B5EF4-FFF2-40B4-BE49-F238E27FC236}">
                <a16:creationId xmlns:a16="http://schemas.microsoft.com/office/drawing/2014/main" xmlns="" id="{6778DB50-24EF-440A-A134-9C5ED8EDDC31}"/>
              </a:ext>
            </a:extLst>
          </p:cNvPr>
          <p:cNvSpPr>
            <a:spLocks noGrp="1"/>
          </p:cNvSpPr>
          <p:nvPr>
            <p:ph idx="1"/>
          </p:nvPr>
        </p:nvSpPr>
        <p:spPr>
          <a:xfrm>
            <a:off x="838200" y="1760561"/>
            <a:ext cx="10515600" cy="4416402"/>
          </a:xfrm>
        </p:spPr>
        <p:txBody>
          <a:bodyPr>
            <a:normAutofit/>
          </a:bodyPr>
          <a:lstStyle/>
          <a:p>
            <a:pPr marL="0" indent="0">
              <a:buNone/>
            </a:pPr>
            <a:r>
              <a:rPr lang="ru-RU" sz="2000" dirty="0"/>
              <a:t>Первые письменные сведения о соках из различных фруктов и ягод принадлежат древнегреческим писателям. Известно, что греки и римляне плоды фруктовых деревьев употребляли не только в пищу, но и запасали в виде соков как лекарство при некоторых болезнях. </a:t>
            </a:r>
          </a:p>
          <a:p>
            <a:pPr marL="0" indent="0">
              <a:buNone/>
            </a:pPr>
            <a:r>
              <a:rPr lang="ru-RU" sz="2000" dirty="0"/>
              <a:t>В древности собранные ягоды и фрукты перетирали с сахаром, тем самым, продлевая срок жизни полезных для организма веществ на несколько месяцев.</a:t>
            </a:r>
          </a:p>
          <a:p>
            <a:pPr marL="0" indent="0">
              <a:buNone/>
            </a:pPr>
            <a:endParaRPr lang="ru-RU" sz="2400" dirty="0"/>
          </a:p>
        </p:txBody>
      </p:sp>
    </p:spTree>
    <p:extLst>
      <p:ext uri="{BB962C8B-B14F-4D97-AF65-F5344CB8AC3E}">
        <p14:creationId xmlns:p14="http://schemas.microsoft.com/office/powerpoint/2010/main" xmlns="" val="14764918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592CFB0-5FA7-4B0A-8F09-39BA9AE59C9F}"/>
              </a:ext>
            </a:extLst>
          </p:cNvPr>
          <p:cNvSpPr>
            <a:spLocks noGrp="1"/>
          </p:cNvSpPr>
          <p:nvPr>
            <p:ph type="title"/>
          </p:nvPr>
        </p:nvSpPr>
        <p:spPr>
          <a:xfrm>
            <a:off x="2592925" y="382137"/>
            <a:ext cx="8911687" cy="1522863"/>
          </a:xfrm>
        </p:spPr>
        <p:txBody>
          <a:bodyPr>
            <a:noAutofit/>
          </a:bodyPr>
          <a:lstStyle/>
          <a:p>
            <a:pPr algn="ctr"/>
            <a:r>
              <a:rPr lang="ru-RU" b="1" dirty="0"/>
              <a:t>Классификация и ассортимент </a:t>
            </a:r>
            <a:r>
              <a:rPr lang="ru-RU" b="1" dirty="0" smtClean="0"/>
              <a:t>сока</a:t>
            </a:r>
            <a:r>
              <a:rPr lang="ru-RU" dirty="0"/>
              <a:t/>
            </a:r>
            <a:br>
              <a:rPr lang="ru-RU" dirty="0"/>
            </a:br>
            <a:endParaRPr lang="ru-RU" dirty="0"/>
          </a:p>
        </p:txBody>
      </p:sp>
      <p:sp>
        <p:nvSpPr>
          <p:cNvPr id="3" name="Объект 2">
            <a:extLst>
              <a:ext uri="{FF2B5EF4-FFF2-40B4-BE49-F238E27FC236}">
                <a16:creationId xmlns:a16="http://schemas.microsoft.com/office/drawing/2014/main" xmlns="" id="{2582F492-873D-4B07-B1DE-334940DEE301}"/>
              </a:ext>
            </a:extLst>
          </p:cNvPr>
          <p:cNvSpPr>
            <a:spLocks noGrp="1"/>
          </p:cNvSpPr>
          <p:nvPr>
            <p:ph idx="1"/>
          </p:nvPr>
        </p:nvSpPr>
        <p:spPr>
          <a:xfrm>
            <a:off x="838200" y="1787857"/>
            <a:ext cx="10515600" cy="5418161"/>
          </a:xfrm>
        </p:spPr>
        <p:txBody>
          <a:bodyPr>
            <a:normAutofit/>
          </a:bodyPr>
          <a:lstStyle/>
          <a:p>
            <a:pPr marL="0" indent="0">
              <a:buNone/>
            </a:pPr>
            <a:r>
              <a:rPr lang="ru-RU" sz="2000" dirty="0"/>
              <a:t>Соки делятся на пять видов в зависимости от способов производства и обработки плодов:</a:t>
            </a:r>
          </a:p>
          <a:p>
            <a:pPr marL="514350" indent="-514350">
              <a:buFont typeface="+mj-lt"/>
              <a:buAutoNum type="arabicPeriod"/>
            </a:pPr>
            <a:r>
              <a:rPr lang="ru-RU" sz="2000" dirty="0"/>
              <a:t>Сок прямого отжима</a:t>
            </a:r>
          </a:p>
          <a:p>
            <a:pPr marL="514350" indent="-514350">
              <a:buFont typeface="+mj-lt"/>
              <a:buAutoNum type="arabicPeriod"/>
            </a:pPr>
            <a:r>
              <a:rPr lang="ru-RU" sz="2000" dirty="0"/>
              <a:t>Свежевыжатый сок </a:t>
            </a:r>
          </a:p>
          <a:p>
            <a:pPr marL="514350" indent="-514350">
              <a:buFont typeface="+mj-lt"/>
              <a:buAutoNum type="arabicPeriod"/>
            </a:pPr>
            <a:r>
              <a:rPr lang="ru-RU" sz="2000" dirty="0"/>
              <a:t>Восстановленный сок </a:t>
            </a:r>
          </a:p>
          <a:p>
            <a:pPr marL="514350" indent="-514350">
              <a:buFont typeface="+mj-lt"/>
              <a:buAutoNum type="arabicPeriod"/>
            </a:pPr>
            <a:r>
              <a:rPr lang="ru-RU" sz="2000" dirty="0"/>
              <a:t>Концентрированный сок</a:t>
            </a:r>
          </a:p>
          <a:p>
            <a:pPr marL="514350" indent="-514350">
              <a:buFont typeface="+mj-lt"/>
              <a:buAutoNum type="arabicPeriod"/>
            </a:pPr>
            <a:r>
              <a:rPr lang="ru-RU" sz="2000" dirty="0"/>
              <a:t>Диффузионный сок</a:t>
            </a:r>
          </a:p>
          <a:p>
            <a:pPr marL="0" indent="0">
              <a:buNone/>
            </a:pPr>
            <a:r>
              <a:rPr lang="ru-RU" sz="2000" dirty="0"/>
              <a:t>По внешним признакам натуральные соки делят на осветленные и неосветленные. По питательности осветленные соки уступают напиткам с мякотью.</a:t>
            </a:r>
          </a:p>
          <a:p>
            <a:pPr marL="0" indent="0">
              <a:buNone/>
            </a:pPr>
            <a:endParaRPr lang="ru-RU" dirty="0"/>
          </a:p>
        </p:txBody>
      </p:sp>
      <p:pic>
        <p:nvPicPr>
          <p:cNvPr id="5" name="Рисунок 4">
            <a:extLst>
              <a:ext uri="{FF2B5EF4-FFF2-40B4-BE49-F238E27FC236}">
                <a16:creationId xmlns:a16="http://schemas.microsoft.com/office/drawing/2014/main" xmlns="" id="{91141BC0-7C7B-4ADC-B12E-87778D2C772A}"/>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578606" y="2285146"/>
            <a:ext cx="3775194" cy="2426910"/>
          </a:xfrm>
          <a:prstGeom prst="rect">
            <a:avLst/>
          </a:prstGeom>
        </p:spPr>
      </p:pic>
    </p:spTree>
    <p:extLst>
      <p:ext uri="{BB962C8B-B14F-4D97-AF65-F5344CB8AC3E}">
        <p14:creationId xmlns:p14="http://schemas.microsoft.com/office/powerpoint/2010/main" xmlns="" val="421943936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additive="base">
                                        <p:cTn id="4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EF60D17-3A9C-4948-B411-928A6793417F}"/>
              </a:ext>
            </a:extLst>
          </p:cNvPr>
          <p:cNvSpPr>
            <a:spLocks noGrp="1"/>
          </p:cNvSpPr>
          <p:nvPr>
            <p:ph type="title"/>
          </p:nvPr>
        </p:nvSpPr>
        <p:spPr>
          <a:xfrm>
            <a:off x="838200" y="365126"/>
            <a:ext cx="10515600" cy="794934"/>
          </a:xfrm>
        </p:spPr>
        <p:txBody>
          <a:bodyPr>
            <a:noAutofit/>
          </a:bodyPr>
          <a:lstStyle/>
          <a:p>
            <a:pPr algn="ctr"/>
            <a:r>
              <a:rPr lang="ru-RU" b="1" dirty="0"/>
              <a:t>Натуральный сок. </a:t>
            </a:r>
            <a:r>
              <a:rPr lang="ru-RU" b="1" dirty="0" smtClean="0"/>
              <a:t/>
            </a:r>
            <a:br>
              <a:rPr lang="ru-RU" b="1" dirty="0" smtClean="0"/>
            </a:br>
            <a:r>
              <a:rPr lang="ru-RU" b="1" dirty="0" err="1" smtClean="0"/>
              <a:t>Свежевыжатый</a:t>
            </a:r>
            <a:r>
              <a:rPr lang="ru-RU" b="1" dirty="0" smtClean="0"/>
              <a:t> </a:t>
            </a:r>
            <a:r>
              <a:rPr lang="ru-RU" b="1" dirty="0"/>
              <a:t>сок: </a:t>
            </a:r>
            <a:r>
              <a:rPr lang="ru-RU" b="1" dirty="0" smtClean="0"/>
              <a:t>польза</a:t>
            </a:r>
            <a:endParaRPr lang="ru-RU" b="1" dirty="0"/>
          </a:p>
        </p:txBody>
      </p:sp>
      <p:sp>
        <p:nvSpPr>
          <p:cNvPr id="3" name="Объект 2">
            <a:extLst>
              <a:ext uri="{FF2B5EF4-FFF2-40B4-BE49-F238E27FC236}">
                <a16:creationId xmlns:a16="http://schemas.microsoft.com/office/drawing/2014/main" xmlns="" id="{6B4184A3-7A19-4CF9-8BE3-3ED7CCFBA77F}"/>
              </a:ext>
            </a:extLst>
          </p:cNvPr>
          <p:cNvSpPr>
            <a:spLocks noGrp="1"/>
          </p:cNvSpPr>
          <p:nvPr>
            <p:ph idx="1"/>
          </p:nvPr>
        </p:nvSpPr>
        <p:spPr>
          <a:xfrm>
            <a:off x="838200" y="1774209"/>
            <a:ext cx="10515600" cy="4718664"/>
          </a:xfrm>
        </p:spPr>
        <p:txBody>
          <a:bodyPr>
            <a:noAutofit/>
          </a:bodyPr>
          <a:lstStyle/>
          <a:p>
            <a:r>
              <a:rPr lang="ru-RU" sz="2000" dirty="0"/>
              <a:t>В них содержатся витамины и минералы.</a:t>
            </a:r>
          </a:p>
          <a:p>
            <a:r>
              <a:rPr lang="ru-RU" sz="2000" dirty="0"/>
              <a:t>В свежеприготовленных овощных и фруктовых напитках присутствуют клетчатка и пектины.</a:t>
            </a:r>
          </a:p>
          <a:p>
            <a:r>
              <a:rPr lang="ru-RU" sz="2000" dirty="0"/>
              <a:t>Многие соки обладают лечебными свойствами, благодаря веществам, оказывающим противовоспалительное и очищающее действие.</a:t>
            </a:r>
          </a:p>
          <a:p>
            <a:r>
              <a:rPr lang="ru-RU" sz="2000" dirty="0"/>
              <a:t>Свежевыжатые соки не особенно калорийны.</a:t>
            </a:r>
          </a:p>
          <a:p>
            <a:r>
              <a:rPr lang="ru-RU" sz="2000" dirty="0"/>
              <a:t>Фруктовые кислоты, присутствующие в свежих соках, улучшают способность организма усваивать пищу.</a:t>
            </a:r>
          </a:p>
          <a:p>
            <a:pPr marL="514350" indent="-514350">
              <a:buFont typeface="+mj-lt"/>
              <a:buAutoNum type="arabicPeriod"/>
            </a:pPr>
            <a:endParaRPr lang="ru-RU" sz="2400" dirty="0"/>
          </a:p>
          <a:p>
            <a:pPr marL="0" indent="0">
              <a:buNone/>
            </a:pPr>
            <a:r>
              <a:rPr lang="ru-RU" sz="2400" dirty="0"/>
              <a:t/>
            </a:r>
            <a:br>
              <a:rPr lang="ru-RU" sz="2400" dirty="0"/>
            </a:br>
            <a:endParaRPr lang="ru-RU" sz="2400" dirty="0"/>
          </a:p>
        </p:txBody>
      </p:sp>
    </p:spTree>
    <p:extLst>
      <p:ext uri="{BB962C8B-B14F-4D97-AF65-F5344CB8AC3E}">
        <p14:creationId xmlns:p14="http://schemas.microsoft.com/office/powerpoint/2010/main" xmlns="" val="83495798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1000"/>
                                        <p:tgtEl>
                                          <p:spTgt spid="3">
                                            <p:txEl>
                                              <p:pRg st="1" end="1"/>
                                            </p:txEl>
                                          </p:spTgt>
                                        </p:tgtEl>
                                      </p:cBhvr>
                                    </p:animEffect>
                                    <p:anim calcmode="lin" valueType="num">
                                      <p:cBhvr>
                                        <p:cTn id="3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1000"/>
                                        <p:tgtEl>
                                          <p:spTgt spid="3">
                                            <p:txEl>
                                              <p:pRg st="2" end="2"/>
                                            </p:txEl>
                                          </p:spTgt>
                                        </p:tgtEl>
                                      </p:cBhvr>
                                    </p:animEffect>
                                    <p:anim calcmode="lin" valueType="num">
                                      <p:cBhvr>
                                        <p:cTn id="4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fade">
                                      <p:cBhvr>
                                        <p:cTn id="46" dur="1000"/>
                                        <p:tgtEl>
                                          <p:spTgt spid="3">
                                            <p:txEl>
                                              <p:pRg st="3" end="3"/>
                                            </p:txEl>
                                          </p:spTgt>
                                        </p:tgtEl>
                                      </p:cBhvr>
                                    </p:animEffect>
                                    <p:anim calcmode="lin" valueType="num">
                                      <p:cBhvr>
                                        <p:cTn id="4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fade">
                                      <p:cBhvr>
                                        <p:cTn id="53" dur="1000"/>
                                        <p:tgtEl>
                                          <p:spTgt spid="3">
                                            <p:txEl>
                                              <p:pRg st="4" end="4"/>
                                            </p:txEl>
                                          </p:spTgt>
                                        </p:tgtEl>
                                      </p:cBhvr>
                                    </p:animEffect>
                                    <p:anim calcmode="lin" valueType="num">
                                      <p:cBhvr>
                                        <p:cTn id="5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05E3C0E-3083-403C-9587-954FB7BFB9FE}"/>
              </a:ext>
            </a:extLst>
          </p:cNvPr>
          <p:cNvSpPr>
            <a:spLocks noGrp="1"/>
          </p:cNvSpPr>
          <p:nvPr>
            <p:ph type="title"/>
          </p:nvPr>
        </p:nvSpPr>
        <p:spPr>
          <a:xfrm>
            <a:off x="2592925" y="341194"/>
            <a:ext cx="8911687" cy="1563806"/>
          </a:xfrm>
        </p:spPr>
        <p:txBody>
          <a:bodyPr>
            <a:noAutofit/>
          </a:bodyPr>
          <a:lstStyle/>
          <a:p>
            <a:pPr algn="ctr"/>
            <a:r>
              <a:rPr lang="ru-RU" b="1" dirty="0"/>
              <a:t>Преимущество </a:t>
            </a:r>
            <a:r>
              <a:rPr lang="ru-RU" b="1" dirty="0" err="1"/>
              <a:t>свежевыжатого</a:t>
            </a:r>
            <a:r>
              <a:rPr lang="ru-RU" b="1" dirty="0"/>
              <a:t> </a:t>
            </a:r>
            <a:r>
              <a:rPr lang="ru-RU" b="1" dirty="0" smtClean="0"/>
              <a:t>сока</a:t>
            </a:r>
            <a:r>
              <a:rPr lang="ru-RU" sz="4000" dirty="0"/>
              <a:t/>
            </a:r>
            <a:br>
              <a:rPr lang="ru-RU" sz="4000" dirty="0"/>
            </a:br>
            <a:endParaRPr lang="ru-RU" sz="4000" b="1" dirty="0"/>
          </a:p>
        </p:txBody>
      </p:sp>
      <p:sp>
        <p:nvSpPr>
          <p:cNvPr id="3" name="Объект 2">
            <a:extLst>
              <a:ext uri="{FF2B5EF4-FFF2-40B4-BE49-F238E27FC236}">
                <a16:creationId xmlns:a16="http://schemas.microsoft.com/office/drawing/2014/main" xmlns="" id="{E1A28385-5F4D-4F2A-AA8F-73266B2AD1DF}"/>
              </a:ext>
            </a:extLst>
          </p:cNvPr>
          <p:cNvSpPr>
            <a:spLocks noGrp="1"/>
          </p:cNvSpPr>
          <p:nvPr>
            <p:ph idx="1"/>
          </p:nvPr>
        </p:nvSpPr>
        <p:spPr>
          <a:xfrm>
            <a:off x="838200" y="1774209"/>
            <a:ext cx="10515600" cy="4402754"/>
          </a:xfrm>
        </p:spPr>
        <p:txBody>
          <a:bodyPr/>
          <a:lstStyle/>
          <a:p>
            <a:pPr marL="514350" lvl="0" indent="-514350">
              <a:buFont typeface="+mj-lt"/>
              <a:buAutoNum type="arabicPeriod"/>
            </a:pPr>
            <a:r>
              <a:rPr lang="ru-RU" sz="2000" dirty="0"/>
              <a:t>Вымывание из организма токсинов, шлаков, укрепление иммунитета;</a:t>
            </a:r>
          </a:p>
          <a:p>
            <a:pPr marL="514350" lvl="0" indent="-514350">
              <a:buFont typeface="+mj-lt"/>
              <a:buAutoNum type="arabicPeriod"/>
            </a:pPr>
            <a:r>
              <a:rPr lang="ru-RU" sz="2000" dirty="0"/>
              <a:t>Питание и восстановление тканей (желез);</a:t>
            </a:r>
          </a:p>
          <a:p>
            <a:pPr marL="514350" lvl="0" indent="-514350">
              <a:buFont typeface="+mj-lt"/>
              <a:buAutoNum type="arabicPeriod"/>
            </a:pPr>
            <a:r>
              <a:rPr lang="ru-RU" sz="2000" dirty="0"/>
              <a:t>Быстрое заживление ран и активизация ферментов;</a:t>
            </a:r>
          </a:p>
          <a:p>
            <a:pPr marL="514350" lvl="0" indent="-514350">
              <a:buFont typeface="+mj-lt"/>
              <a:buAutoNum type="arabicPeriod"/>
            </a:pPr>
            <a:r>
              <a:rPr lang="ru-RU" sz="2000" dirty="0"/>
              <a:t>Достойная альтернатива многим лекарственным препаратам;</a:t>
            </a:r>
          </a:p>
          <a:p>
            <a:pPr marL="514350" lvl="0" indent="-514350">
              <a:buFont typeface="+mj-lt"/>
              <a:buAutoNum type="arabicPeriod"/>
            </a:pPr>
            <a:r>
              <a:rPr lang="ru-RU" sz="2000" dirty="0"/>
              <a:t>Восстановление и насыщение организма витаминами, минералами и питательными веществами.</a:t>
            </a:r>
          </a:p>
          <a:p>
            <a:pPr marL="0" indent="0">
              <a:buNone/>
            </a:pPr>
            <a:endParaRPr lang="ru-RU" dirty="0"/>
          </a:p>
        </p:txBody>
      </p:sp>
      <p:pic>
        <p:nvPicPr>
          <p:cNvPr id="5" name="Рисунок 4">
            <a:extLst>
              <a:ext uri="{FF2B5EF4-FFF2-40B4-BE49-F238E27FC236}">
                <a16:creationId xmlns:a16="http://schemas.microsoft.com/office/drawing/2014/main" xmlns="" id="{BCF3D9A2-6C3A-41B4-855F-B061C5EA996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71423" y="4485635"/>
            <a:ext cx="4018245" cy="2257743"/>
          </a:xfrm>
          <a:prstGeom prst="rect">
            <a:avLst/>
          </a:prstGeom>
        </p:spPr>
      </p:pic>
      <p:pic>
        <p:nvPicPr>
          <p:cNvPr id="7" name="Рисунок 6">
            <a:extLst>
              <a:ext uri="{FF2B5EF4-FFF2-40B4-BE49-F238E27FC236}">
                <a16:creationId xmlns:a16="http://schemas.microsoft.com/office/drawing/2014/main" xmlns="" id="{AE9EAD38-4063-4006-A3DD-AFD68EC1DF2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62322" y="3971499"/>
            <a:ext cx="4624702" cy="2771879"/>
          </a:xfrm>
          <a:prstGeom prst="rect">
            <a:avLst/>
          </a:prstGeom>
        </p:spPr>
      </p:pic>
    </p:spTree>
    <p:extLst>
      <p:ext uri="{BB962C8B-B14F-4D97-AF65-F5344CB8AC3E}">
        <p14:creationId xmlns:p14="http://schemas.microsoft.com/office/powerpoint/2010/main" xmlns="" val="113927505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22B555F-4AD2-4770-9A2E-554662B93EF3}"/>
              </a:ext>
            </a:extLst>
          </p:cNvPr>
          <p:cNvSpPr>
            <a:spLocks noGrp="1"/>
          </p:cNvSpPr>
          <p:nvPr>
            <p:ph type="title"/>
          </p:nvPr>
        </p:nvSpPr>
        <p:spPr>
          <a:xfrm>
            <a:off x="2592925" y="368490"/>
            <a:ext cx="8911687" cy="1187355"/>
          </a:xfrm>
        </p:spPr>
        <p:txBody>
          <a:bodyPr>
            <a:noAutofit/>
          </a:bodyPr>
          <a:lstStyle/>
          <a:p>
            <a:pPr algn="ctr"/>
            <a:r>
              <a:rPr lang="ru-RU" b="1" dirty="0"/>
              <a:t>Свежевыжатый сок: </a:t>
            </a:r>
            <a:r>
              <a:rPr lang="ru-RU" b="1" dirty="0" smtClean="0"/>
              <a:t>вред</a:t>
            </a:r>
            <a:r>
              <a:rPr lang="ru-RU" sz="4000" dirty="0"/>
              <a:t/>
            </a:r>
            <a:br>
              <a:rPr lang="ru-RU" sz="4000" dirty="0"/>
            </a:br>
            <a:endParaRPr lang="ru-RU" sz="4000" b="1" dirty="0"/>
          </a:p>
        </p:txBody>
      </p:sp>
      <p:sp>
        <p:nvSpPr>
          <p:cNvPr id="3" name="Объект 2">
            <a:extLst>
              <a:ext uri="{FF2B5EF4-FFF2-40B4-BE49-F238E27FC236}">
                <a16:creationId xmlns:a16="http://schemas.microsoft.com/office/drawing/2014/main" xmlns="" id="{3CCC62FB-B063-4324-AEED-70B2738936DA}"/>
              </a:ext>
            </a:extLst>
          </p:cNvPr>
          <p:cNvSpPr>
            <a:spLocks noGrp="1"/>
          </p:cNvSpPr>
          <p:nvPr>
            <p:ph idx="1"/>
          </p:nvPr>
        </p:nvSpPr>
        <p:spPr>
          <a:xfrm>
            <a:off x="838200" y="1801504"/>
            <a:ext cx="10515600" cy="5056494"/>
          </a:xfrm>
        </p:spPr>
        <p:txBody>
          <a:bodyPr>
            <a:normAutofit/>
          </a:bodyPr>
          <a:lstStyle/>
          <a:p>
            <a:r>
              <a:rPr lang="ru-RU" sz="2000" dirty="0"/>
              <a:t>Кислые соки не рекомендуется принимать при язвенных болезнях желудка и двенадцатиперстной кишки.</a:t>
            </a:r>
          </a:p>
          <a:p>
            <a:r>
              <a:rPr lang="ru-RU" sz="2000" dirty="0"/>
              <a:t>Практически все соки следует принимать с осторожностью при повышенной возбудимости кишечника, диарее.</a:t>
            </a:r>
          </a:p>
          <a:p>
            <a:r>
              <a:rPr lang="ru-RU" sz="2000" dirty="0"/>
              <a:t>Никакие свежевыжатые соки не стоит принимать бесконтрольно. Во-первых, повышенное потребление жидкости само по себе не полезно для сердечно-сосудистой системы. Во-вторых, даже самые полезные продуктах в избыточных дозах могут принести только вред. </a:t>
            </a:r>
          </a:p>
          <a:p>
            <a:r>
              <a:rPr lang="ru-RU" sz="2000" dirty="0"/>
              <a:t>Если у вас аллергия на цитрусовые, то исключить придется все соки, относящиеся к этому виду.</a:t>
            </a:r>
          </a:p>
        </p:txBody>
      </p:sp>
    </p:spTree>
    <p:extLst>
      <p:ext uri="{BB962C8B-B14F-4D97-AF65-F5344CB8AC3E}">
        <p14:creationId xmlns:p14="http://schemas.microsoft.com/office/powerpoint/2010/main" xmlns="" val="367159641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A9F0B89-A5F2-4DC7-AE7F-88C6C95CD696}"/>
              </a:ext>
            </a:extLst>
          </p:cNvPr>
          <p:cNvSpPr>
            <a:spLocks noGrp="1"/>
          </p:cNvSpPr>
          <p:nvPr>
            <p:ph type="title"/>
          </p:nvPr>
        </p:nvSpPr>
        <p:spPr>
          <a:xfrm>
            <a:off x="838200" y="365125"/>
            <a:ext cx="10515600" cy="904117"/>
          </a:xfrm>
        </p:spPr>
        <p:txBody>
          <a:bodyPr>
            <a:noAutofit/>
          </a:bodyPr>
          <a:lstStyle/>
          <a:p>
            <a:pPr algn="ctr"/>
            <a:r>
              <a:rPr lang="ru-RU" b="1" dirty="0"/>
              <a:t>Как правильно пить </a:t>
            </a:r>
            <a:r>
              <a:rPr lang="ru-RU" b="1" dirty="0" err="1"/>
              <a:t>свежевыжатый</a:t>
            </a:r>
            <a:r>
              <a:rPr lang="ru-RU" b="1" dirty="0"/>
              <a:t> </a:t>
            </a:r>
            <a:r>
              <a:rPr lang="ru-RU" b="1" dirty="0" smtClean="0"/>
              <a:t>сок</a:t>
            </a:r>
            <a:endParaRPr lang="ru-RU" b="1" dirty="0"/>
          </a:p>
        </p:txBody>
      </p:sp>
      <p:sp>
        <p:nvSpPr>
          <p:cNvPr id="3" name="Объект 2">
            <a:extLst>
              <a:ext uri="{FF2B5EF4-FFF2-40B4-BE49-F238E27FC236}">
                <a16:creationId xmlns:a16="http://schemas.microsoft.com/office/drawing/2014/main" xmlns="" id="{74731D0D-B4B3-4B22-BB06-603307611C94}"/>
              </a:ext>
            </a:extLst>
          </p:cNvPr>
          <p:cNvSpPr>
            <a:spLocks noGrp="1"/>
          </p:cNvSpPr>
          <p:nvPr>
            <p:ph idx="1"/>
          </p:nvPr>
        </p:nvSpPr>
        <p:spPr>
          <a:xfrm>
            <a:off x="838200" y="1787857"/>
            <a:ext cx="10515600" cy="4705018"/>
          </a:xfrm>
        </p:spPr>
        <p:txBody>
          <a:bodyPr/>
          <a:lstStyle/>
          <a:p>
            <a:pPr marL="0" indent="0">
              <a:buNone/>
            </a:pPr>
            <a:r>
              <a:rPr lang="ru-RU" sz="2000" dirty="0"/>
              <a:t>Оптимальная доза – 0,3 л сока в сутки. Соки нужно выпивать не позже чем через 15 минут после приготовления. Если нужно разбавить сок, лучше использовать кипяченную воду. Пить свежевыжатые соки лучше всего отдельно от еды. После питья свежевыжатых соков, особенно кислых, нужно хорошенько прополоскать рот. </a:t>
            </a:r>
          </a:p>
          <a:p>
            <a:pPr marL="0" indent="0">
              <a:buNone/>
            </a:pPr>
            <a:endParaRPr lang="ru-RU" dirty="0"/>
          </a:p>
          <a:p>
            <a:pPr marL="0" indent="0">
              <a:buNone/>
            </a:pPr>
            <a:endParaRPr lang="ru-RU" dirty="0"/>
          </a:p>
        </p:txBody>
      </p:sp>
      <p:pic>
        <p:nvPicPr>
          <p:cNvPr id="5" name="Рисунок 4">
            <a:extLst>
              <a:ext uri="{FF2B5EF4-FFF2-40B4-BE49-F238E27FC236}">
                <a16:creationId xmlns:a16="http://schemas.microsoft.com/office/drawing/2014/main" xmlns="" id="{621BAC7B-5FF9-487D-9124-842129F1FB9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151438" y="3240885"/>
            <a:ext cx="4637719" cy="3473814"/>
          </a:xfrm>
          <a:prstGeom prst="rect">
            <a:avLst/>
          </a:prstGeom>
        </p:spPr>
      </p:pic>
    </p:spTree>
    <p:extLst>
      <p:ext uri="{BB962C8B-B14F-4D97-AF65-F5344CB8AC3E}">
        <p14:creationId xmlns:p14="http://schemas.microsoft.com/office/powerpoint/2010/main" xmlns="" val="298402837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53A058E-6922-4A13-8849-DEE4C5B79D0A}"/>
              </a:ext>
            </a:extLst>
          </p:cNvPr>
          <p:cNvSpPr>
            <a:spLocks noGrp="1"/>
          </p:cNvSpPr>
          <p:nvPr>
            <p:ph type="title"/>
          </p:nvPr>
        </p:nvSpPr>
        <p:spPr>
          <a:xfrm>
            <a:off x="838200" y="365125"/>
            <a:ext cx="10515600" cy="890469"/>
          </a:xfrm>
        </p:spPr>
        <p:txBody>
          <a:bodyPr>
            <a:normAutofit/>
          </a:bodyPr>
          <a:lstStyle/>
          <a:p>
            <a:pPr algn="ctr"/>
            <a:r>
              <a:rPr lang="ru-RU" b="1" dirty="0"/>
              <a:t>Состав искусственного </a:t>
            </a:r>
            <a:r>
              <a:rPr lang="ru-RU" b="1" dirty="0" smtClean="0"/>
              <a:t>сока</a:t>
            </a:r>
            <a:endParaRPr lang="ru-RU" b="1" dirty="0"/>
          </a:p>
        </p:txBody>
      </p:sp>
      <p:sp>
        <p:nvSpPr>
          <p:cNvPr id="3" name="Объект 2">
            <a:extLst>
              <a:ext uri="{FF2B5EF4-FFF2-40B4-BE49-F238E27FC236}">
                <a16:creationId xmlns:a16="http://schemas.microsoft.com/office/drawing/2014/main" xmlns="" id="{4D2E9581-AD6C-49DC-A72A-C3403CAF1E3A}"/>
              </a:ext>
            </a:extLst>
          </p:cNvPr>
          <p:cNvSpPr>
            <a:spLocks noGrp="1"/>
          </p:cNvSpPr>
          <p:nvPr>
            <p:ph idx="1"/>
          </p:nvPr>
        </p:nvSpPr>
        <p:spPr>
          <a:xfrm>
            <a:off x="838200" y="1774209"/>
            <a:ext cx="10515600" cy="4402754"/>
          </a:xfrm>
        </p:spPr>
        <p:txBody>
          <a:bodyPr/>
          <a:lstStyle/>
          <a:p>
            <a:pPr marL="0" indent="0">
              <a:buNone/>
            </a:pPr>
            <a:r>
              <a:rPr lang="ru-RU" sz="2000" dirty="0"/>
              <a:t>В состав фруктовых соков входят: вода, углеводы (глюкоза, фруктоза, сахароза), органические кислоты (лимонная, яблочная, винная), белок, аминокислоты, витамины (А, С, </a:t>
            </a:r>
            <a:r>
              <a:rPr lang="en-US" sz="2000" dirty="0"/>
              <a:t>PP</a:t>
            </a:r>
            <a:r>
              <a:rPr lang="ru-RU" sz="2000" dirty="0"/>
              <a:t> и группа-В), минералы (K-калий, </a:t>
            </a:r>
            <a:r>
              <a:rPr lang="ru-RU" sz="2000" dirty="0" err="1"/>
              <a:t>Mg</a:t>
            </a:r>
            <a:r>
              <a:rPr lang="ru-RU" sz="2000" dirty="0"/>
              <a:t>-магний, </a:t>
            </a:r>
            <a:r>
              <a:rPr lang="ru-RU" sz="2000" dirty="0" err="1"/>
              <a:t>Ca</a:t>
            </a:r>
            <a:r>
              <a:rPr lang="ru-RU" sz="2000" dirty="0"/>
              <a:t>-кальций), антиоксиданты, пищевые волокна.</a:t>
            </a:r>
          </a:p>
          <a:p>
            <a:pPr marL="0" indent="0">
              <a:buNone/>
            </a:pPr>
            <a:r>
              <a:rPr lang="ru-RU" sz="2000" dirty="0"/>
              <a:t>Лимонная(Е330), аскорбиновая(Е330), яблочная(Е296) и винная(Е334) кислоты. Пектины(Е440), </a:t>
            </a:r>
            <a:r>
              <a:rPr lang="ru-RU" sz="2000" dirty="0" err="1"/>
              <a:t>стевиазид</a:t>
            </a:r>
            <a:r>
              <a:rPr lang="ru-RU" sz="2000" dirty="0"/>
              <a:t> (Е960), </a:t>
            </a:r>
            <a:r>
              <a:rPr lang="ru-RU" sz="2000" dirty="0" err="1"/>
              <a:t>ацесульфам</a:t>
            </a:r>
            <a:r>
              <a:rPr lang="ru-RU" sz="2000" dirty="0"/>
              <a:t> калия (Е950) и аспартам (Е951).</a:t>
            </a:r>
          </a:p>
          <a:p>
            <a:pPr marL="0" indent="0">
              <a:buNone/>
            </a:pPr>
            <a:endParaRPr lang="ru-RU" dirty="0"/>
          </a:p>
          <a:p>
            <a:pPr marL="0" indent="0">
              <a:buNone/>
            </a:pPr>
            <a:endParaRPr lang="ru-RU" dirty="0"/>
          </a:p>
        </p:txBody>
      </p:sp>
      <p:pic>
        <p:nvPicPr>
          <p:cNvPr id="5" name="Рисунок 4">
            <a:extLst>
              <a:ext uri="{FF2B5EF4-FFF2-40B4-BE49-F238E27FC236}">
                <a16:creationId xmlns:a16="http://schemas.microsoft.com/office/drawing/2014/main" xmlns="" id="{B9E20C1C-78F1-4371-868D-45978016860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73289" y="4221479"/>
            <a:ext cx="3692287" cy="2474099"/>
          </a:xfrm>
          <a:prstGeom prst="rect">
            <a:avLst/>
          </a:prstGeom>
        </p:spPr>
      </p:pic>
    </p:spTree>
    <p:extLst>
      <p:ext uri="{BB962C8B-B14F-4D97-AF65-F5344CB8AC3E}">
        <p14:creationId xmlns:p14="http://schemas.microsoft.com/office/powerpoint/2010/main" xmlns="" val="55881490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433</TotalTime>
  <Words>662</Words>
  <Application>Microsoft Office PowerPoint</Application>
  <PresentationFormat>Произвольный</PresentationFormat>
  <Paragraphs>67</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Легкий дым</vt:lpstr>
      <vt:lpstr>Чем полезны соки?</vt:lpstr>
      <vt:lpstr>Актуальность </vt:lpstr>
      <vt:lpstr>История происхождения сока</vt:lpstr>
      <vt:lpstr>Классификация и ассортимент сока </vt:lpstr>
      <vt:lpstr>Натуральный сок.  Свежевыжатый сок: польза</vt:lpstr>
      <vt:lpstr>Преимущество свежевыжатого сока </vt:lpstr>
      <vt:lpstr>Свежевыжатый сок: вред </vt:lpstr>
      <vt:lpstr>Как правильно пить свежевыжатый сок</vt:lpstr>
      <vt:lpstr>Состав искусственного сока</vt:lpstr>
      <vt:lpstr>Детское питание(сок)</vt:lpstr>
      <vt:lpstr>Хранение</vt:lpstr>
      <vt:lpstr>Маркировка</vt:lpstr>
      <vt:lpstr>Опыт №1</vt:lpstr>
      <vt:lpstr>Опыт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Полина Санникова</dc:creator>
  <cp:lastModifiedBy>Валентина</cp:lastModifiedBy>
  <cp:revision>48</cp:revision>
  <dcterms:created xsi:type="dcterms:W3CDTF">2019-05-02T11:18:08Z</dcterms:created>
  <dcterms:modified xsi:type="dcterms:W3CDTF">2020-06-16T05:27:06Z</dcterms:modified>
</cp:coreProperties>
</file>