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C4BF7-51E3-4157-99E9-DD207F356383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B659E-523B-49A8-8B3A-0E3360F5A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51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83B9-567F-45DF-A954-C4434B6202B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BB4D-05CF-408D-9E2C-B34FEA15F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35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83B9-567F-45DF-A954-C4434B6202B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BB4D-05CF-408D-9E2C-B34FEA15F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63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83B9-567F-45DF-A954-C4434B6202B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BB4D-05CF-408D-9E2C-B34FEA15F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47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83B9-567F-45DF-A954-C4434B6202B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BB4D-05CF-408D-9E2C-B34FEA15F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67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83B9-567F-45DF-A954-C4434B6202B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BB4D-05CF-408D-9E2C-B34FEA15F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56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83B9-567F-45DF-A954-C4434B6202B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BB4D-05CF-408D-9E2C-B34FEA15F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77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83B9-567F-45DF-A954-C4434B6202B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BB4D-05CF-408D-9E2C-B34FEA15F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9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83B9-567F-45DF-A954-C4434B6202B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BB4D-05CF-408D-9E2C-B34FEA15F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0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83B9-567F-45DF-A954-C4434B6202B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BB4D-05CF-408D-9E2C-B34FEA15F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9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83B9-567F-45DF-A954-C4434B6202B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BB4D-05CF-408D-9E2C-B34FEA15F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95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83B9-567F-45DF-A954-C4434B6202B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BB4D-05CF-408D-9E2C-B34FEA15F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7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283B9-567F-45DF-A954-C4434B6202B7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5BB4D-05CF-408D-9E2C-B34FEA15F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9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867400" y="990600"/>
            <a:ext cx="3276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3200">
              <a:solidFill>
                <a:srgbClr val="000000"/>
              </a:solidFill>
              <a:latin typeface="Comic Sans MS" pitchFamily="64" charset="0"/>
            </a:endParaRP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>
                <a:solidFill>
                  <a:srgbClr val="000000"/>
                </a:solidFill>
                <a:latin typeface="Comic Sans MS" pitchFamily="64" charset="0"/>
              </a:rPr>
              <a:t> </a:t>
            </a:r>
          </a:p>
        </p:txBody>
      </p:sp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447800" y="609600"/>
            <a:ext cx="6400800" cy="831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 dirty="0" smtClean="0">
                <a:ln w="9360"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Calligraph421 BT"/>
              </a:rPr>
              <a:t>Функции клетки</a:t>
            </a:r>
            <a:endParaRPr lang="ru-RU" sz="3600" b="1" kern="10" dirty="0">
              <a:ln w="9360">
                <a:miter lim="800000"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Calligraph421 B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9772"/>
            <a:ext cx="24574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79"/>
            <a:ext cx="9144000" cy="687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7" y="1070526"/>
            <a:ext cx="7775226" cy="36437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967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" y="0"/>
            <a:ext cx="9126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50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16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86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60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1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000000"/>
                </a:solidFill>
                <a:latin typeface="Comic Sans MS" pitchFamily="64" charset="0"/>
              </a:rPr>
              <a:t>        фагоцитоз            пиноцитоз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875"/>
            <a:ext cx="4032250" cy="3400425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412875"/>
            <a:ext cx="3592512" cy="3384550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84213" y="5013325"/>
            <a:ext cx="3673475" cy="13684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Захват плазматической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мембраной твёрдых частиц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и впячивание их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внутрь клетки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716463" y="5013325"/>
            <a:ext cx="3673475" cy="13684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00"/>
              </a:solidFill>
              <a:latin typeface="Times New Roman" pitchFamily="16" charset="0"/>
            </a:endParaRP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Впячивание мембраны </a:t>
            </a: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внутрь клетки в виде </a:t>
            </a: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тонкого канальца </a:t>
            </a: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в который попадает </a:t>
            </a: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жидкость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83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914400" y="273050"/>
            <a:ext cx="3581400" cy="65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91440"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000000"/>
                </a:solidFill>
                <a:latin typeface="Comic Sans MS" pitchFamily="64" charset="0"/>
              </a:rPr>
              <a:t>Ядро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00063" y="857250"/>
            <a:ext cx="8286750" cy="2214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09600" indent="-606425">
              <a:buClrTx/>
              <a:buFontTx/>
              <a:buNone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r>
              <a:rPr lang="ru-RU" sz="2000" i="1">
                <a:solidFill>
                  <a:srgbClr val="0000CC"/>
                </a:solidFill>
                <a:latin typeface="Comic Sans MS" pitchFamily="64" charset="0"/>
              </a:rPr>
              <a:t>Компоненты ядра:</a:t>
            </a:r>
          </a:p>
          <a:p>
            <a:pPr marL="609600" indent="-606425">
              <a:buClr>
                <a:srgbClr val="0000CC"/>
              </a:buClr>
              <a:buFont typeface="Times New Roman" pitchFamily="16" charset="0"/>
              <a:buAutoNum type="arabicPeriod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r>
              <a:rPr lang="ru-RU" sz="2000" i="1">
                <a:solidFill>
                  <a:srgbClr val="0000CC"/>
                </a:solidFill>
                <a:latin typeface="Comic Sans MS" pitchFamily="64" charset="0"/>
              </a:rPr>
              <a:t>Ядерная оболочка</a:t>
            </a:r>
          </a:p>
          <a:p>
            <a:pPr marL="609600" indent="-606425">
              <a:buClr>
                <a:srgbClr val="0000CC"/>
              </a:buClr>
              <a:buFont typeface="Times New Roman" pitchFamily="16" charset="0"/>
              <a:buAutoNum type="arabicPeriod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r>
              <a:rPr lang="ru-RU" sz="2000" i="1">
                <a:solidFill>
                  <a:srgbClr val="0000CC"/>
                </a:solidFill>
                <a:latin typeface="Comic Sans MS" pitchFamily="64" charset="0"/>
              </a:rPr>
              <a:t>Хроматин</a:t>
            </a:r>
          </a:p>
          <a:p>
            <a:pPr marL="609600" indent="-606425">
              <a:buClr>
                <a:srgbClr val="0000CC"/>
              </a:buClr>
              <a:buFont typeface="Times New Roman" pitchFamily="16" charset="0"/>
              <a:buAutoNum type="arabicPeriod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r>
              <a:rPr lang="ru-RU" sz="2000" i="1">
                <a:solidFill>
                  <a:srgbClr val="0000CC"/>
                </a:solidFill>
                <a:latin typeface="Comic Sans MS" pitchFamily="64" charset="0"/>
              </a:rPr>
              <a:t>Ядрышко</a:t>
            </a:r>
          </a:p>
          <a:p>
            <a:pPr marL="609600" indent="-606425">
              <a:buClr>
                <a:srgbClr val="0000CC"/>
              </a:buClr>
              <a:buFont typeface="Times New Roman" pitchFamily="16" charset="0"/>
              <a:buAutoNum type="arabicPeriod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r>
              <a:rPr lang="ru-RU" sz="2000" i="1">
                <a:solidFill>
                  <a:srgbClr val="0000CC"/>
                </a:solidFill>
                <a:latin typeface="Comic Sans MS" pitchFamily="64" charset="0"/>
              </a:rPr>
              <a:t>кариоплазма</a:t>
            </a:r>
          </a:p>
          <a:p>
            <a:pPr marL="609600" indent="-606425">
              <a:buClrTx/>
              <a:buFontTx/>
              <a:buNone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endParaRPr lang="ru-RU" sz="2000" i="1">
              <a:solidFill>
                <a:srgbClr val="0000CC"/>
              </a:solidFill>
              <a:latin typeface="Comic Sans MS" pitchFamily="6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000500"/>
            <a:ext cx="4330700" cy="2357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929188" y="762000"/>
            <a:ext cx="3929062" cy="341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Функци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Cambria" pitchFamily="16" charset="0"/>
              </a:rPr>
              <a:t>Контролирует жизнедеятельность клетки, регулируя процессы синтеза белка, обмена веществ и энергии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Cambria" pitchFamily="16" charset="0"/>
              </a:rPr>
              <a:t>Хранит генетическую информацию, заключенную в ДНК, и передает ее дочерним клеткам в процессе клеточного деления.</a:t>
            </a:r>
          </a:p>
        </p:txBody>
      </p:sp>
    </p:spTree>
    <p:extLst>
      <p:ext uri="{BB962C8B-B14F-4D97-AF65-F5344CB8AC3E}">
        <p14:creationId xmlns:p14="http://schemas.microsoft.com/office/powerpoint/2010/main" val="3775478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85344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5669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57200" y="6189"/>
            <a:ext cx="8229600" cy="940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ФУНКЦИИ ХРОМОСОМ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90457" y="807815"/>
            <a:ext cx="82296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900"/>
              </a:spcBef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 pitchFamily="16" charset="0"/>
              </a:rPr>
              <a:t>	</a:t>
            </a:r>
            <a:r>
              <a:rPr lang="ru-RU" sz="3600" b="1" dirty="0">
                <a:solidFill>
                  <a:srgbClr val="000000"/>
                </a:solidFill>
                <a:latin typeface="Times New Roman" pitchFamily="16" charset="0"/>
              </a:rPr>
              <a:t>Осуществляют координацию и регуляцию процессов в клетке путем синтеза первичной структуры белка, информационной и </a:t>
            </a:r>
            <a:r>
              <a:rPr lang="ru-RU" sz="3600" b="1" dirty="0" err="1">
                <a:solidFill>
                  <a:srgbClr val="000000"/>
                </a:solidFill>
                <a:latin typeface="Times New Roman" pitchFamily="16" charset="0"/>
              </a:rPr>
              <a:t>рибосомальной</a:t>
            </a:r>
            <a:r>
              <a:rPr lang="ru-RU" sz="3600" b="1" dirty="0">
                <a:solidFill>
                  <a:srgbClr val="000000"/>
                </a:solidFill>
                <a:latin typeface="Times New Roman" pitchFamily="16" charset="0"/>
              </a:rPr>
              <a:t> РНК (и-РНК и р-РНК).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4703706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721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3586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71</Words>
  <Application>Microsoft Office PowerPoint</Application>
  <PresentationFormat>Экран (4:3)</PresentationFormat>
  <Paragraphs>25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</cp:revision>
  <dcterms:created xsi:type="dcterms:W3CDTF">2018-06-22T10:05:48Z</dcterms:created>
  <dcterms:modified xsi:type="dcterms:W3CDTF">2018-06-22T10:35:22Z</dcterms:modified>
</cp:coreProperties>
</file>