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1"/>
  </p:notesMasterIdLst>
  <p:sldIdLst>
    <p:sldId id="256" r:id="rId6"/>
    <p:sldId id="257" r:id="rId7"/>
    <p:sldId id="258" r:id="rId8"/>
    <p:sldId id="260" r:id="rId9"/>
    <p:sldId id="265" r:id="rId10"/>
    <p:sldId id="267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0826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CF00FD-E61E-4838-BBE6-6C0658D309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A62CB8-894C-437B-ACEA-D2A55D2457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413C27-D13B-4234-A95A-470750554F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A3B09-CB2A-4D4B-A50C-7FC7354FAE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E9809F-6576-4951-AEF9-1364A29782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C37769-63E9-4B86-B976-0094D7718A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F6CD12-3074-430B-B1AD-7C7B4BF41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6C8859-3A37-4D79-9598-648F1880A4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C8D96A-5B46-4CCE-9529-CCFEBAB15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B2A4C0-42A4-4CFD-9B93-8DD0B71444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DF05A9-ADAC-4B42-9540-91DEEB212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EC1CE9-FC39-437E-9B28-29B7E8D281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3BA317-967C-4059-BC3A-818D972743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BCB389-0493-4DA6-98EF-CDC040659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1F8DF0-85BC-4D2F-8A0A-5041237A7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D0F35D-68A0-4D75-BD1B-9EF7E2139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1DBFDF-6FD0-46B0-8C37-1B99AD3848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75A9BF-2EB9-47AC-A205-FBE564B8E4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B9198B-E8F2-41EF-AC82-F7D3FC5B37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01817F-E974-4B40-9E38-C2476418A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B4F03C-82FE-47F4-BB7D-9D9B1C3D3A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0D908B-B6FD-4049-B64C-8318AEDED8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856725-ABAD-414F-A244-C30EC790C5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670045-A95A-4732-AFAF-62618677F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AA6731-2ED8-4B9E-B386-AEAC97A7B4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22B4B0-69AA-4758-8CC4-4C3883FC66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AA3C47-BA98-44E0-86FD-EEEC42C5D9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C31E77-61D1-435F-90DD-875165F298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71098-513B-469E-BC48-F614957750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38661F-69FA-4F14-A9B1-38D3A7908D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393280-3898-4461-AA13-AC43CDBD76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6870B2-51E2-46CC-8500-7489941D6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8F247E-EE9A-4C35-9D7A-3210FC13DE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8C1F70-6C29-4381-B9B1-0FAAD8FFB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57DDDC-A03A-4F87-96D2-C2536F77EF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C94D10-CBBC-4C66-A2C3-39A15CF0F5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9CC421-2821-4790-8120-192F66DA60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04A492-D082-417D-8F2C-0E03183445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972A5A-6EB9-4AF7-A18B-35DE537D5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4604C8-116B-477E-9683-EEFF3AF155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5C525F-412D-412A-B0CA-255FB1FE7C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C6A7B4-A3DA-4E5C-8764-B0F768C78C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B9453A-893D-47E9-8CDF-7EB66171D9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8A5110-52D2-4E81-9271-7D5E706B9B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A637A1-7A88-4F77-81B6-6F5D4CE4F6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1F309C-9FCD-48F7-9B61-5D0D59A21E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96A9A3-32AE-4FB0-851B-493CB4DDA9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D5F786-D6F7-46C7-8574-EEC1155AA6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D0FE7F-03D7-4905-A111-10AEAC9E5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48721D-33D9-49B5-BC08-3A565E8AF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0BC1B9-7292-4B62-8139-F9BA8F9C8A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540D0F-123A-4AD3-AB71-93DB5C59D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048D00-9D8F-4747-B176-219B4D3F5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D9F2C6-06D0-4B9A-B387-DBEF54907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6B620C-D95C-4446-8E4F-62EC12B0A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66042E4-1E7A-4465-9000-DA6F0CE02F6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6B81717C-F722-47C7-8690-B79917FDB0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12925"/>
            <a:ext cx="7769225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A91FD577-D355-4CBA-9EB0-5F4C523E069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AD8FF80-9503-4F12-8F92-F277CC7554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8100000" scaled="1"/>
          </a:gradFill>
          <a:ln w="9360">
            <a:solidFill>
              <a:srgbClr val="3399FF"/>
            </a:solidFill>
            <a:miter lim="800000"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360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F040962-B673-4BEE-8AE1-7B40E69BF37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8100000" scaled="1"/>
          </a:gradFill>
          <a:ln w="9360">
            <a:solidFill>
              <a:srgbClr val="3399FF"/>
            </a:solidFill>
            <a:miter lim="800000"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pitchFamily="64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867400" y="990600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200">
              <a:solidFill>
                <a:srgbClr val="000000"/>
              </a:solidFill>
              <a:latin typeface="Comic Sans MS" pitchFamily="64" charset="0"/>
            </a:endParaRP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6400800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>
                <a:ln w="9360">
                  <a:miter lim="800000"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Calligraph421 BT"/>
              </a:rPr>
              <a:t>КЛЕТКА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773238"/>
            <a:ext cx="3581400" cy="464820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4588" y="1752600"/>
            <a:ext cx="3630612" cy="464820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457200"/>
            <a:ext cx="8610600" cy="448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ХРОМАТИДА</a:t>
            </a:r>
            <a:r>
              <a:rPr lang="ru-RU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(от греч. chroma - цвет, краска + eidos - вид)</a:t>
            </a:r>
            <a:r>
              <a:rPr 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— часть хромосомы от момента ее удвоения до разделения на две дочерние в анафазе.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Хроматиды образуются в результате удвоения хромосом в процессе деления клетки.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gradFill rotWithShape="0">
            <a:gsLst>
              <a:gs pos="0">
                <a:srgbClr val="FFFFFF"/>
              </a:gs>
              <a:gs pos="100000">
                <a:srgbClr val="3399FF">
                  <a:alpha val="79999"/>
                </a:srgbClr>
              </a:gs>
            </a:gsLst>
            <a:lin ang="13500000" scaled="1"/>
          </a:gradFill>
          <a:ln w="936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Ядрышко</a:t>
            </a:r>
            <a:endParaRPr lang="ru-RU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CCFFFF">
              <a:alpha val="79999"/>
            </a:srgbClr>
          </a:solidFill>
          <a:ln w="19080">
            <a:solidFill>
              <a:srgbClr val="CCFFFF"/>
            </a:solidFill>
            <a:miter lim="800000"/>
          </a:ln>
        </p:spPr>
        <p:txBody>
          <a:bodyPr/>
          <a:lstStyle/>
          <a:p>
            <a:pPr marL="339725" indent="-339725"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В ядрышках происходит синтез рРНК и сборка субъединиц рибосом</a:t>
            </a:r>
          </a:p>
          <a:p>
            <a:pPr marL="339725" indent="-339725"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В ядре может содержаться несколько ядрышек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gradFill rotWithShape="0">
            <a:gsLst>
              <a:gs pos="0">
                <a:srgbClr val="FFFFFF"/>
              </a:gs>
              <a:gs pos="100000">
                <a:srgbClr val="3399FF">
                  <a:alpha val="79999"/>
                </a:srgbClr>
              </a:gs>
            </a:gsLst>
            <a:lin ang="13500000" scaled="1"/>
          </a:gradFill>
          <a:ln w="936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Кариотип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CCFFFF">
              <a:alpha val="79999"/>
            </a:srgbClr>
          </a:solidFill>
          <a:ln w="19080">
            <a:solidFill>
              <a:srgbClr val="CCFFFF"/>
            </a:solidFill>
            <a:miter lim="800000"/>
          </a:ln>
        </p:spPr>
        <p:txBody>
          <a:bodyPr/>
          <a:lstStyle/>
          <a:p>
            <a:pPr indent="-339725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u="sng">
                <a:solidFill>
                  <a:srgbClr val="0000CC"/>
                </a:solidFill>
              </a:rPr>
              <a:t> Кариотип</a:t>
            </a:r>
            <a:r>
              <a:rPr lang="ru-RU" sz="2800"/>
              <a:t> – набор хромосом, содержащихся в клетках какого-либо вида живых существ.</a:t>
            </a:r>
          </a:p>
          <a:p>
            <a:pPr indent="-339725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/>
              <a:t>Соматические клетки содержат </a:t>
            </a:r>
            <a:r>
              <a:rPr lang="ru-RU" sz="2800" u="sng">
                <a:solidFill>
                  <a:srgbClr val="0000CC"/>
                </a:solidFill>
              </a:rPr>
              <a:t>диплоидный набор хромосом.</a:t>
            </a:r>
          </a:p>
          <a:p>
            <a:pPr indent="-339725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/>
              <a:t>Половые клетки – </a:t>
            </a:r>
            <a:r>
              <a:rPr lang="ru-RU" sz="2800" u="sng">
                <a:solidFill>
                  <a:srgbClr val="0000CC"/>
                </a:solidFill>
              </a:rPr>
              <a:t>гаплоидный набор.</a:t>
            </a:r>
          </a:p>
          <a:p>
            <a:pPr indent="-339725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u="sng">
                <a:solidFill>
                  <a:srgbClr val="0000CC"/>
                </a:solidFill>
              </a:rPr>
              <a:t>Гаплоидный набор хромосом</a:t>
            </a:r>
            <a:r>
              <a:rPr lang="ru-RU" sz="2800"/>
              <a:t> – набор различных по размеру и форме хромосом клеток данного вида, каждая из которых представлена в единственном числе.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AF6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Хромосомный набор человека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71625" y="6143625"/>
            <a:ext cx="13144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CC"/>
                </a:solidFill>
                <a:latin typeface="Comic Sans MS" pitchFamily="64" charset="0"/>
              </a:rPr>
              <a:t>мужчины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432550" y="6143625"/>
            <a:ext cx="13398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CC"/>
                </a:solidFill>
                <a:latin typeface="Comic Sans MS" pitchFamily="64" charset="0"/>
              </a:rPr>
              <a:t>женщины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857375"/>
            <a:ext cx="8772525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8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" dur="8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" dur="8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9" dur="8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additive="repl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 additive="repl"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 additive="repl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 additive="repl"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gradFill rotWithShape="0">
            <a:gsLst>
              <a:gs pos="0">
                <a:srgbClr val="FFFFFF"/>
              </a:gs>
              <a:gs pos="100000">
                <a:srgbClr val="3399FF">
                  <a:alpha val="79999"/>
                </a:srgbClr>
              </a:gs>
            </a:gsLst>
            <a:lin ang="13500000" scaled="1"/>
          </a:gradFill>
          <a:ln w="936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 err="1" smtClean="0"/>
              <a:t>Нуклеоплазма</a:t>
            </a:r>
            <a:r>
              <a:rPr lang="ru-RU" sz="4000" dirty="0" smtClean="0"/>
              <a:t> </a:t>
            </a:r>
            <a:r>
              <a:rPr lang="ru-RU" sz="4000" dirty="0"/>
              <a:t>(кариоплазма)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CCFFFF">
              <a:alpha val="79999"/>
            </a:srgbClr>
          </a:solidFill>
          <a:ln w="19080">
            <a:solidFill>
              <a:srgbClr val="CCFFFF"/>
            </a:solidFill>
            <a:miter lim="800000"/>
          </a:ln>
        </p:spPr>
        <p:txBody>
          <a:bodyPr/>
          <a:lstStyle/>
          <a:p>
            <a:pPr marL="339725" indent="-339725">
              <a:lnSpc>
                <a:spcPct val="90000"/>
              </a:lnSpc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рН 7,4 – 7,8</a:t>
            </a:r>
          </a:p>
          <a:p>
            <a:pPr marL="339725" indent="-339725">
              <a:lnSpc>
                <a:spcPct val="90000"/>
              </a:lnSpc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70% составляют белки</a:t>
            </a:r>
          </a:p>
          <a:p>
            <a:pPr marL="339725" indent="-339725">
              <a:lnSpc>
                <a:spcPct val="90000"/>
              </a:lnSpc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10-20% - липиды</a:t>
            </a:r>
          </a:p>
          <a:p>
            <a:pPr marL="339725" indent="-339725">
              <a:lnSpc>
                <a:spcPct val="90000"/>
              </a:lnSpc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0,5-10% - минеральные вещества (</a:t>
            </a:r>
            <a:r>
              <a:rPr lang="en-US">
                <a:solidFill>
                  <a:srgbClr val="0000CC"/>
                </a:solidFill>
              </a:rPr>
              <a:t>P, K, Na, Fe, Zn, Co, Au</a:t>
            </a:r>
            <a:r>
              <a:rPr lang="ru-RU">
                <a:solidFill>
                  <a:srgbClr val="0000CC"/>
                </a:solidFill>
              </a:rPr>
              <a:t>)</a:t>
            </a:r>
          </a:p>
          <a:p>
            <a:pPr marL="339725" indent="-339725">
              <a:lnSpc>
                <a:spcPct val="90000"/>
              </a:lnSpc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Состояние кариоплазмы постоянно меняется в зависимости от физиологического состояния ядра и клетки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85875" y="0"/>
            <a:ext cx="8229600" cy="620688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FFFFFF"/>
              </a:gs>
            </a:gsLst>
            <a:lin ang="2700000" scaled="1"/>
          </a:gradFill>
          <a:ln w="936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«Сравнение клетки прокариот и эукариот»</a:t>
            </a:r>
          </a:p>
        </p:txBody>
      </p:sp>
      <p:graphicFrame>
        <p:nvGraphicFramePr>
          <p:cNvPr id="296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03305"/>
              </p:ext>
            </p:extLst>
          </p:nvPr>
        </p:nvGraphicFramePr>
        <p:xfrm>
          <a:off x="255687" y="463061"/>
          <a:ext cx="8459788" cy="6350315"/>
        </p:xfrm>
        <a:graphic>
          <a:graphicData uri="http://schemas.openxmlformats.org/drawingml/2006/table">
            <a:tbl>
              <a:tblPr/>
              <a:tblGrid>
                <a:gridCol w="2819400"/>
                <a:gridCol w="2820988"/>
                <a:gridCol w="2819400"/>
              </a:tblGrid>
              <a:tr h="82306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4" charset="0"/>
                          <a:cs typeface="Arial Unicode MS" charset="0"/>
                        </a:rPr>
                        <a:t>Клеточные структуры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4" charset="0"/>
                          <a:cs typeface="Arial Unicode MS" charset="0"/>
                        </a:rPr>
                        <a:t>Прокариотическая клетка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4" charset="0"/>
                          <a:cs typeface="Arial Unicode MS" charset="0"/>
                        </a:rPr>
                        <a:t>Эукариотическая клетка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Клеточная стенка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Мембрана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Ядро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Хромосомы (ДНК)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Комплекс Гольджи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Лизосомы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Вакуоли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Пластиды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Митохондрии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Мезосомы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Рибосомы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48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ЭПС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53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 Unicode MS" charset="0"/>
                        </a:rPr>
                        <a:t>Клеточные включения</a:t>
                      </a: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3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 Unicode MS" charset="0"/>
                      </a:endParaRPr>
                    </a:p>
                  </a:txBody>
                  <a:tcPr marL="90000" marR="90000" marT="46800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71600" y="0"/>
            <a:ext cx="6370638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CC"/>
                </a:solidFill>
                <a:latin typeface="Comic Sans MS" pitchFamily="64" charset="0"/>
              </a:rPr>
              <a:t>Общее строение клетки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42988" y="4365625"/>
            <a:ext cx="7391400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600"/>
              </a:spcBef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u="sng">
                <a:solidFill>
                  <a:srgbClr val="0000CC"/>
                </a:solidFill>
                <a:latin typeface="Comic Sans MS" pitchFamily="64" charset="0"/>
              </a:rPr>
              <a:t>Форма клетки</a:t>
            </a: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.</a:t>
            </a:r>
            <a:r>
              <a:rPr lang="ru-RU" sz="360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Различают клетки с изменчивой формой и постоянной. </a:t>
            </a:r>
          </a:p>
          <a:p>
            <a:pPr marL="339725" indent="-339725">
              <a:spcBef>
                <a:spcPts val="600"/>
              </a:spcBef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u="sng">
                <a:solidFill>
                  <a:srgbClr val="0000CC"/>
                </a:solidFill>
                <a:latin typeface="Comic Sans MS" pitchFamily="64" charset="0"/>
              </a:rPr>
              <a:t>Размер клеток.</a:t>
            </a:r>
            <a:r>
              <a:rPr lang="ru-RU" sz="3600">
                <a:solidFill>
                  <a:srgbClr val="000000"/>
                </a:solidFill>
                <a:latin typeface="Comic Sans MS" pitchFamily="64" charset="0"/>
              </a:rPr>
              <a:t>  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Колеблется в широких пределах: 0,5мкм-150см.  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420938"/>
            <a:ext cx="1203325" cy="1897062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781300"/>
            <a:ext cx="1524000" cy="1308100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781300"/>
            <a:ext cx="1752600" cy="1312863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565400"/>
            <a:ext cx="1138238" cy="1676400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981075"/>
            <a:ext cx="8763000" cy="177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lvl="1" indent="0" algn="ctr">
              <a:spcBef>
                <a:spcPts val="50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ru-RU" sz="2000" b="1" i="1" u="sng">
                <a:solidFill>
                  <a:srgbClr val="0000CC"/>
                </a:solidFill>
              </a:rPr>
              <a:t>Клетка </a:t>
            </a:r>
            <a:r>
              <a:rPr lang="ru-RU" sz="2000" b="1" i="1">
                <a:solidFill>
                  <a:srgbClr val="000000"/>
                </a:solidFill>
              </a:rPr>
              <a:t>– элементарная живая система, основная структурная и функциональная единица растительного и животного организмов, способная к самообновлению, саморегуляции, самовоспроизведению. 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ru-RU" sz="20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765175"/>
            <a:ext cx="4033837" cy="547211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765175"/>
            <a:ext cx="4175125" cy="547211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7885113" y="6021388"/>
            <a:ext cx="914400" cy="431800"/>
          </a:xfrm>
          <a:prstGeom prst="wedgeRoundRectCallout">
            <a:avLst>
              <a:gd name="adj1" fmla="val -69792"/>
              <a:gd name="adj2" fmla="val -601472"/>
              <a:gd name="adj3" fmla="val 16667"/>
            </a:avLst>
          </a:prstGeom>
          <a:solidFill>
            <a:schemeClr val="accent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CCCCFF"/>
                </a:solidFill>
                <a:latin typeface="Times New Roman" pitchFamily="16" charset="0"/>
                <a:hlinkClick r:id=""/>
              </a:rPr>
              <a:t>ЭПС 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79388" y="2924175"/>
            <a:ext cx="914400" cy="609600"/>
          </a:xfrm>
          <a:prstGeom prst="wedgeRoundRectCallout">
            <a:avLst>
              <a:gd name="adj1" fmla="val 92014"/>
              <a:gd name="adj2" fmla="val 80731"/>
              <a:gd name="adj3" fmla="val 16667"/>
            </a:avLst>
          </a:prstGeom>
          <a:solidFill>
            <a:schemeClr val="accent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  <a:hlinkClick r:id=""/>
              </a:rPr>
              <a:t>АГ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211638" y="3213100"/>
            <a:ext cx="990600" cy="609600"/>
          </a:xfrm>
          <a:prstGeom prst="wedgeRoundRectCallout">
            <a:avLst>
              <a:gd name="adj1" fmla="val 184616"/>
              <a:gd name="adj2" fmla="val 14065"/>
              <a:gd name="adj3" fmla="val 16667"/>
            </a:avLst>
          </a:prstGeom>
          <a:solidFill>
            <a:schemeClr val="accent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CCCCFF"/>
                </a:solidFill>
                <a:latin typeface="Times New Roman" pitchFamily="16" charset="0"/>
                <a:hlinkClick r:id=""/>
              </a:rPr>
              <a:t>ядро 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867400" y="5949950"/>
            <a:ext cx="1841500" cy="503238"/>
          </a:xfrm>
          <a:prstGeom prst="wedgeRoundRectCallout">
            <a:avLst>
              <a:gd name="adj1" fmla="val 31639"/>
              <a:gd name="adj2" fmla="val -117509"/>
              <a:gd name="adj3" fmla="val 16667"/>
            </a:avLst>
          </a:prstGeom>
          <a:solidFill>
            <a:schemeClr val="accent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CCCCFF"/>
                </a:solidFill>
                <a:latin typeface="Times New Roman" pitchFamily="16" charset="0"/>
                <a:hlinkClick r:id=""/>
              </a:rPr>
              <a:t>митохондрия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7019925" y="404813"/>
            <a:ext cx="1728788" cy="576262"/>
          </a:xfrm>
          <a:prstGeom prst="wedgeRoundRectCallout">
            <a:avLst>
              <a:gd name="adj1" fmla="val -53213"/>
              <a:gd name="adj2" fmla="val 313083"/>
              <a:gd name="adj3" fmla="val 16667"/>
            </a:avLst>
          </a:prstGeom>
          <a:solidFill>
            <a:schemeClr val="accent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CCCCFF"/>
                </a:solidFill>
                <a:latin typeface="Times New Roman" pitchFamily="16" charset="0"/>
                <a:hlinkClick r:id=""/>
              </a:rPr>
              <a:t>клеточный центр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79388" y="389419"/>
            <a:ext cx="1800225" cy="431800"/>
          </a:xfrm>
          <a:prstGeom prst="wedgeRoundRectCallout">
            <a:avLst>
              <a:gd name="adj1" fmla="val 82097"/>
              <a:gd name="adj2" fmla="val 203310"/>
              <a:gd name="adj3" fmla="val 16667"/>
            </a:avLst>
          </a:prstGeom>
          <a:solidFill>
            <a:schemeClr val="accent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  <a:hlinkClick r:id=""/>
              </a:rPr>
              <a:t>лизосома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468313" y="6021388"/>
            <a:ext cx="1841500" cy="503237"/>
          </a:xfrm>
          <a:prstGeom prst="wedgeRoundRectCallout">
            <a:avLst>
              <a:gd name="adj1" fmla="val 61468"/>
              <a:gd name="adj2" fmla="val -359778"/>
              <a:gd name="adj3" fmla="val 16667"/>
            </a:avLst>
          </a:prstGeom>
          <a:solidFill>
            <a:schemeClr val="accent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6" charset="0"/>
              </a:rPr>
              <a:t>Вакуоль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2771775" y="5949950"/>
            <a:ext cx="1728788" cy="503238"/>
          </a:xfrm>
          <a:prstGeom prst="wedgeRoundRectCallout">
            <a:avLst>
              <a:gd name="adj1" fmla="val 870"/>
              <a:gd name="adj2" fmla="val -250944"/>
              <a:gd name="adj3" fmla="val 16667"/>
            </a:avLst>
          </a:prstGeom>
          <a:solidFill>
            <a:schemeClr val="accent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CCCCFF"/>
                </a:solidFill>
                <a:latin typeface="Times New Roman" pitchFamily="16" charset="0"/>
                <a:hlinkClick r:id=""/>
              </a:rPr>
              <a:t>хлоропласт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716463" y="333375"/>
            <a:ext cx="2087562" cy="503238"/>
          </a:xfrm>
          <a:prstGeom prst="wedgeRoundRectCallout">
            <a:avLst>
              <a:gd name="adj1" fmla="val -26352"/>
              <a:gd name="adj2" fmla="val 202995"/>
              <a:gd name="adj3" fmla="val 16667"/>
            </a:avLst>
          </a:prstGeom>
          <a:solidFill>
            <a:schemeClr val="accent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6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CCCCFF"/>
                </a:solidFill>
                <a:latin typeface="Times New Roman" pitchFamily="16" charset="0"/>
                <a:hlinkClick r:id=""/>
              </a:rPr>
              <a:t>Плазматическая </a:t>
            </a:r>
          </a:p>
          <a:p>
            <a:pPr algn="ctr">
              <a:lnSpc>
                <a:spcPct val="6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CCCCFF"/>
                </a:solidFill>
                <a:latin typeface="Times New Roman" pitchFamily="16" charset="0"/>
                <a:hlinkClick r:id=""/>
              </a:rPr>
              <a:t>мембрана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339975" y="404813"/>
            <a:ext cx="1728788" cy="503237"/>
          </a:xfrm>
          <a:prstGeom prst="wedgeRoundRectCallout">
            <a:avLst>
              <a:gd name="adj1" fmla="val 32829"/>
              <a:gd name="adj2" fmla="val 205204"/>
              <a:gd name="adj3" fmla="val 16667"/>
            </a:avLst>
          </a:prstGeom>
          <a:solidFill>
            <a:schemeClr val="accent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7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CCCCFF"/>
                </a:solidFill>
                <a:latin typeface="Times New Roman" pitchFamily="16" charset="0"/>
                <a:hlinkClick r:id=""/>
              </a:rPr>
              <a:t>Клеточная стенка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288" y="404813"/>
            <a:ext cx="8001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>
                <a:solidFill>
                  <a:srgbClr val="000000"/>
                </a:solidFill>
                <a:latin typeface="Comic Sans MS" pitchFamily="64" charset="0"/>
              </a:rPr>
              <a:t>Поверхность клетки</a:t>
            </a:r>
            <a:br>
              <a:rPr lang="ru-RU" sz="5400" b="1">
                <a:solidFill>
                  <a:srgbClr val="000000"/>
                </a:solidFill>
                <a:latin typeface="Comic Sans MS" pitchFamily="64" charset="0"/>
              </a:rPr>
            </a:br>
            <a:endParaRPr lang="ru-RU" sz="5400" b="1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47813" y="1412875"/>
            <a:ext cx="2447925" cy="647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CC"/>
                </a:solidFill>
              </a:rPr>
              <a:t>Надмембранный </a:t>
            </a:r>
          </a:p>
          <a:p>
            <a:pPr algn="ctr" eaLnBrk="0" hangingPunct="0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CC"/>
                </a:solidFill>
              </a:rPr>
              <a:t>комплекс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11188" y="2565400"/>
            <a:ext cx="1943100" cy="5048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6" charset="0"/>
              </a:rPr>
              <a:t>У  животных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95600" y="2590800"/>
            <a:ext cx="2016125" cy="5048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6" charset="0"/>
              </a:rPr>
              <a:t>У  растений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916238" y="3573463"/>
            <a:ext cx="2160587" cy="15843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CCC00"/>
                </a:solidFill>
              </a:rPr>
              <a:t>Клеточная стенка</a:t>
            </a:r>
            <a:r>
              <a:rPr lang="ru-RU" b="1">
                <a:solidFill>
                  <a:srgbClr val="000000"/>
                </a:solidFill>
              </a:rPr>
              <a:t>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состоящая из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полисахаридов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(клетчатки и др.)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Очень плотная </a:t>
            </a:r>
          </a:p>
          <a:p>
            <a:pPr algn="ctr" eaLnBrk="0" hangingPunct="0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и толстая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11188" y="3573463"/>
            <a:ext cx="2089150" cy="15843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CCC00"/>
                </a:solidFill>
              </a:rPr>
              <a:t>Гликокаликс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000000"/>
                </a:solidFill>
              </a:rPr>
              <a:t>(</a:t>
            </a:r>
            <a:r>
              <a:rPr lang="ru-RU" b="1" i="1">
                <a:solidFill>
                  <a:srgbClr val="FFFFFF"/>
                </a:solidFill>
              </a:rPr>
              <a:t>в составе белки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 полисахариды)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Очень тонкий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(1 мкм)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435600" y="1341438"/>
            <a:ext cx="2735263" cy="914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Плазматическая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мембрана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27088" y="5661025"/>
            <a:ext cx="3959225" cy="57626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FFFF"/>
                </a:solidFill>
              </a:rPr>
              <a:t>Связь клетки с внешней средой</a:t>
            </a:r>
          </a:p>
        </p:txBody>
      </p:sp>
      <p:sp>
        <p:nvSpPr>
          <p:cNvPr id="11273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6487319" y="2599531"/>
            <a:ext cx="647700" cy="4333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81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908175" y="2133600"/>
            <a:ext cx="287338" cy="360363"/>
          </a:xfrm>
          <a:prstGeom prst="downArrow">
            <a:avLst>
              <a:gd name="adj1" fmla="val 50000"/>
              <a:gd name="adj2" fmla="val 31354"/>
            </a:avLst>
          </a:prstGeom>
          <a:gradFill rotWithShape="0">
            <a:gsLst>
              <a:gs pos="0">
                <a:srgbClr val="750000"/>
              </a:gs>
              <a:gs pos="50000">
                <a:srgbClr val="FF0000"/>
              </a:gs>
              <a:gs pos="100000">
                <a:srgbClr val="750000"/>
              </a:gs>
            </a:gsLst>
            <a:lin ang="135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3276600" y="2133600"/>
            <a:ext cx="287338" cy="360363"/>
          </a:xfrm>
          <a:prstGeom prst="downArrow">
            <a:avLst>
              <a:gd name="adj1" fmla="val 50000"/>
              <a:gd name="adj2" fmla="val 31354"/>
            </a:avLst>
          </a:prstGeom>
          <a:gradFill rotWithShape="0">
            <a:gsLst>
              <a:gs pos="0">
                <a:srgbClr val="750000"/>
              </a:gs>
              <a:gs pos="50000">
                <a:srgbClr val="FF0000"/>
              </a:gs>
              <a:gs pos="100000">
                <a:srgbClr val="750000"/>
              </a:gs>
            </a:gsLst>
            <a:lin ang="135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403350" y="3141663"/>
            <a:ext cx="287338" cy="360362"/>
          </a:xfrm>
          <a:prstGeom prst="downArrow">
            <a:avLst>
              <a:gd name="adj1" fmla="val 50000"/>
              <a:gd name="adj2" fmla="val 31353"/>
            </a:avLst>
          </a:prstGeom>
          <a:gradFill rotWithShape="0">
            <a:gsLst>
              <a:gs pos="0">
                <a:srgbClr val="750000"/>
              </a:gs>
              <a:gs pos="50000">
                <a:srgbClr val="FF0000"/>
              </a:gs>
              <a:gs pos="100000">
                <a:srgbClr val="750000"/>
              </a:gs>
            </a:gsLst>
            <a:lin ang="81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3779838" y="3141663"/>
            <a:ext cx="287337" cy="360362"/>
          </a:xfrm>
          <a:prstGeom prst="downArrow">
            <a:avLst>
              <a:gd name="adj1" fmla="val 50000"/>
              <a:gd name="adj2" fmla="val 31354"/>
            </a:avLst>
          </a:prstGeom>
          <a:gradFill rotWithShape="0">
            <a:gsLst>
              <a:gs pos="0">
                <a:srgbClr val="750000"/>
              </a:gs>
              <a:gs pos="50000">
                <a:srgbClr val="FF0000"/>
              </a:gs>
              <a:gs pos="100000">
                <a:srgbClr val="750000"/>
              </a:gs>
            </a:gsLst>
            <a:lin ang="81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348038" y="5229225"/>
            <a:ext cx="287337" cy="360363"/>
          </a:xfrm>
          <a:prstGeom prst="downArrow">
            <a:avLst>
              <a:gd name="adj1" fmla="val 50000"/>
              <a:gd name="adj2" fmla="val 31354"/>
            </a:avLst>
          </a:prstGeom>
          <a:gradFill rotWithShape="0">
            <a:gsLst>
              <a:gs pos="0">
                <a:srgbClr val="750000"/>
              </a:gs>
              <a:gs pos="50000">
                <a:srgbClr val="FF0000"/>
              </a:gs>
              <a:gs pos="100000">
                <a:srgbClr val="750000"/>
              </a:gs>
            </a:gsLst>
            <a:lin ang="81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1979613" y="5229225"/>
            <a:ext cx="287337" cy="360363"/>
          </a:xfrm>
          <a:prstGeom prst="downArrow">
            <a:avLst>
              <a:gd name="adj1" fmla="val 50000"/>
              <a:gd name="adj2" fmla="val 31354"/>
            </a:avLst>
          </a:prstGeom>
          <a:gradFill rotWithShape="0">
            <a:gsLst>
              <a:gs pos="0">
                <a:srgbClr val="750000"/>
              </a:gs>
              <a:gs pos="50000">
                <a:srgbClr val="FF0000"/>
              </a:gs>
              <a:gs pos="100000">
                <a:srgbClr val="750000"/>
              </a:gs>
            </a:gsLst>
            <a:lin ang="81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8000" contrast="48000"/>
          </a:blip>
          <a:srcRect l="19473" t="9853" r="19409" b="8437"/>
          <a:stretch>
            <a:fillRect/>
          </a:stretch>
        </p:blipFill>
        <p:spPr bwMode="auto">
          <a:xfrm>
            <a:off x="5724525" y="3573463"/>
            <a:ext cx="2232025" cy="1536700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gradFill rotWithShape="0">
            <a:gsLst>
              <a:gs pos="0">
                <a:srgbClr val="FFFFFF"/>
              </a:gs>
              <a:gs pos="100000">
                <a:srgbClr val="3399FF">
                  <a:alpha val="79999"/>
                </a:srgbClr>
              </a:gs>
            </a:gsLst>
            <a:lin ang="13500000" scaled="1"/>
          </a:gradFill>
          <a:ln w="936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 </a:t>
            </a:r>
            <a:r>
              <a:rPr lang="ru-RU" dirty="0"/>
              <a:t>Ядерная оболочка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CCFFFF">
              <a:alpha val="79999"/>
            </a:srgbClr>
          </a:solidFill>
          <a:ln w="19080">
            <a:solidFill>
              <a:srgbClr val="CCFFFF"/>
            </a:solidFill>
            <a:miter lim="800000"/>
          </a:ln>
        </p:spPr>
        <p:txBody>
          <a:bodyPr/>
          <a:lstStyle/>
          <a:p>
            <a:pPr marL="339725" indent="-339725"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Общая толщина оболочки – 30 нм</a:t>
            </a:r>
          </a:p>
          <a:p>
            <a:pPr marL="339725" indent="-339725">
              <a:buClr>
                <a:srgbClr val="0000CC"/>
              </a:buClr>
              <a:buFont typeface="Comic Sans MS" pitchFamily="6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В оболочке располагаются поры, через которые осуществляется активный и пассивный транспорт:</a:t>
            </a:r>
          </a:p>
          <a:p>
            <a:pPr marL="339725" indent="-339725">
              <a:buClr>
                <a:srgbClr val="0000CC"/>
              </a:buClr>
              <a:buFont typeface="Comic Sans MS" pitchFamily="64" charset="0"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Из ядра выходят РНК и белки</a:t>
            </a: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>
                <a:solidFill>
                  <a:srgbClr val="0000CC"/>
                </a:solidFill>
              </a:rPr>
              <a:t>- В ядро входят аминокислоты, ферменты, белки, АТФ.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gradFill rotWithShape="0">
            <a:gsLst>
              <a:gs pos="0">
                <a:srgbClr val="FFFFFF"/>
              </a:gs>
              <a:gs pos="100000">
                <a:srgbClr val="3399FF">
                  <a:alpha val="79999"/>
                </a:srgbClr>
              </a:gs>
            </a:gsLst>
            <a:lin ang="13500000" scaled="1"/>
          </a:gradFill>
          <a:ln w="936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Хроматин</a:t>
            </a:r>
            <a:endParaRPr lang="ru-RU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CCFFFF">
              <a:alpha val="79999"/>
            </a:srgbClr>
          </a:solidFill>
          <a:ln w="19080">
            <a:solidFill>
              <a:srgbClr val="CCFFFF"/>
            </a:solidFill>
            <a:miter lim="800000"/>
          </a:ln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CC"/>
                </a:solidFill>
              </a:rPr>
              <a:t>Хроматин – ДНК, связанная с белками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CC"/>
                </a:solidFill>
              </a:rPr>
              <a:t>(40% составляет ДНК, 60% - белки)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CC"/>
                </a:solidFill>
              </a:rPr>
              <a:t>Хроматин находится в клетке в раскрученном состоянии, что необходимо для активации генов.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53000"/>
            <a:ext cx="432117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ХРОМОСОМА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557338"/>
            <a:ext cx="4954587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943600" y="4114800"/>
            <a:ext cx="2881313" cy="204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(от греч. chroma - цвет, краска + soma - тело)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CC"/>
                </a:solidFill>
                <a:latin typeface="Times New Roman" pitchFamily="16" charset="0"/>
              </a:rPr>
              <a:t>СТРОЕНИЕ ХРОМОСОМ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219700" y="1412875"/>
            <a:ext cx="3467100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Схема строения</a:t>
            </a: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хромосомы в </a:t>
            </a: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поздней профазе – метафазе митоза: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990033"/>
                </a:solidFill>
                <a:latin typeface="Times New Roman" pitchFamily="16" charset="0"/>
              </a:rPr>
              <a:t>1—хроматида;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990033"/>
                </a:solidFill>
                <a:latin typeface="Times New Roman" pitchFamily="16" charset="0"/>
              </a:rPr>
              <a:t>2—центромера;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990033"/>
                </a:solidFill>
                <a:latin typeface="Times New Roman" pitchFamily="16" charset="0"/>
              </a:rPr>
              <a:t>3—короткое плечо; </a:t>
            </a: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990033"/>
                </a:solidFill>
                <a:latin typeface="Times New Roman" pitchFamily="16" charset="0"/>
              </a:rPr>
              <a:t>4—длинное плечо</a:t>
            </a: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850" y="1268413"/>
            <a:ext cx="4752975" cy="5256212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" y="1341438"/>
            <a:ext cx="3411538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304800"/>
            <a:ext cx="8229600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900"/>
              </a:spcBef>
              <a:buClr>
                <a:srgbClr val="990033"/>
              </a:buClr>
              <a:buFont typeface="Times New Roman" pitchFamily="16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ЦЕНТРОМЕРА</a:t>
            </a:r>
            <a:r>
              <a:rPr lang="ru-RU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(от центр + греч. meros — часть) —</a:t>
            </a:r>
            <a:r>
              <a:rPr lang="ru-RU" sz="3600">
                <a:solidFill>
                  <a:srgbClr val="FFFF66"/>
                </a:solidFill>
                <a:latin typeface="Times New Roman" pitchFamily="16" charset="0"/>
              </a:rPr>
              <a:t> </a:t>
            </a:r>
          </a:p>
          <a:p>
            <a:pPr marL="339725" indent="-339725">
              <a:spcBef>
                <a:spcPts val="9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600">
                <a:solidFill>
                  <a:srgbClr val="000000"/>
                </a:solidFill>
                <a:latin typeface="Times New Roman" pitchFamily="16" charset="0"/>
              </a:rPr>
              <a:t>   </a:t>
            </a:r>
          </a:p>
          <a:p>
            <a:pPr marL="339725" indent="-339725">
              <a:spcBef>
                <a:spcPts val="9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600" b="1">
                <a:solidFill>
                  <a:srgbClr val="000000"/>
                </a:solidFill>
                <a:latin typeface="Times New Roman" pitchFamily="16" charset="0"/>
              </a:rPr>
              <a:t>	специализированный участок ДНК, в районе которого в стадии профазы и метафазы деления клетки соединяются две хроматиды, образовавшиеся в результате дупликации хромосомы.</a:t>
            </a:r>
          </a:p>
          <a:p>
            <a:pPr marL="339725" indent="-339725">
              <a:spcBef>
                <a:spcPts val="9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3600" b="1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421</Words>
  <Application>Microsoft Office PowerPoint</Application>
  <PresentationFormat>Экран (4:3)</PresentationFormat>
  <Paragraphs>95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Ядерная оболочка</vt:lpstr>
      <vt:lpstr>Хроматин</vt:lpstr>
      <vt:lpstr>Презентация PowerPoint</vt:lpstr>
      <vt:lpstr>Презентация PowerPoint</vt:lpstr>
      <vt:lpstr>Презентация PowerPoint</vt:lpstr>
      <vt:lpstr>Презентация PowerPoint</vt:lpstr>
      <vt:lpstr>Ядрышко</vt:lpstr>
      <vt:lpstr>Кариотип</vt:lpstr>
      <vt:lpstr>Презентация PowerPoint</vt:lpstr>
      <vt:lpstr>Нуклеоплазма (кариоплазма)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1</cp:lastModifiedBy>
  <cp:revision>10</cp:revision>
  <cp:lastPrinted>1601-01-01T00:00:00Z</cp:lastPrinted>
  <dcterms:created xsi:type="dcterms:W3CDTF">1601-01-01T00:00:00Z</dcterms:created>
  <dcterms:modified xsi:type="dcterms:W3CDTF">2018-06-22T10:16:26Z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