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6"/>
  </p:handoutMasterIdLst>
  <p:sldIdLst>
    <p:sldId id="256" r:id="rId2"/>
    <p:sldId id="258" r:id="rId3"/>
    <p:sldId id="276" r:id="rId4"/>
    <p:sldId id="265" r:id="rId5"/>
    <p:sldId id="291" r:id="rId6"/>
    <p:sldId id="289" r:id="rId7"/>
    <p:sldId id="290" r:id="rId8"/>
    <p:sldId id="263" r:id="rId9"/>
    <p:sldId id="292" r:id="rId10"/>
    <p:sldId id="293" r:id="rId11"/>
    <p:sldId id="264" r:id="rId12"/>
    <p:sldId id="280" r:id="rId13"/>
    <p:sldId id="279" r:id="rId14"/>
    <p:sldId id="262" r:id="rId15"/>
    <p:sldId id="271" r:id="rId16"/>
    <p:sldId id="272" r:id="rId17"/>
    <p:sldId id="294" r:id="rId18"/>
    <p:sldId id="287" r:id="rId19"/>
    <p:sldId id="286" r:id="rId20"/>
    <p:sldId id="275" r:id="rId21"/>
    <p:sldId id="277" r:id="rId22"/>
    <p:sldId id="281" r:id="rId23"/>
    <p:sldId id="282" r:id="rId24"/>
    <p:sldId id="28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FF9900"/>
    <a:srgbClr val="66FF99"/>
    <a:srgbClr val="00FF00"/>
    <a:srgbClr val="336600"/>
    <a:srgbClr val="FFFF00"/>
    <a:srgbClr val="FF00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9" autoAdjust="0"/>
    <p:restoredTop sz="88526" autoAdjust="0"/>
  </p:normalViewPr>
  <p:slideViewPr>
    <p:cSldViewPr>
      <p:cViewPr varScale="1">
        <p:scale>
          <a:sx n="50" d="100"/>
          <a:sy n="50" d="100"/>
        </p:scale>
        <p:origin x="-11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2292" y="-11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51F95-F56A-4F97-9A00-C54B0E71B700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2A720-AFEA-4345-A00D-D5C8F1EEE1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5E33C-C68F-4EE2-A879-613FFACA22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23FD1-3F0D-4BB0-B1DE-5C2B26BEFD0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5CFABE8-4993-494F-ABBF-5E93D277B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0F47DB9-A92D-4441-905B-D93FC07604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A02CC76-FC80-46C0-B80E-00492EBFA2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3F20A-CBD9-48BF-82D8-B465E8AD75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2CA73C-579D-4E58-AEE1-5D71A7E19A4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F780B-F7C8-447D-93FF-6AA35BDF506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CC2C9-DEAB-4A83-B4CA-ABE3C3E84B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C0FAC-7EFC-4D79-B6FE-8618B53A282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67836B-7CA5-44B7-9D58-AC1312B3F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25119A-CC9E-4D1F-B552-BC07DCAC87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16DA5-F474-46AE-BF9D-EE6614F541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00D4911-1BEC-4A39-84A5-C88557AEC921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2209800" y="0"/>
            <a:ext cx="5257800" cy="30480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Дыхание</a:t>
            </a:r>
          </a:p>
          <a:p>
            <a:pPr algn="ctr"/>
            <a:r>
              <a:rPr lang="ru-RU" b="1" kern="10" dirty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растений</a:t>
            </a:r>
          </a:p>
        </p:txBody>
      </p:sp>
      <p:pic>
        <p:nvPicPr>
          <p:cNvPr id="5127" name="Picture 7" descr="Изображение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971800"/>
            <a:ext cx="2719388" cy="3276919"/>
          </a:xfrm>
          <a:prstGeom prst="rect">
            <a:avLst/>
          </a:prstGeom>
          <a:noFill/>
        </p:spPr>
      </p:pic>
      <p:sp>
        <p:nvSpPr>
          <p:cNvPr id="6" name="Багетная рамка 5"/>
          <p:cNvSpPr/>
          <p:nvPr/>
        </p:nvSpPr>
        <p:spPr>
          <a:xfrm>
            <a:off x="3505200" y="6477000"/>
            <a:ext cx="2286000" cy="381000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Prezentacii.com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6804" name="Picture 4" descr="20091016_1340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8001000" cy="421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2" name="Picture 4" descr="Изображение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6200" y="0"/>
            <a:ext cx="64516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8229600" cy="1600200"/>
          </a:xfrm>
        </p:spPr>
        <p:txBody>
          <a:bodyPr/>
          <a:lstStyle/>
          <a:p>
            <a:r>
              <a:rPr lang="ru-RU" sz="4000" b="1"/>
              <a:t>Этапы процесса дыхания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5029200"/>
          </a:xfrm>
        </p:spPr>
        <p:txBody>
          <a:bodyPr/>
          <a:lstStyle/>
          <a:p>
            <a:pPr>
              <a:buFontTx/>
              <a:buNone/>
            </a:pPr>
            <a:r>
              <a:rPr lang="en-US" b="1">
                <a:solidFill>
                  <a:srgbClr val="000099"/>
                </a:solidFill>
              </a:rPr>
              <a:t>1) </a:t>
            </a:r>
            <a:r>
              <a:rPr lang="ru-RU" b="1">
                <a:solidFill>
                  <a:srgbClr val="000099"/>
                </a:solidFill>
              </a:rPr>
              <a:t>газообмен</a:t>
            </a:r>
            <a:r>
              <a:rPr lang="ru-RU"/>
              <a:t> (или внешнее дыхание);</a:t>
            </a:r>
          </a:p>
          <a:p>
            <a:endParaRPr lang="ru-RU"/>
          </a:p>
          <a:p>
            <a:endParaRPr lang="ru-RU"/>
          </a:p>
          <a:p>
            <a:pPr>
              <a:buFontTx/>
              <a:buNone/>
            </a:pPr>
            <a:r>
              <a:rPr lang="ru-RU" b="1">
                <a:solidFill>
                  <a:srgbClr val="FF0000"/>
                </a:solidFill>
              </a:rPr>
              <a:t>2) клеточное дыхание</a:t>
            </a:r>
            <a:r>
              <a:rPr lang="ru-RU"/>
              <a:t> (расщепление сложных органических веществ в митохондриях клеток).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Клеточный тип дыхания</a:t>
            </a:r>
          </a:p>
        </p:txBody>
      </p:sp>
      <p:pic>
        <p:nvPicPr>
          <p:cNvPr id="48133" name="Picture 5" descr="20091105_121428"/>
          <p:cNvPicPr>
            <a:picLocks noChangeAspect="1" noChangeArrowheads="1"/>
          </p:cNvPicPr>
          <p:nvPr/>
        </p:nvPicPr>
        <p:blipFill>
          <a:blip r:embed="rId2" cstate="print">
            <a:lum contrast="36000"/>
          </a:blip>
          <a:srcRect/>
          <a:stretch>
            <a:fillRect/>
          </a:stretch>
        </p:blipFill>
        <p:spPr bwMode="auto">
          <a:xfrm>
            <a:off x="1828800" y="1524000"/>
            <a:ext cx="503396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ru-RU" sz="3200" b="1"/>
              <a:t>Дыхательные приспособления у растений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60438"/>
            <a:ext cx="8991600" cy="5897562"/>
          </a:xfrm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1600"/>
              <a:t>                 </a:t>
            </a:r>
            <a:r>
              <a:rPr lang="ru-RU" sz="1600" b="1"/>
              <a:t>Дыхательные корни</a:t>
            </a:r>
            <a:r>
              <a:rPr lang="ru-RU" sz="1600"/>
              <a:t>                                              </a:t>
            </a:r>
            <a:r>
              <a:rPr lang="ru-RU" sz="1600" b="1"/>
              <a:t>Устьица в кожице листа</a:t>
            </a:r>
            <a:r>
              <a:rPr lang="ru-RU" sz="1600"/>
              <a:t>                   </a:t>
            </a:r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None/>
            </a:pPr>
            <a:r>
              <a:rPr lang="ru-RU" sz="1600"/>
              <a:t>                                                                                                 </a:t>
            </a:r>
            <a:r>
              <a:rPr lang="en-US" sz="1600"/>
              <a:t>    </a:t>
            </a:r>
            <a:r>
              <a:rPr lang="ru-RU" sz="1600"/>
              <a:t> </a:t>
            </a:r>
            <a:r>
              <a:rPr lang="ru-RU" sz="1600" b="1"/>
              <a:t>Чечевички в стебле</a:t>
            </a:r>
          </a:p>
          <a:p>
            <a:pPr>
              <a:buFontTx/>
              <a:buNone/>
            </a:pPr>
            <a:endParaRPr lang="ru-RU" sz="1600"/>
          </a:p>
          <a:p>
            <a:pPr>
              <a:buFontTx/>
              <a:buNone/>
            </a:pPr>
            <a:r>
              <a:rPr lang="ru-RU" sz="1600"/>
              <a:t>                                                                                                      </a:t>
            </a:r>
          </a:p>
        </p:txBody>
      </p:sp>
      <p:pic>
        <p:nvPicPr>
          <p:cNvPr id="14346" name="Picture 10" descr="Изображение 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01750"/>
            <a:ext cx="3276600" cy="2090738"/>
          </a:xfrm>
          <a:prstGeom prst="rect">
            <a:avLst/>
          </a:prstGeom>
          <a:noFill/>
        </p:spPr>
      </p:pic>
      <p:pic>
        <p:nvPicPr>
          <p:cNvPr id="14347" name="Picture 11" descr="Изображение 0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371600"/>
            <a:ext cx="2406650" cy="5257800"/>
          </a:xfrm>
          <a:prstGeom prst="rect">
            <a:avLst/>
          </a:prstGeom>
          <a:noFill/>
        </p:spPr>
      </p:pic>
      <p:pic>
        <p:nvPicPr>
          <p:cNvPr id="14348" name="Picture 12" descr="Изображение 016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5562600" y="3995738"/>
            <a:ext cx="2895600" cy="28622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Опыт №1. Дыхание корней.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26629" name="Picture 5" descr="Изображение 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9144000" cy="3775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/>
              <a:t>Опыт №2. Дыхание побега.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</p:txBody>
      </p:sp>
      <p:pic>
        <p:nvPicPr>
          <p:cNvPr id="27652" name="Picture 4" descr="Изображение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05600" cy="4632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ru-RU" sz="3200" b="1"/>
              <a:t>Сравнительная схема процессов фотосинтеза и дыхания.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295400"/>
            <a:ext cx="83820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/>
          </a:p>
          <a:p>
            <a:pPr algn="l">
              <a:lnSpc>
                <a:spcPct val="80000"/>
              </a:lnSpc>
            </a:pPr>
            <a:r>
              <a:rPr lang="en-US" sz="2800"/>
              <a:t>               </a:t>
            </a:r>
            <a:r>
              <a:rPr lang="en-US"/>
              <a:t>O</a:t>
            </a:r>
            <a:r>
              <a:rPr lang="en-US" baseline="-20000"/>
              <a:t>2</a:t>
            </a:r>
            <a:r>
              <a:rPr lang="en-US" baseline="-25000"/>
              <a:t>                                              </a:t>
            </a:r>
            <a:r>
              <a:rPr lang="en-US"/>
              <a:t> CO</a:t>
            </a:r>
            <a:r>
              <a:rPr lang="en-US" baseline="-20000"/>
              <a:t>2  </a:t>
            </a:r>
            <a:r>
              <a:rPr lang="en-US"/>
              <a:t>H</a:t>
            </a:r>
            <a:r>
              <a:rPr lang="en-US" baseline="-20000"/>
              <a:t>2</a:t>
            </a:r>
            <a:r>
              <a:rPr lang="en-US"/>
              <a:t>O</a:t>
            </a:r>
            <a:r>
              <a:rPr lang="en-US" baseline="-20000"/>
              <a:t> </a:t>
            </a:r>
            <a:endParaRPr lang="en-US" sz="2800"/>
          </a:p>
          <a:p>
            <a:pPr algn="l">
              <a:lnSpc>
                <a:spcPct val="80000"/>
              </a:lnSpc>
            </a:pPr>
            <a:endParaRPr lang="en-US" sz="1200"/>
          </a:p>
          <a:p>
            <a:pPr algn="l">
              <a:lnSpc>
                <a:spcPct val="80000"/>
              </a:lnSpc>
            </a:pPr>
            <a:r>
              <a:rPr lang="ru-RU" sz="1200"/>
              <a:t>                                                                                                                    </a:t>
            </a:r>
            <a:endParaRPr lang="en-US" sz="1200"/>
          </a:p>
          <a:p>
            <a:pPr algn="l">
              <a:lnSpc>
                <a:spcPct val="80000"/>
              </a:lnSpc>
            </a:pPr>
            <a:r>
              <a:rPr lang="ru-RU" sz="1200"/>
              <a:t>             </a:t>
            </a:r>
            <a:endParaRPr lang="en-US" sz="1200"/>
          </a:p>
          <a:p>
            <a:pPr algn="l">
              <a:lnSpc>
                <a:spcPct val="80000"/>
              </a:lnSpc>
            </a:pPr>
            <a:r>
              <a:rPr lang="en-US" sz="1200"/>
              <a:t>                                </a:t>
            </a:r>
            <a:r>
              <a:rPr lang="ru-RU" sz="1200"/>
              <a:t> </a:t>
            </a:r>
            <a:r>
              <a:rPr lang="en-US" sz="1200"/>
              <a:t> </a:t>
            </a:r>
            <a:r>
              <a:rPr lang="ru-RU" sz="1200"/>
              <a:t>    фотосинтез                                                            </a:t>
            </a:r>
            <a:r>
              <a:rPr lang="ru-RU" sz="2400"/>
              <a:t>Е</a:t>
            </a:r>
            <a:r>
              <a:rPr lang="ru-RU" sz="1200"/>
              <a:t>   </a:t>
            </a:r>
            <a:r>
              <a:rPr lang="en-US" sz="1200"/>
              <a:t>           </a:t>
            </a:r>
            <a:r>
              <a:rPr lang="ru-RU" sz="1200"/>
              <a:t>   дыхание</a:t>
            </a:r>
            <a:r>
              <a:rPr lang="en-US" sz="2000"/>
              <a:t>                               </a:t>
            </a: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endParaRPr lang="ru-RU" sz="2000"/>
          </a:p>
          <a:p>
            <a:pPr>
              <a:lnSpc>
                <a:spcPct val="80000"/>
              </a:lnSpc>
            </a:pPr>
            <a:r>
              <a:rPr lang="ru-RU" sz="2000"/>
              <a:t>      углевод</a:t>
            </a:r>
          </a:p>
          <a:p>
            <a:pPr>
              <a:lnSpc>
                <a:spcPct val="80000"/>
              </a:lnSpc>
            </a:pPr>
            <a:endParaRPr lang="en-US" sz="4400"/>
          </a:p>
          <a:p>
            <a:pPr algn="l">
              <a:lnSpc>
                <a:spcPct val="80000"/>
              </a:lnSpc>
            </a:pPr>
            <a:r>
              <a:rPr lang="en-US" sz="4400"/>
              <a:t>    </a:t>
            </a:r>
          </a:p>
          <a:p>
            <a:pPr algn="l">
              <a:lnSpc>
                <a:spcPct val="80000"/>
              </a:lnSpc>
            </a:pPr>
            <a:r>
              <a:rPr lang="en-US"/>
              <a:t>      </a:t>
            </a:r>
            <a:r>
              <a:rPr lang="ru-RU"/>
              <a:t>   </a:t>
            </a:r>
            <a:r>
              <a:rPr lang="en-US"/>
              <a:t>CO</a:t>
            </a:r>
            <a:r>
              <a:rPr lang="en-US" baseline="-20000"/>
              <a:t>2        </a:t>
            </a:r>
            <a:r>
              <a:rPr lang="en-US"/>
              <a:t>H</a:t>
            </a:r>
            <a:r>
              <a:rPr lang="en-US" baseline="-20000"/>
              <a:t>2</a:t>
            </a:r>
            <a:r>
              <a:rPr lang="en-US"/>
              <a:t>O                           O</a:t>
            </a:r>
            <a:r>
              <a:rPr lang="en-US" baseline="-20000"/>
              <a:t>2</a:t>
            </a:r>
          </a:p>
          <a:p>
            <a:pPr>
              <a:lnSpc>
                <a:spcPct val="80000"/>
              </a:lnSpc>
            </a:pPr>
            <a:endParaRPr lang="en-US" sz="4400" baseline="-25000"/>
          </a:p>
          <a:p>
            <a:pPr>
              <a:lnSpc>
                <a:spcPct val="80000"/>
              </a:lnSpc>
            </a:pPr>
            <a:r>
              <a:rPr lang="en-US" sz="2000"/>
              <a:t>                                                                                                    </a:t>
            </a:r>
            <a:r>
              <a:rPr lang="ru-RU" sz="2000"/>
              <a:t>                                                                   </a:t>
            </a:r>
            <a:r>
              <a:rPr lang="en-US" sz="2000"/>
              <a:t> </a:t>
            </a:r>
            <a:endParaRPr lang="ru-RU" sz="2000"/>
          </a:p>
        </p:txBody>
      </p:sp>
      <p:pic>
        <p:nvPicPr>
          <p:cNvPr id="79876" name="Picture 4" descr="Изображение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048000"/>
            <a:ext cx="2036763" cy="1597025"/>
          </a:xfrm>
          <a:prstGeom prst="rect">
            <a:avLst/>
          </a:prstGeom>
          <a:noFill/>
        </p:spPr>
      </p:pic>
      <p:pic>
        <p:nvPicPr>
          <p:cNvPr id="79877" name="Picture 5" descr="Новый рисун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048000"/>
            <a:ext cx="2590800" cy="1600200"/>
          </a:xfrm>
          <a:prstGeom prst="rect">
            <a:avLst/>
          </a:prstGeom>
          <a:noFill/>
        </p:spPr>
      </p:pic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4724400" y="1447800"/>
            <a:ext cx="381000" cy="609600"/>
          </a:xfrm>
          <a:prstGeom prst="moon">
            <a:avLst>
              <a:gd name="adj" fmla="val 50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762000" y="1371600"/>
            <a:ext cx="762000" cy="6858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0" name="AutoShape 8"/>
          <p:cNvSpPr>
            <a:spLocks noChangeArrowheads="1"/>
          </p:cNvSpPr>
          <p:nvPr/>
        </p:nvSpPr>
        <p:spPr bwMode="auto">
          <a:xfrm>
            <a:off x="5105400" y="1447800"/>
            <a:ext cx="685800" cy="609600"/>
          </a:xfrm>
          <a:prstGeom prst="sun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1" name="Line 9"/>
          <p:cNvSpPr>
            <a:spLocks noChangeShapeType="1"/>
          </p:cNvSpPr>
          <p:nvPr/>
        </p:nvSpPr>
        <p:spPr bwMode="auto">
          <a:xfrm flipV="1">
            <a:off x="1828800" y="40386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2" name="Line 10"/>
          <p:cNvSpPr>
            <a:spLocks noChangeShapeType="1"/>
          </p:cNvSpPr>
          <p:nvPr/>
        </p:nvSpPr>
        <p:spPr bwMode="auto">
          <a:xfrm flipV="1">
            <a:off x="6781800" y="39624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3" name="Line 11"/>
          <p:cNvSpPr>
            <a:spLocks noChangeShapeType="1"/>
          </p:cNvSpPr>
          <p:nvPr/>
        </p:nvSpPr>
        <p:spPr bwMode="auto">
          <a:xfrm flipV="1">
            <a:off x="3276600" y="4038600"/>
            <a:ext cx="0" cy="1219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4" name="Line 12"/>
          <p:cNvSpPr>
            <a:spLocks noChangeShapeType="1"/>
          </p:cNvSpPr>
          <p:nvPr/>
        </p:nvSpPr>
        <p:spPr bwMode="auto">
          <a:xfrm flipV="1">
            <a:off x="6096000" y="21336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5" name="Line 13"/>
          <p:cNvSpPr>
            <a:spLocks noChangeShapeType="1"/>
          </p:cNvSpPr>
          <p:nvPr/>
        </p:nvSpPr>
        <p:spPr bwMode="auto">
          <a:xfrm flipV="1">
            <a:off x="7239000" y="2209800"/>
            <a:ext cx="0" cy="1371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6" name="Line 14"/>
          <p:cNvSpPr>
            <a:spLocks noChangeShapeType="1"/>
          </p:cNvSpPr>
          <p:nvPr/>
        </p:nvSpPr>
        <p:spPr bwMode="auto">
          <a:xfrm flipH="1" flipV="1">
            <a:off x="1981200" y="2286000"/>
            <a:ext cx="0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7" name="Line 15"/>
          <p:cNvSpPr>
            <a:spLocks noChangeShapeType="1"/>
          </p:cNvSpPr>
          <p:nvPr/>
        </p:nvSpPr>
        <p:spPr bwMode="auto">
          <a:xfrm flipV="1">
            <a:off x="4038600" y="4038600"/>
            <a:ext cx="1676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8" name="Line 16"/>
          <p:cNvSpPr>
            <a:spLocks noChangeShapeType="1"/>
          </p:cNvSpPr>
          <p:nvPr/>
        </p:nvSpPr>
        <p:spPr bwMode="auto">
          <a:xfrm>
            <a:off x="1219200" y="2133600"/>
            <a:ext cx="381000" cy="12954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89" name="Line 17"/>
          <p:cNvSpPr>
            <a:spLocks noChangeShapeType="1"/>
          </p:cNvSpPr>
          <p:nvPr/>
        </p:nvSpPr>
        <p:spPr bwMode="auto">
          <a:xfrm flipH="1" flipV="1">
            <a:off x="5638800" y="3124200"/>
            <a:ext cx="533400" cy="7620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762000" y="2133600"/>
            <a:ext cx="3810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2400">
                <a:solidFill>
                  <a:schemeClr val="tx2"/>
                </a:solidFill>
              </a:rPr>
              <a:t>Е</a:t>
            </a:r>
          </a:p>
        </p:txBody>
      </p:sp>
      <p:sp>
        <p:nvSpPr>
          <p:cNvPr id="79891" name="Rectangle 19"/>
          <p:cNvSpPr>
            <a:spLocks noChangeArrowheads="1"/>
          </p:cNvSpPr>
          <p:nvPr/>
        </p:nvSpPr>
        <p:spPr bwMode="auto">
          <a:xfrm>
            <a:off x="1905000" y="3733800"/>
            <a:ext cx="1371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400">
                <a:solidFill>
                  <a:schemeClr val="tx2"/>
                </a:solidFill>
              </a:rPr>
              <a:t>хлоропласт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9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9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8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9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9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9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79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79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79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9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9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9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79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8" grpId="0" animBg="1"/>
      <p:bldP spid="79879" grpId="0" animBg="1"/>
      <p:bldP spid="79880" grpId="0" animBg="1"/>
      <p:bldP spid="79881" grpId="0" animBg="1"/>
      <p:bldP spid="79882" grpId="0" animBg="1"/>
      <p:bldP spid="79883" grpId="0" animBg="1"/>
      <p:bldP spid="79884" grpId="0" animBg="1"/>
      <p:bldP spid="79885" grpId="0" animBg="1"/>
      <p:bldP spid="79886" grpId="0" animBg="1"/>
      <p:bldP spid="79887" grpId="0" animBg="1"/>
      <p:bldP spid="79888" grpId="0" animBg="1"/>
      <p:bldP spid="7988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400" b="1"/>
              <a:t>Сравнительная таблица процессов фотосинтеза и дыхания</a:t>
            </a:r>
          </a:p>
        </p:txBody>
      </p:sp>
      <p:graphicFrame>
        <p:nvGraphicFramePr>
          <p:cNvPr id="69635" name="Group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33685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Фотосинтез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Пункты сравнения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Дыхание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1. Только при наличии солнечного света или запасённой солнечной энергии.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Время протекания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2. Только зелёные клетки, содержащие хлорофилл.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Место протекания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3. Выделяется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Кислород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4. Поглощается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Углекислый газ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5. Синтезируется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Органические вещества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6. Поглощается.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Энергия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sz="3400" b="1"/>
              <a:t>Сравнительная таблица процессов фотосинтеза и дыхания</a:t>
            </a:r>
          </a:p>
        </p:txBody>
      </p:sp>
      <p:graphicFrame>
        <p:nvGraphicFramePr>
          <p:cNvPr id="68611" name="Group 3"/>
          <p:cNvGraphicFramePr>
            <a:graphicFrameLocks noGrp="1"/>
          </p:cNvGraphicFramePr>
          <p:nvPr>
            <p:ph idx="1"/>
          </p:nvPr>
        </p:nvGraphicFramePr>
        <p:xfrm>
          <a:off x="0" y="1371600"/>
          <a:ext cx="9144000" cy="5336858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30480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     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Фотосинтез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Пункты сравнения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            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Дыхание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1. Только при наличии солнечного света или запасённой солнечной энергии.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Время протекания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1. В любое время дня и ночи в течении всей жизни.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2. Только зелёные клетки, содержащие хлорофилл.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Место протекания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2. Все живые клетки растения.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3. Выделяется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Кислород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3. Поглощается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4. Поглощается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Углекислый газ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4. Выделяется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5. Синтезируется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Органические вещества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5. Расщепляются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</a:rPr>
                        <a:t>6. Поглощается.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Энергия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6. Выделяется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>
                <a:latin typeface="Times New Roman" pitchFamily="18" charset="0"/>
              </a:rPr>
              <a:t>Разминка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067800" cy="5486400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b="1">
                <a:solidFill>
                  <a:schemeClr val="accent2"/>
                </a:solidFill>
                <a:latin typeface="Algerian" pitchFamily="82" charset="0"/>
              </a:rPr>
              <a:t>Объясните значение биологических терминов.</a:t>
            </a:r>
          </a:p>
          <a:p>
            <a:endParaRPr lang="ru-RU" sz="2800" b="1">
              <a:solidFill>
                <a:schemeClr val="accent2"/>
              </a:solidFill>
              <a:latin typeface="Algerian" pitchFamily="82" charset="0"/>
            </a:endParaRPr>
          </a:p>
          <a:p>
            <a:pPr>
              <a:buFontTx/>
              <a:buNone/>
            </a:pPr>
            <a:endParaRPr lang="ru-RU" sz="2800" b="1">
              <a:solidFill>
                <a:schemeClr val="accent2"/>
              </a:solidFill>
              <a:latin typeface="Algerian" pitchFamily="82" charset="0"/>
            </a:endParaRPr>
          </a:p>
          <a:p>
            <a:r>
              <a:rPr lang="ru-RU" sz="2800" b="1">
                <a:solidFill>
                  <a:srgbClr val="008000"/>
                </a:solidFill>
                <a:latin typeface="Arial Unicode MS" pitchFamily="34" charset="-128"/>
              </a:rPr>
              <a:t>Питание                                почвенное питание</a:t>
            </a:r>
          </a:p>
          <a:p>
            <a:r>
              <a:rPr lang="ru-RU" sz="2800" b="1">
                <a:solidFill>
                  <a:srgbClr val="008000"/>
                </a:solidFill>
                <a:latin typeface="Arial Unicode MS" pitchFamily="34" charset="-128"/>
              </a:rPr>
              <a:t>Пищеварение                       воздушное питание</a:t>
            </a:r>
          </a:p>
          <a:p>
            <a:r>
              <a:rPr lang="ru-RU" sz="2800" b="1">
                <a:solidFill>
                  <a:srgbClr val="008000"/>
                </a:solidFill>
                <a:latin typeface="Arial Unicode MS" pitchFamily="34" charset="-128"/>
              </a:rPr>
              <a:t>Фотосинтез                           фермент</a:t>
            </a:r>
          </a:p>
          <a:p>
            <a:r>
              <a:rPr lang="ru-RU" sz="2800" b="1">
                <a:solidFill>
                  <a:srgbClr val="008000"/>
                </a:solidFill>
                <a:latin typeface="Arial Unicode MS" pitchFamily="34" charset="-128"/>
              </a:rPr>
              <a:t>Устьица                                 хлорофилл</a:t>
            </a:r>
          </a:p>
          <a:p>
            <a:r>
              <a:rPr lang="ru-RU" sz="2800" b="1">
                <a:solidFill>
                  <a:srgbClr val="008000"/>
                </a:solidFill>
                <a:latin typeface="Arial Unicode MS" pitchFamily="34" charset="-128"/>
              </a:rPr>
              <a:t>Хлоропласты                        симбионты</a:t>
            </a:r>
          </a:p>
          <a:p>
            <a:r>
              <a:rPr lang="ru-RU" sz="2800" b="1">
                <a:solidFill>
                  <a:srgbClr val="008000"/>
                </a:solidFill>
                <a:latin typeface="Arial Unicode MS" pitchFamily="34" charset="-128"/>
              </a:rPr>
              <a:t>Растительноядные              хищники</a:t>
            </a:r>
          </a:p>
          <a:p>
            <a:r>
              <a:rPr lang="ru-RU" sz="2800" b="1">
                <a:solidFill>
                  <a:srgbClr val="008000"/>
                </a:solidFill>
                <a:latin typeface="Arial Unicode MS" pitchFamily="34" charset="-128"/>
              </a:rPr>
              <a:t>Органические вещества     минеральные вещества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ru-RU" sz="4800" b="1">
                <a:solidFill>
                  <a:srgbClr val="CC0000"/>
                </a:solidFill>
                <a:latin typeface="Baskerville Old Face" pitchFamily="18" charset="0"/>
              </a:rPr>
              <a:t>Исправьте ошибку.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                                   </a:t>
            </a:r>
            <a:r>
              <a:rPr lang="ru-RU" sz="2800"/>
              <a:t>О</a:t>
            </a:r>
            <a:r>
              <a:rPr lang="ru-RU" sz="1200"/>
              <a:t>2</a:t>
            </a:r>
          </a:p>
          <a:p>
            <a:pPr>
              <a:buFontTx/>
              <a:buNone/>
            </a:pPr>
            <a:r>
              <a:rPr lang="ru-RU" sz="1400"/>
              <a:t>                                                                           кислород</a:t>
            </a:r>
          </a:p>
          <a:p>
            <a:pPr>
              <a:buFontTx/>
              <a:buNone/>
            </a:pPr>
            <a:r>
              <a:rPr lang="ru-RU"/>
              <a:t>                                  </a:t>
            </a:r>
          </a:p>
          <a:p>
            <a:pPr>
              <a:buFontTx/>
              <a:buNone/>
            </a:pPr>
            <a:r>
              <a:rPr lang="ru-RU" sz="2800"/>
              <a:t>Фотосинтез                   СО</a:t>
            </a:r>
            <a:r>
              <a:rPr lang="ru-RU" sz="1200"/>
              <a:t>2</a:t>
            </a:r>
            <a:r>
              <a:rPr lang="ru-RU" sz="2800"/>
              <a:t>                     дыхание</a:t>
            </a:r>
          </a:p>
          <a:p>
            <a:pPr>
              <a:buFontTx/>
              <a:buNone/>
            </a:pPr>
            <a:r>
              <a:rPr lang="ru-RU" sz="2800"/>
              <a:t>                                   </a:t>
            </a:r>
            <a:r>
              <a:rPr lang="ru-RU" sz="1400"/>
              <a:t>углекислый газ</a:t>
            </a:r>
            <a:endParaRPr lang="ru-RU" sz="2800"/>
          </a:p>
          <a:p>
            <a:pPr>
              <a:buFontTx/>
              <a:buNone/>
            </a:pPr>
            <a:r>
              <a:rPr lang="ru-RU" sz="2800"/>
              <a:t> </a:t>
            </a:r>
          </a:p>
          <a:p>
            <a:pPr>
              <a:buFontTx/>
              <a:buNone/>
            </a:pPr>
            <a:r>
              <a:rPr lang="ru-RU" sz="2800"/>
              <a:t>                      органические вещества                                           </a:t>
            </a:r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 flipH="1">
            <a:off x="5105400" y="38862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 flipH="1">
            <a:off x="2514600" y="38862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28" name="Freeform 8"/>
          <p:cNvSpPr>
            <a:spLocks/>
          </p:cNvSpPr>
          <p:nvPr/>
        </p:nvSpPr>
        <p:spPr bwMode="auto">
          <a:xfrm>
            <a:off x="762000" y="4267200"/>
            <a:ext cx="17526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528"/>
              </a:cxn>
              <a:cxn ang="0">
                <a:pos x="1104" y="720"/>
              </a:cxn>
            </a:cxnLst>
            <a:rect l="0" t="0" r="r" b="b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1" name="AutoShape 11"/>
          <p:cNvSpPr>
            <a:spLocks noChangeArrowheads="1"/>
          </p:cNvSpPr>
          <p:nvPr/>
        </p:nvSpPr>
        <p:spPr bwMode="auto">
          <a:xfrm rot="16200000">
            <a:off x="2552700" y="5295900"/>
            <a:ext cx="152400" cy="2286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2" name="Freeform 12"/>
          <p:cNvSpPr>
            <a:spLocks/>
          </p:cNvSpPr>
          <p:nvPr/>
        </p:nvSpPr>
        <p:spPr bwMode="auto">
          <a:xfrm rot="10252695">
            <a:off x="6400800" y="2438400"/>
            <a:ext cx="1744663" cy="137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528"/>
              </a:cxn>
              <a:cxn ang="0">
                <a:pos x="1104" y="720"/>
              </a:cxn>
            </a:cxnLst>
            <a:rect l="0" t="0" r="r" b="b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3" name="Freeform 13"/>
          <p:cNvSpPr>
            <a:spLocks/>
          </p:cNvSpPr>
          <p:nvPr/>
        </p:nvSpPr>
        <p:spPr bwMode="auto">
          <a:xfrm rot="-4670990">
            <a:off x="6629400" y="4191000"/>
            <a:ext cx="16764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528"/>
              </a:cxn>
              <a:cxn ang="0">
                <a:pos x="1104" y="720"/>
              </a:cxn>
            </a:cxnLst>
            <a:rect l="0" t="0" r="r" b="b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4" name="AutoShape 14"/>
          <p:cNvSpPr>
            <a:spLocks noChangeArrowheads="1"/>
          </p:cNvSpPr>
          <p:nvPr/>
        </p:nvSpPr>
        <p:spPr bwMode="auto">
          <a:xfrm rot="11979229">
            <a:off x="8153400" y="3962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5" name="AutoShape 15"/>
          <p:cNvSpPr>
            <a:spLocks noChangeArrowheads="1"/>
          </p:cNvSpPr>
          <p:nvPr/>
        </p:nvSpPr>
        <p:spPr bwMode="auto">
          <a:xfrm rot="5400000">
            <a:off x="6172200" y="25146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6" name="Freeform 16"/>
          <p:cNvSpPr>
            <a:spLocks/>
          </p:cNvSpPr>
          <p:nvPr/>
        </p:nvSpPr>
        <p:spPr bwMode="auto">
          <a:xfrm rot="6976979">
            <a:off x="765968" y="2434432"/>
            <a:ext cx="1897063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528"/>
              </a:cxn>
              <a:cxn ang="0">
                <a:pos x="1104" y="720"/>
              </a:cxn>
            </a:cxnLst>
            <a:rect l="0" t="0" r="r" b="b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0738" name="AutoShape 18"/>
          <p:cNvSpPr>
            <a:spLocks noChangeArrowheads="1"/>
          </p:cNvSpPr>
          <p:nvPr/>
        </p:nvSpPr>
        <p:spPr bwMode="auto">
          <a:xfrm rot="2110919">
            <a:off x="609600" y="3581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2" name="Freeform 22"/>
          <p:cNvSpPr>
            <a:spLocks/>
          </p:cNvSpPr>
          <p:nvPr/>
        </p:nvSpPr>
        <p:spPr bwMode="auto">
          <a:xfrm rot="6976979">
            <a:off x="765968" y="2434432"/>
            <a:ext cx="1897063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528"/>
              </a:cxn>
              <a:cxn ang="0">
                <a:pos x="1104" y="720"/>
              </a:cxn>
            </a:cxnLst>
            <a:rect l="0" t="0" r="r" b="b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ru-RU" sz="4800" b="1">
                <a:solidFill>
                  <a:srgbClr val="CC0000"/>
                </a:solidFill>
                <a:latin typeface="Baskerville Old Face" pitchFamily="18" charset="0"/>
              </a:rPr>
              <a:t>Правильно!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ru-RU"/>
          </a:p>
          <a:p>
            <a:pPr>
              <a:buFontTx/>
              <a:buNone/>
            </a:pPr>
            <a:r>
              <a:rPr lang="ru-RU"/>
              <a:t>                                   </a:t>
            </a:r>
            <a:r>
              <a:rPr lang="ru-RU" sz="2800"/>
              <a:t>О</a:t>
            </a:r>
            <a:r>
              <a:rPr lang="ru-RU" sz="1200"/>
              <a:t>2</a:t>
            </a:r>
          </a:p>
          <a:p>
            <a:pPr>
              <a:buFontTx/>
              <a:buNone/>
            </a:pPr>
            <a:r>
              <a:rPr lang="ru-RU" sz="1400"/>
              <a:t>                                                                           кислород</a:t>
            </a:r>
          </a:p>
          <a:p>
            <a:pPr>
              <a:buFontTx/>
              <a:buNone/>
            </a:pPr>
            <a:r>
              <a:rPr lang="ru-RU"/>
              <a:t>                                  </a:t>
            </a:r>
          </a:p>
          <a:p>
            <a:pPr>
              <a:buFontTx/>
              <a:buNone/>
            </a:pPr>
            <a:r>
              <a:rPr lang="ru-RU" sz="2800"/>
              <a:t>Фотосинтез                   СО</a:t>
            </a:r>
            <a:r>
              <a:rPr lang="ru-RU" sz="1200"/>
              <a:t>2</a:t>
            </a:r>
            <a:r>
              <a:rPr lang="ru-RU" sz="2800"/>
              <a:t>                     дыхание</a:t>
            </a:r>
          </a:p>
          <a:p>
            <a:pPr>
              <a:buFontTx/>
              <a:buNone/>
            </a:pPr>
            <a:r>
              <a:rPr lang="ru-RU" sz="2800"/>
              <a:t>                                   </a:t>
            </a:r>
            <a:r>
              <a:rPr lang="ru-RU" sz="1400"/>
              <a:t>углекислый газ</a:t>
            </a:r>
            <a:endParaRPr lang="ru-RU" sz="2800"/>
          </a:p>
          <a:p>
            <a:pPr>
              <a:buFontTx/>
              <a:buNone/>
            </a:pPr>
            <a:r>
              <a:rPr lang="ru-RU" sz="2800"/>
              <a:t> </a:t>
            </a:r>
          </a:p>
          <a:p>
            <a:pPr>
              <a:buFontTx/>
              <a:buNone/>
            </a:pPr>
            <a:r>
              <a:rPr lang="ru-RU" sz="2800"/>
              <a:t>                      органические вещества                                           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 flipH="1">
            <a:off x="5105400" y="38862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 flipH="1">
            <a:off x="2514600" y="3886200"/>
            <a:ext cx="18288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2" name="Freeform 6"/>
          <p:cNvSpPr>
            <a:spLocks/>
          </p:cNvSpPr>
          <p:nvPr/>
        </p:nvSpPr>
        <p:spPr bwMode="auto">
          <a:xfrm>
            <a:off x="762000" y="4267200"/>
            <a:ext cx="1752600" cy="1143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528"/>
              </a:cxn>
              <a:cxn ang="0">
                <a:pos x="1104" y="720"/>
              </a:cxn>
            </a:cxnLst>
            <a:rect l="0" t="0" r="r" b="b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3" name="AutoShape 7"/>
          <p:cNvSpPr>
            <a:spLocks noChangeArrowheads="1"/>
          </p:cNvSpPr>
          <p:nvPr/>
        </p:nvSpPr>
        <p:spPr bwMode="auto">
          <a:xfrm rot="16200000">
            <a:off x="2552700" y="5295900"/>
            <a:ext cx="152400" cy="2286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 rot="10252695">
            <a:off x="6400800" y="2438400"/>
            <a:ext cx="1744663" cy="1370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528"/>
              </a:cxn>
              <a:cxn ang="0">
                <a:pos x="1104" y="720"/>
              </a:cxn>
            </a:cxnLst>
            <a:rect l="0" t="0" r="r" b="b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 rot="-4670990">
            <a:off x="6629400" y="4191000"/>
            <a:ext cx="1676400" cy="1219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528"/>
              </a:cxn>
              <a:cxn ang="0">
                <a:pos x="1104" y="720"/>
              </a:cxn>
            </a:cxnLst>
            <a:rect l="0" t="0" r="r" b="b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6" name="AutoShape 10"/>
          <p:cNvSpPr>
            <a:spLocks noChangeArrowheads="1"/>
          </p:cNvSpPr>
          <p:nvPr/>
        </p:nvSpPr>
        <p:spPr bwMode="auto">
          <a:xfrm rot="11979229">
            <a:off x="8153400" y="3962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8" name="Freeform 12"/>
          <p:cNvSpPr>
            <a:spLocks/>
          </p:cNvSpPr>
          <p:nvPr/>
        </p:nvSpPr>
        <p:spPr bwMode="auto">
          <a:xfrm rot="6976979">
            <a:off x="765968" y="2434432"/>
            <a:ext cx="1897063" cy="1295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2" y="528"/>
              </a:cxn>
              <a:cxn ang="0">
                <a:pos x="1104" y="720"/>
              </a:cxn>
            </a:cxnLst>
            <a:rect l="0" t="0" r="r" b="b"/>
            <a:pathLst>
              <a:path w="1104" h="720">
                <a:moveTo>
                  <a:pt x="0" y="0"/>
                </a:moveTo>
                <a:cubicBezTo>
                  <a:pt x="124" y="204"/>
                  <a:pt x="248" y="408"/>
                  <a:pt x="432" y="528"/>
                </a:cubicBezTo>
                <a:cubicBezTo>
                  <a:pt x="616" y="648"/>
                  <a:pt x="1008" y="696"/>
                  <a:pt x="1104" y="720"/>
                </a:cubicBezTo>
              </a:path>
            </a:pathLst>
          </a:custGeom>
          <a:noFill/>
          <a:ln w="76200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9949" name="AutoShape 13"/>
          <p:cNvSpPr>
            <a:spLocks noChangeArrowheads="1"/>
          </p:cNvSpPr>
          <p:nvPr/>
        </p:nvSpPr>
        <p:spPr bwMode="auto">
          <a:xfrm rot="-44942340">
            <a:off x="8153400" y="3581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 rot="-48233829">
            <a:off x="2667000" y="2438400"/>
            <a:ext cx="190500" cy="190500"/>
          </a:xfrm>
          <a:prstGeom prst="flowChartMerg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3886200"/>
          </a:xfrm>
        </p:spPr>
        <p:txBody>
          <a:bodyPr/>
          <a:lstStyle/>
          <a:p>
            <a:r>
              <a:rPr lang="en-US" sz="2200" b="1"/>
              <a:t>1</a:t>
            </a:r>
            <a:r>
              <a:rPr lang="ru-RU" sz="2200" b="1"/>
              <a:t>. Все живые организмы дышат.</a:t>
            </a:r>
          </a:p>
          <a:p>
            <a:r>
              <a:rPr lang="ru-RU" sz="2200" b="1"/>
              <a:t>2. Газообмен в листьях происходит через чечевички.</a:t>
            </a:r>
          </a:p>
          <a:p>
            <a:r>
              <a:rPr lang="ru-RU" sz="2200" b="1"/>
              <a:t>3. Одноклеточные организмы дышат всей поверхностью </a:t>
            </a:r>
          </a:p>
          <a:p>
            <a:r>
              <a:rPr lang="ru-RU" sz="2200" b="1"/>
              <a:t>    тела.</a:t>
            </a:r>
          </a:p>
          <a:p>
            <a:r>
              <a:rPr lang="ru-RU" sz="2200" b="1"/>
              <a:t>4. Устьица </a:t>
            </a:r>
            <a:r>
              <a:rPr lang="en-US" sz="2200" b="1"/>
              <a:t>- </a:t>
            </a:r>
            <a:r>
              <a:rPr lang="ru-RU" sz="2200" b="1"/>
              <a:t>органы дыхания дождевого червя.</a:t>
            </a:r>
          </a:p>
          <a:p>
            <a:r>
              <a:rPr lang="ru-RU" sz="2200" b="1"/>
              <a:t>5. Водоросли дышат через чечевички.</a:t>
            </a:r>
          </a:p>
          <a:p>
            <a:r>
              <a:rPr lang="ru-RU" sz="2200" b="1"/>
              <a:t>6. При фотосинтезе выделяется углекислый газ.</a:t>
            </a:r>
          </a:p>
          <a:p>
            <a:r>
              <a:rPr lang="ru-RU" sz="2200" b="1"/>
              <a:t>7. Растения дышат только в темноте.</a:t>
            </a:r>
            <a:endParaRPr lang="en-US" sz="2200" b="1"/>
          </a:p>
          <a:p>
            <a:r>
              <a:rPr lang="en-US" sz="2200" b="1"/>
              <a:t>8</a:t>
            </a:r>
            <a:r>
              <a:rPr lang="ru-RU" sz="2200" b="1"/>
              <a:t>. Кислород расщепляет глюкозу в митохондриях.</a:t>
            </a:r>
          </a:p>
        </p:txBody>
      </p:sp>
      <p:sp>
        <p:nvSpPr>
          <p:cNvPr id="53252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9144000" cy="150177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b="1" kern="10">
                <a:ln w="12700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ВЕРЮ – НЕ ВЕРЮ</a:t>
            </a: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half" idx="2"/>
          </p:nvPr>
        </p:nvGraphicFramePr>
        <p:xfrm>
          <a:off x="2514600" y="5562600"/>
          <a:ext cx="4038600" cy="109728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476250"/>
                <a:gridCol w="533400"/>
              </a:tblGrid>
              <a:tr h="374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1. Дыхание.</a:t>
            </a:r>
          </a:p>
          <a:p>
            <a:r>
              <a:rPr lang="ru-RU"/>
              <a:t>2.Незаменимое,газообразное.</a:t>
            </a:r>
          </a:p>
          <a:p>
            <a:r>
              <a:rPr lang="ru-RU"/>
              <a:t>3. Поглощает, расщепляет, выделяет.</a:t>
            </a:r>
          </a:p>
          <a:p>
            <a:r>
              <a:rPr lang="ru-RU"/>
              <a:t>4. Организмы поглощают кислород, который расщепляет в митохондриях органические вещества до углекислого газа и воды с выделением энергии.</a:t>
            </a:r>
          </a:p>
          <a:p>
            <a:r>
              <a:rPr lang="ru-RU"/>
              <a:t>5. Жизнь.</a:t>
            </a:r>
          </a:p>
        </p:txBody>
      </p:sp>
      <p:sp>
        <p:nvSpPr>
          <p:cNvPr id="54276" name="WordArt 4"/>
          <p:cNvSpPr>
            <a:spLocks noChangeArrowheads="1" noChangeShapeType="1" noTextEdit="1"/>
          </p:cNvSpPr>
          <p:nvPr/>
        </p:nvSpPr>
        <p:spPr bwMode="auto">
          <a:xfrm>
            <a:off x="533400" y="0"/>
            <a:ext cx="8305800" cy="1752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C</a:t>
            </a:r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Times New Roman"/>
                <a:cs typeface="Times New Roman"/>
              </a:rPr>
              <a:t>ИНКВЕЙН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44" name="Group 24"/>
          <p:cNvGraphicFramePr>
            <a:graphicFrameLocks noGrp="1"/>
          </p:cNvGraphicFramePr>
          <p:nvPr/>
        </p:nvGraphicFramePr>
        <p:xfrm>
          <a:off x="1600200" y="2438400"/>
          <a:ext cx="3124200" cy="518160"/>
        </p:xfrm>
        <a:graphic>
          <a:graphicData uri="http://schemas.openxmlformats.org/drawingml/2006/table">
            <a:tbl>
              <a:tblPr/>
              <a:tblGrid>
                <a:gridCol w="520700"/>
                <a:gridCol w="520700"/>
                <a:gridCol w="520700"/>
                <a:gridCol w="520700"/>
                <a:gridCol w="520700"/>
                <a:gridCol w="5207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</a:t>
                      </a: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65" name="Group 45"/>
          <p:cNvGraphicFramePr>
            <a:graphicFrameLocks noGrp="1"/>
          </p:cNvGraphicFramePr>
          <p:nvPr/>
        </p:nvGraphicFramePr>
        <p:xfrm>
          <a:off x="1600200" y="1371600"/>
          <a:ext cx="533400" cy="103632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78" name="Group 58"/>
          <p:cNvGraphicFramePr>
            <a:graphicFrameLocks noGrp="1"/>
          </p:cNvGraphicFramePr>
          <p:nvPr/>
        </p:nvGraphicFramePr>
        <p:xfrm>
          <a:off x="1600200" y="2971800"/>
          <a:ext cx="1524000" cy="533400"/>
        </p:xfrm>
        <a:graphic>
          <a:graphicData uri="http://schemas.openxmlformats.org/drawingml/2006/table">
            <a:tbl>
              <a:tblPr/>
              <a:tblGrid>
                <a:gridCol w="508000"/>
                <a:gridCol w="508000"/>
                <a:gridCol w="5080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391" name="Group 71"/>
          <p:cNvGraphicFramePr>
            <a:graphicFrameLocks noGrp="1"/>
          </p:cNvGraphicFramePr>
          <p:nvPr/>
        </p:nvGraphicFramePr>
        <p:xfrm>
          <a:off x="3124200" y="3505200"/>
          <a:ext cx="533400" cy="53340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411" name="Group 91"/>
          <p:cNvGraphicFramePr>
            <a:graphicFrameLocks noGrp="1"/>
          </p:cNvGraphicFramePr>
          <p:nvPr/>
        </p:nvGraphicFramePr>
        <p:xfrm>
          <a:off x="1981200" y="4038600"/>
          <a:ext cx="3352800" cy="518160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  <a:gridCol w="558800"/>
                <a:gridCol w="558800"/>
                <a:gridCol w="558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428" name="Group 108"/>
          <p:cNvGraphicFramePr>
            <a:graphicFrameLocks noGrp="1"/>
          </p:cNvGraphicFramePr>
          <p:nvPr/>
        </p:nvGraphicFramePr>
        <p:xfrm>
          <a:off x="2514600" y="4572000"/>
          <a:ext cx="2819400" cy="518160"/>
        </p:xfrm>
        <a:graphic>
          <a:graphicData uri="http://schemas.openxmlformats.org/drawingml/2006/table">
            <a:tbl>
              <a:tblPr/>
              <a:tblGrid>
                <a:gridCol w="563563"/>
                <a:gridCol w="565150"/>
                <a:gridCol w="561975"/>
                <a:gridCol w="565150"/>
                <a:gridCol w="563562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448" name="Group 128"/>
          <p:cNvGraphicFramePr>
            <a:graphicFrameLocks noGrp="1"/>
          </p:cNvGraphicFramePr>
          <p:nvPr/>
        </p:nvGraphicFramePr>
        <p:xfrm>
          <a:off x="2514600" y="5105400"/>
          <a:ext cx="3352800" cy="518160"/>
        </p:xfrm>
        <a:graphic>
          <a:graphicData uri="http://schemas.openxmlformats.org/drawingml/2006/table">
            <a:tbl>
              <a:tblPr/>
              <a:tblGrid>
                <a:gridCol w="558800"/>
                <a:gridCol w="558800"/>
                <a:gridCol w="558800"/>
                <a:gridCol w="558800"/>
                <a:gridCol w="558800"/>
                <a:gridCol w="558800"/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457" name="Group 137"/>
          <p:cNvGraphicFramePr>
            <a:graphicFrameLocks noGrp="1"/>
          </p:cNvGraphicFramePr>
          <p:nvPr/>
        </p:nvGraphicFramePr>
        <p:xfrm>
          <a:off x="5334000" y="5638800"/>
          <a:ext cx="533400" cy="51816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6465" name="Group 145"/>
          <p:cNvGraphicFramePr>
            <a:graphicFrameLocks noGrp="1"/>
          </p:cNvGraphicFramePr>
          <p:nvPr>
            <p:ph/>
          </p:nvPr>
        </p:nvGraphicFramePr>
        <p:xfrm>
          <a:off x="5867400" y="6172200"/>
          <a:ext cx="533400" cy="518160"/>
        </p:xfrm>
        <a:graphic>
          <a:graphicData uri="http://schemas.openxmlformats.org/drawingml/2006/table">
            <a:tbl>
              <a:tblPr/>
              <a:tblGrid>
                <a:gridCol w="5334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99"/>
                    </a:solidFill>
                  </a:tcPr>
                </a:tc>
              </a:tr>
            </a:tbl>
          </a:graphicData>
        </a:graphic>
      </p:graphicFrame>
      <p:sp>
        <p:nvSpPr>
          <p:cNvPr id="56467" name="WordArt 147"/>
          <p:cNvSpPr>
            <a:spLocks noChangeArrowheads="1" noChangeShapeType="1" noTextEdit="1"/>
          </p:cNvSpPr>
          <p:nvPr/>
        </p:nvSpPr>
        <p:spPr bwMode="auto">
          <a:xfrm>
            <a:off x="304800" y="762000"/>
            <a:ext cx="83820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9457"/>
              </a:avLst>
            </a:prstTxWarp>
          </a:bodyPr>
          <a:lstStyle/>
          <a:p>
            <a:pPr algn="ctr"/>
            <a:r>
              <a:rPr lang="ru-RU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Arial"/>
                <a:cs typeface="Arial"/>
              </a:rPr>
              <a:t>РЕШИТЕ КРОССВОРД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8534400" cy="1143000"/>
          </a:xfrm>
        </p:spPr>
        <p:txBody>
          <a:bodyPr/>
          <a:lstStyle/>
          <a:p>
            <a:r>
              <a:rPr lang="en-US" sz="2800" b="1" dirty="0" smtClean="0"/>
              <a:t> </a:t>
            </a:r>
            <a:r>
              <a:rPr lang="ru-RU" sz="2800" b="1" dirty="0" smtClean="0"/>
              <a:t>Установите </a:t>
            </a:r>
            <a:r>
              <a:rPr lang="ru-RU" sz="2800" b="1" dirty="0"/>
              <a:t>соответствие между признаком организма и </a:t>
            </a:r>
            <a:r>
              <a:rPr lang="ru-RU" sz="2800" b="1" dirty="0" smtClean="0"/>
              <a:t>царством, </a:t>
            </a:r>
            <a:r>
              <a:rPr lang="ru-RU" sz="2800" b="1" dirty="0"/>
              <a:t>для которого этот признак </a:t>
            </a:r>
            <a:r>
              <a:rPr lang="ru-RU" sz="2800" b="1" dirty="0" smtClean="0"/>
              <a:t>характерен</a:t>
            </a:r>
            <a:endParaRPr lang="ru-RU" sz="2800" b="1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05000"/>
            <a:ext cx="8534400" cy="4953000"/>
          </a:xfrm>
        </p:spPr>
        <p:txBody>
          <a:bodyPr/>
          <a:lstStyle/>
          <a:p>
            <a:pPr>
              <a:buFontTx/>
              <a:buNone/>
            </a:pPr>
            <a:r>
              <a:rPr lang="ru-RU" sz="2000"/>
              <a:t>             </a:t>
            </a:r>
            <a:r>
              <a:rPr lang="ru-RU" sz="2000" b="1"/>
              <a:t>ПРИЗНАК                                                      ЦАРСТВО</a:t>
            </a:r>
          </a:p>
          <a:p>
            <a:pPr>
              <a:buFontTx/>
              <a:buNone/>
            </a:pPr>
            <a:r>
              <a:rPr lang="ru-RU" sz="2400"/>
              <a:t>А) по способу питания в</a:t>
            </a:r>
            <a:r>
              <a:rPr lang="ru-RU" sz="2000"/>
              <a:t> </a:t>
            </a:r>
            <a:r>
              <a:rPr lang="ru-RU" sz="2400"/>
              <a:t>основном             1) Растения</a:t>
            </a:r>
          </a:p>
          <a:p>
            <a:pPr>
              <a:buFontTx/>
              <a:buNone/>
            </a:pPr>
            <a:r>
              <a:rPr lang="ru-RU" sz="2400"/>
              <a:t>    автотрофы                                                2)Животные</a:t>
            </a:r>
          </a:p>
          <a:p>
            <a:pPr>
              <a:buFontTx/>
              <a:buNone/>
            </a:pPr>
            <a:r>
              <a:rPr lang="ru-RU" sz="2400"/>
              <a:t>Б) имеют вакуоли с клеточным соком</a:t>
            </a:r>
          </a:p>
          <a:p>
            <a:pPr>
              <a:buFontTx/>
              <a:buNone/>
            </a:pPr>
            <a:r>
              <a:rPr lang="ru-RU" sz="2400"/>
              <a:t>В) клеточная стенка отсутствует</a:t>
            </a:r>
          </a:p>
          <a:p>
            <a:pPr>
              <a:buFontTx/>
              <a:buNone/>
            </a:pPr>
            <a:r>
              <a:rPr lang="ru-RU" sz="2400"/>
              <a:t>Г) в клетках имеются пластиды</a:t>
            </a:r>
          </a:p>
          <a:p>
            <a:pPr>
              <a:buFontTx/>
              <a:buNone/>
            </a:pPr>
            <a:r>
              <a:rPr lang="ru-RU" sz="2400"/>
              <a:t>Д) большинство способно передвигаться</a:t>
            </a:r>
          </a:p>
          <a:p>
            <a:pPr>
              <a:buFontTx/>
              <a:buNone/>
            </a:pPr>
            <a:r>
              <a:rPr lang="ru-RU" sz="2400"/>
              <a:t>Е) по способу питания преимущественно</a:t>
            </a:r>
          </a:p>
          <a:p>
            <a:pPr>
              <a:buFontTx/>
              <a:buNone/>
            </a:pPr>
            <a:r>
              <a:rPr lang="ru-RU" sz="2400"/>
              <a:t>    гетеротрофы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8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48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7" name="Picture 5" descr="Изображение 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0"/>
            <a:ext cx="57340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/>
              <a:t>СТРОЕНИЕ КОРНЯ</a:t>
            </a:r>
          </a:p>
        </p:txBody>
      </p:sp>
      <p:pic>
        <p:nvPicPr>
          <p:cNvPr id="74759" name="Picture 7" descr="20091016_1339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2525"/>
            <a:ext cx="9144000" cy="443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/>
              <a:t>СХЕМА ПОЧВЕННОГО ПИТАНИЯ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46238"/>
            <a:ext cx="8839200" cy="5211762"/>
          </a:xfrm>
        </p:spPr>
        <p:txBody>
          <a:bodyPr/>
          <a:lstStyle/>
          <a:p>
            <a:r>
              <a:rPr lang="ru-RU"/>
              <a:t>Тип питания                Почвенное</a:t>
            </a:r>
          </a:p>
          <a:p>
            <a:pPr>
              <a:buFontTx/>
              <a:buNone/>
            </a:pPr>
            <a:r>
              <a:rPr lang="ru-RU"/>
              <a:t>                                         (минеральное)</a:t>
            </a:r>
          </a:p>
          <a:p>
            <a:r>
              <a:rPr lang="ru-RU"/>
              <a:t>Орган                           Корень</a:t>
            </a:r>
          </a:p>
          <a:p>
            <a:r>
              <a:rPr lang="ru-RU"/>
              <a:t>Ткань                            Всасывающая</a:t>
            </a:r>
          </a:p>
          <a:p>
            <a:r>
              <a:rPr lang="ru-RU"/>
              <a:t>Клетки                          Корневые волоски</a:t>
            </a:r>
          </a:p>
          <a:p>
            <a:r>
              <a:rPr lang="ru-RU"/>
              <a:t>Вещества                     Вода и минеральные</a:t>
            </a:r>
          </a:p>
          <a:p>
            <a:pPr>
              <a:buFontTx/>
              <a:buNone/>
            </a:pPr>
            <a:r>
              <a:rPr lang="ru-RU"/>
              <a:t>                                         соли</a:t>
            </a:r>
          </a:p>
          <a:p>
            <a:pPr>
              <a:buFontTx/>
              <a:buNone/>
            </a:pPr>
            <a:r>
              <a:rPr lang="ru-RU"/>
              <a:t>                                                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3200400" y="1981200"/>
            <a:ext cx="1447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1" name="Line 11"/>
          <p:cNvSpPr>
            <a:spLocks noChangeShapeType="1"/>
          </p:cNvSpPr>
          <p:nvPr/>
        </p:nvSpPr>
        <p:spPr bwMode="auto">
          <a:xfrm>
            <a:off x="3200400" y="3124200"/>
            <a:ext cx="1447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3200400" y="3733800"/>
            <a:ext cx="1447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3200400" y="4343400"/>
            <a:ext cx="1447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3200400" y="4876800"/>
            <a:ext cx="1447800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000099"/>
                </a:solidFill>
              </a:rPr>
              <a:t>СХЕМА ВОЗДУШНОГО ПИТАНИЯ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915400" cy="5410200"/>
          </a:xfrm>
        </p:spPr>
        <p:txBody>
          <a:bodyPr/>
          <a:lstStyle/>
          <a:p>
            <a:r>
              <a:rPr lang="ru-RU"/>
              <a:t>Тип питания                     Воздушное</a:t>
            </a:r>
          </a:p>
          <a:p>
            <a:pPr>
              <a:buFontTx/>
              <a:buNone/>
            </a:pPr>
            <a:r>
              <a:rPr lang="ru-RU"/>
              <a:t>                                            (фотосинтез)</a:t>
            </a:r>
          </a:p>
          <a:p>
            <a:r>
              <a:rPr lang="ru-RU"/>
              <a:t>Орган                                Лист</a:t>
            </a:r>
          </a:p>
          <a:p>
            <a:r>
              <a:rPr lang="ru-RU"/>
              <a:t>Ткань                                Основная</a:t>
            </a:r>
          </a:p>
          <a:p>
            <a:r>
              <a:rPr lang="ru-RU"/>
              <a:t>Клетки                              Столбчатые</a:t>
            </a:r>
          </a:p>
          <a:p>
            <a:r>
              <a:rPr lang="ru-RU"/>
              <a:t>Структуры                         Хлоропласты</a:t>
            </a:r>
          </a:p>
          <a:p>
            <a:r>
              <a:rPr lang="ru-RU"/>
              <a:t>Вещества                          Органические</a:t>
            </a:r>
          </a:p>
          <a:p>
            <a:pPr>
              <a:buFontTx/>
              <a:buNone/>
            </a:pPr>
            <a:r>
              <a:rPr lang="ru-RU"/>
              <a:t>                                              (сахар)</a:t>
            </a: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3505200" y="53340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3429000" y="47244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3276600" y="2895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3505200" y="4114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3429000" y="4038600"/>
            <a:ext cx="1752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3429000" y="35052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3429000" y="2895600"/>
            <a:ext cx="1676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3505200" y="17526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9" name="Picture 5" descr="Изображение 0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0"/>
            <a:ext cx="518795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5780" name="Picture 4" descr="Копия (2) 20091113_1417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14600"/>
            <a:ext cx="8534400" cy="2649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807</TotalTime>
  <Words>559</Words>
  <Application>Microsoft Office PowerPoint</Application>
  <PresentationFormat>Экран (4:3)</PresentationFormat>
  <Paragraphs>173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Оформление по умолчанию</vt:lpstr>
      <vt:lpstr>Слайд 1</vt:lpstr>
      <vt:lpstr>Разминка</vt:lpstr>
      <vt:lpstr> Установите соответствие между признаком организма и царством, для которого этот признак характерен</vt:lpstr>
      <vt:lpstr>Слайд 4</vt:lpstr>
      <vt:lpstr>СТРОЕНИЕ КОРНЯ</vt:lpstr>
      <vt:lpstr>СХЕМА ПОЧВЕННОГО ПИТАНИЯ</vt:lpstr>
      <vt:lpstr>СХЕМА ВОЗДУШНОГО ПИТАНИЯ</vt:lpstr>
      <vt:lpstr>Слайд 8</vt:lpstr>
      <vt:lpstr>Слайд 9</vt:lpstr>
      <vt:lpstr>Слайд 10</vt:lpstr>
      <vt:lpstr>Слайд 11</vt:lpstr>
      <vt:lpstr>Этапы процесса дыхания</vt:lpstr>
      <vt:lpstr>Клеточный тип дыхания</vt:lpstr>
      <vt:lpstr>Дыхательные приспособления у растений</vt:lpstr>
      <vt:lpstr>Опыт №1. Дыхание корней.</vt:lpstr>
      <vt:lpstr>Опыт №2. Дыхание побега.</vt:lpstr>
      <vt:lpstr>Сравнительная схема процессов фотосинтеза и дыхания.</vt:lpstr>
      <vt:lpstr>Сравнительная таблица процессов фотосинтеза и дыхания</vt:lpstr>
      <vt:lpstr>Сравнительная таблица процессов фотосинтеза и дыхания</vt:lpstr>
      <vt:lpstr>Исправьте ошибку.</vt:lpstr>
      <vt:lpstr>Правильно!</vt:lpstr>
      <vt:lpstr>Слайд 22</vt:lpstr>
      <vt:lpstr>Слайд 23</vt:lpstr>
      <vt:lpstr>Слайд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Валентина</cp:lastModifiedBy>
  <cp:revision>79</cp:revision>
  <cp:lastPrinted>1601-01-01T00:00:00Z</cp:lastPrinted>
  <dcterms:created xsi:type="dcterms:W3CDTF">1601-01-01T00:00:00Z</dcterms:created>
  <dcterms:modified xsi:type="dcterms:W3CDTF">2020-05-20T06:28:23Z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