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82" r:id="rId4"/>
    <p:sldId id="284" r:id="rId5"/>
    <p:sldId id="276" r:id="rId6"/>
    <p:sldId id="260" r:id="rId7"/>
    <p:sldId id="261" r:id="rId8"/>
    <p:sldId id="286" r:id="rId9"/>
    <p:sldId id="287" r:id="rId10"/>
    <p:sldId id="262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8021E-DD23-48A6-AB07-4E7055042D29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8820-F00E-490A-B681-5BB553A79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 dirty="0"/>
              <a:t> </a:t>
            </a:r>
            <a:r>
              <a:rPr lang="en-US" sz="1800" dirty="0"/>
              <a:t>   </a:t>
            </a:r>
            <a:r>
              <a:rPr lang="ru-RU" sz="1800" dirty="0"/>
              <a:t>                     </a:t>
            </a:r>
            <a:endParaRPr lang="ru-RU" sz="1800" b="1" dirty="0">
              <a:solidFill>
                <a:srgbClr val="000066"/>
              </a:solidFill>
              <a:latin typeface="Bookman Old Style" pitchFamily="18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692275" y="2130425"/>
            <a:ext cx="7200900" cy="1470025"/>
          </a:xfrm>
        </p:spPr>
        <p:txBody>
          <a:bodyPr/>
          <a:lstStyle/>
          <a:p>
            <a:r>
              <a:rPr lang="ru-RU" sz="4000">
                <a:latin typeface="Arial" charset="0"/>
              </a:rPr>
              <a:t> </a:t>
            </a:r>
            <a:r>
              <a:rPr lang="ru-RU" sz="4000"/>
              <a:t/>
            </a:r>
            <a:br>
              <a:rPr lang="ru-RU" sz="4000"/>
            </a:br>
            <a:endParaRPr lang="ru-RU" sz="40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908050"/>
            <a:ext cx="1476375" cy="594995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Tx/>
              <a:buChar char="•"/>
            </a:pPr>
            <a:endParaRPr lang="ru-RU"/>
          </a:p>
        </p:txBody>
      </p:sp>
      <p:pic>
        <p:nvPicPr>
          <p:cNvPr id="7175" name="Picture 7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6067425"/>
            <a:ext cx="1619250" cy="790575"/>
          </a:xfrm>
          <a:prstGeom prst="rect">
            <a:avLst/>
          </a:prstGeom>
          <a:noFill/>
        </p:spPr>
      </p:pic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79388" y="115888"/>
            <a:ext cx="1152525" cy="6397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 i="1"/>
              <a:t>План лекции</a:t>
            </a:r>
          </a:p>
          <a:p>
            <a:endParaRPr lang="ru-RU" sz="1200" i="1"/>
          </a:p>
          <a:p>
            <a:endParaRPr lang="ru-RU" sz="1200" i="1"/>
          </a:p>
        </p:txBody>
      </p:sp>
      <p:pic>
        <p:nvPicPr>
          <p:cNvPr id="7188" name="Picture 20" descr="CONT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03350" cy="99853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571604" y="1357298"/>
            <a:ext cx="7572396" cy="21437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Первая помощь 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при 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</a:rPr>
              <a:t>синдроме длительного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</a:rPr>
              <a:t>сдавления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Сделать конспект</a:t>
            </a:r>
            <a:endParaRPr lang="ru-RU" sz="36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4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571604" y="3861048"/>
            <a:ext cx="7358114" cy="278266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88912"/>
            <a:ext cx="7643833" cy="2025642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Важное значение имеет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правильное оказание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первой помощи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285992"/>
            <a:ext cx="7643834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Главная задача</a:t>
            </a:r>
            <a:b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скорейшая транспортировка пострадавшего  </a:t>
            </a:r>
            <a:b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специализированный стационар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latin typeface="Arial" pitchFamily="34" charset="0"/>
                <a:cs typeface="Arial" pitchFamily="34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857760"/>
            <a:ext cx="7643834" cy="1857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Только специализированная медицинская помощь при СДС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может спасти жизнь пострадавшему и предупредить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инвалидизацию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00297" y="1"/>
            <a:ext cx="6392877" cy="714356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Что происходит в организме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43174" y="928670"/>
            <a:ext cx="6357982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Сдавливание мышц и сосудов приводит к нарушению кровоснабжения этой области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1857364"/>
            <a:ext cx="6357982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При сдавливании более 2 часов, начинается некроз (отмирание) мягких тканей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2786058"/>
            <a:ext cx="6357982" cy="85725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После снятия компрессии токсины (яды) из отмерших тканей  залпом поступают в кровь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3786190"/>
            <a:ext cx="6357982" cy="85725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Почки  не справляются с объемом поступающих из крови токсинов.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4786322"/>
            <a:ext cx="6357982" cy="92869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Яды поступают в организм и происходит общее отравление организма</a:t>
            </a:r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71934" y="6215082"/>
            <a:ext cx="3357586" cy="642918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</a:rPr>
              <a:t>Смерть</a:t>
            </a:r>
            <a:endParaRPr lang="ru-RU" sz="2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6200000">
            <a:off x="928662" y="1357298"/>
            <a:ext cx="1857388" cy="7143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Период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компрессии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214282" y="4143380"/>
            <a:ext cx="3286148" cy="7143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Период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декомпрессии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2500298" y="1571612"/>
            <a:ext cx="285752" cy="500066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500298" y="2500306"/>
            <a:ext cx="285752" cy="500066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2500298" y="3429000"/>
            <a:ext cx="285752" cy="500066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500298" y="4429132"/>
            <a:ext cx="285752" cy="500066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143504" y="5715016"/>
            <a:ext cx="1500198" cy="642942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88913"/>
            <a:ext cx="7643834" cy="1079500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Периоды течения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синдрома длительного </a:t>
            </a:r>
            <a:r>
              <a:rPr lang="ru-RU" sz="3200" b="1" dirty="0" err="1" smtClean="0">
                <a:solidFill>
                  <a:schemeClr val="bg1"/>
                </a:solidFill>
              </a:rPr>
              <a:t>сдавления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85860"/>
            <a:ext cx="7643834" cy="25003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Период компрессии</a:t>
            </a:r>
          </a:p>
          <a:p>
            <a:endParaRPr lang="ru-RU" sz="36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Период  декомпрессии 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8" name="Picture 4" descr="C:\Documents and Settings\Admin\Рабочий стол\CLC\CL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6863" y="3357562"/>
            <a:ext cx="6164293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"/>
            <a:ext cx="7643834" cy="16430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Период компрессии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(пострадавший под грузом)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643050"/>
            <a:ext cx="7643834" cy="47149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Признаки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сильная боль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двигательное и речевое возбуждение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жажда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Общее состояние зависит от сопутствующих повреждений.</a:t>
            </a: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0"/>
            <a:ext cx="7643834" cy="114298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Период декомпрессии</a:t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(после снятия груза)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214422"/>
            <a:ext cx="7643834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«залповый» выброс токсинов в кровь        интоксикация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714488"/>
            <a:ext cx="7643834" cy="5143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Сразу после снятия компрессии 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конечность бледная, синюшная видны вмятины и кровоизлияния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В ближайшие часы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</a:rPr>
              <a:t>ухудшается общее состояние,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нарастает общая слабость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сознание сохранено, эйфория сменяется безразличием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снижается артериальное давление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учащается пульс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тошнота, рвота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уменьшается выделение мочи</a:t>
            </a:r>
          </a:p>
          <a:p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Нарушается работа всех органов! 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Изменения в сдавленных конечностях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усиливается боль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нарастает отек 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появляются пузыри с кровью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движения затруднены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чувствительность отсутствует</a:t>
            </a:r>
          </a:p>
          <a:p>
            <a:pPr algn="ctr"/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643702" y="1428736"/>
            <a:ext cx="428628" cy="142876"/>
          </a:xfrm>
          <a:prstGeom prst="rightArrow">
            <a:avLst>
              <a:gd name="adj1" fmla="val 50000"/>
              <a:gd name="adj2" fmla="val 4619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"/>
            <a:ext cx="7643834" cy="135729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Нарушается работа всех органов </a:t>
            </a:r>
            <a:br>
              <a:rPr lang="ru-RU" sz="3200" dirty="0" smtClean="0"/>
            </a:br>
            <a:endParaRPr lang="ru-RU" sz="2800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357298"/>
            <a:ext cx="7643834" cy="4357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острая почечная недостаточность (уменьшение количества мочи)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нарушение сердечного ритма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дыхательная недостаточность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поражение нервной системы (судороги)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поражение желудочно-кишечного тракта (язвы)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</a:rPr>
              <a:t>некроз и отторжение кожи пораженной конечности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500166" y="5763866"/>
            <a:ext cx="7500990" cy="830997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период  декомпрессии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смертность 35 - 40%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14290"/>
            <a:ext cx="7643834" cy="150019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Период восстановления после СДС  продолжительный</a:t>
            </a:r>
            <a:endParaRPr lang="ru-RU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1785926"/>
            <a:ext cx="7643834" cy="507207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Признаки недостаточности органов и систем сохраняются долгие годы.</a:t>
            </a:r>
          </a:p>
          <a:p>
            <a:pPr>
              <a:buFont typeface="Wingdings" pitchFamily="2" charset="2"/>
              <a:buChar char="§"/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Полностью восстановить функцию поврежденной конечности практически невозможно.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0"/>
            <a:ext cx="7200900" cy="7143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Мероприятия первой помощи при СДС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728" y="616877"/>
            <a:ext cx="7715272" cy="57554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Обеспечить свою безопасность!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До снятия «груза»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наложить жгут выше места сдавливания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(«временный» жгут только на момент снятия груза)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После снятия «груза»: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забинтовать конечность э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ластичным бинтом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 жгута до кончиков пальцев)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снять жгут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ммобилизировать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  поврежденную конечность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уложить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на носилки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приложить «холод»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 месту повреждения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ea typeface="Cambria Math" pitchFamily="18" charset="0"/>
                <a:cs typeface="Arial" pitchFamily="34" charset="0"/>
              </a:rPr>
              <a:t>крыть одеялом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поить </a:t>
            </a:r>
            <a:r>
              <a:rPr 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соле-щелочным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питьём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Эвакуировать в первую очередь!</a:t>
            </a: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785794"/>
            <a:ext cx="7200900" cy="1357322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«Временный» жгут не снимают</a:t>
            </a:r>
            <a:b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у пострадавших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357430"/>
            <a:ext cx="7429552" cy="33575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 угрозой артериального кровотечения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2400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при травматической ампутации конечности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2928934"/>
            <a:ext cx="7643834" cy="1285884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88912"/>
            <a:ext cx="7643834" cy="1811328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Синдром длительного </a:t>
            </a:r>
            <a:r>
              <a:rPr lang="ru-RU" sz="3600" b="1" dirty="0" err="1" smtClean="0">
                <a:solidFill>
                  <a:schemeClr val="bg1"/>
                </a:solidFill>
              </a:rPr>
              <a:t>сдавления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br>
              <a:rPr lang="ru-RU" sz="36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(СДС)</a:t>
            </a:r>
            <a:r>
              <a:rPr lang="ru-RU" sz="2800" dirty="0" smtClean="0">
                <a:solidFill>
                  <a:schemeClr val="bg1"/>
                </a:solidFill>
              </a:rPr>
              <a:t/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2000240"/>
            <a:ext cx="7643834" cy="135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Является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грозным, часто фатальным поражением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3357562"/>
            <a:ext cx="7643834" cy="23574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При техногенных катастрофах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Природных катастрофах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Социальных чрезвычайных ситуациях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00166" y="5715016"/>
            <a:ext cx="7643834" cy="7858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При землетрясениях частота синдрома доходит до 64,7% 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307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71604" y="142852"/>
            <a:ext cx="7572396" cy="1785950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C00000"/>
                </a:solidFill>
              </a:rPr>
              <a:t/>
            </a:r>
            <a:br>
              <a:rPr lang="ru-RU" sz="3100" b="1" dirty="0" smtClean="0">
                <a:solidFill>
                  <a:srgbClr val="C00000"/>
                </a:solidFill>
              </a:rPr>
            </a:br>
            <a:r>
              <a:rPr lang="ru-RU" sz="3100" b="1" dirty="0" smtClean="0">
                <a:solidFill>
                  <a:srgbClr val="C00000"/>
                </a:solidFill>
              </a:rPr>
              <a:t>Ишемия -</a:t>
            </a:r>
            <a:r>
              <a:rPr lang="ru-RU" sz="3100" dirty="0" smtClean="0">
                <a:solidFill>
                  <a:srgbClr val="C00000"/>
                </a:solidFill>
              </a:rPr>
              <a:t> </a:t>
            </a: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нарушение кровоснабжения </a:t>
            </a:r>
            <a:b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участка тела, органа вследствие ослабления или  прекращения притока к нему артериальной крови.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dirty="0" smtClean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2000240"/>
            <a:ext cx="7429552" cy="71438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Причины нарушения кровоснабжения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928934"/>
            <a:ext cx="7429552" cy="364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компрессионная травма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длительное наложение жгута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холодовая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травма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повреждение или эмболия артерии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длительное вынужденное пребывание в неподвижной позе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307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71604" y="188913"/>
            <a:ext cx="7429551" cy="882633"/>
          </a:xfr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Синдром позиционной ишемии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1142984"/>
            <a:ext cx="7429552" cy="5715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вид компрессионной травмы мягких тканей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571876"/>
            <a:ext cx="2714644" cy="5000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Причина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4071942"/>
            <a:ext cx="7572396" cy="64294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- длительное неподвижное положение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356100" y="1714488"/>
            <a:ext cx="4645056" cy="2357454"/>
          </a:xfrm>
          <a:prstGeom prst="rect">
            <a:avLst/>
          </a:prstGeom>
          <a:noFill/>
          <a:ln/>
        </p:spPr>
      </p:pic>
      <p:sp>
        <p:nvSpPr>
          <p:cNvPr id="11" name="Прямоугольник 10"/>
          <p:cNvSpPr/>
          <p:nvPr/>
        </p:nvSpPr>
        <p:spPr>
          <a:xfrm>
            <a:off x="1571604" y="5429264"/>
            <a:ext cx="7572396" cy="128588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тяжелое алкогольное опьянение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инсульт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b="1" dirty="0" smtClean="0">
                <a:solidFill>
                  <a:schemeClr val="bg1"/>
                </a:solidFill>
              </a:rPr>
              <a:t>тяжелое отравление</a:t>
            </a:r>
          </a:p>
          <a:p>
            <a:pPr>
              <a:lnSpc>
                <a:spcPct val="9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4714884"/>
            <a:ext cx="4500594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Предрасполагающие факторы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307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0"/>
            <a:ext cx="7643834" cy="114298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Компрессионная травма</a:t>
            </a:r>
            <a:r>
              <a:rPr lang="ru-RU" sz="4000" b="1" dirty="0" smtClean="0">
                <a:solidFill>
                  <a:schemeClr val="bg1"/>
                </a:solidFill>
              </a:rPr>
              <a:t>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</a:rPr>
              <a:t>- это разновидность ишемической травмы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pic>
        <p:nvPicPr>
          <p:cNvPr id="6" name="Picture 6" descr="Кашир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71604" y="2857496"/>
            <a:ext cx="7572396" cy="385765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1571604" y="2285992"/>
            <a:ext cx="3643338" cy="12858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Сдавливание тканей 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закрытая травма 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(без анатомического разрушения)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285992"/>
            <a:ext cx="3571900" cy="12858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Раздавливание тканей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открытая травма</a:t>
            </a:r>
          </a:p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(с анатомическим разрушением) 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1214422"/>
            <a:ext cx="7643834" cy="64294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механическое повреждение мягких тканей </a:t>
            </a: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714612" y="1857364"/>
            <a:ext cx="1714512" cy="571504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86512" y="1857364"/>
            <a:ext cx="1785950" cy="571504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0"/>
            <a:ext cx="7500990" cy="164304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Смертность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 синдроме длительного </a:t>
            </a:r>
            <a:r>
              <a:rPr lang="ru-RU" sz="3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сдавления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643050"/>
            <a:ext cx="7500990" cy="43577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В настоящее время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26 %  случаев, даже при полном объеме современной терапии, погибают!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00166" y="1"/>
            <a:ext cx="7643833" cy="128586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solidFill>
                  <a:schemeClr val="bg1"/>
                </a:solidFill>
              </a:rPr>
              <a:t>Причины высокой смертности 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285860"/>
            <a:ext cx="7643834" cy="55721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сочетание с другими травмами – переломами, повреждениями внутренних органов, ранениями мягких тканей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ошибки оказания первой помощи </a:t>
            </a:r>
          </a:p>
          <a:p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длительность фазы изоляции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технические сложности извлечения пострадавших из под завалов</a:t>
            </a:r>
          </a:p>
          <a:p>
            <a:endParaRPr lang="ru-RU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/>
          </a:p>
        </p:txBody>
      </p:sp>
      <p:pic>
        <p:nvPicPr>
          <p:cNvPr id="18435" name="Picture 3" descr="Шко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1619250" cy="7905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92275" y="188913"/>
            <a:ext cx="7200900" cy="1079500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Синдром длительного </a:t>
            </a:r>
            <a:r>
              <a:rPr lang="ru-RU" sz="3200" b="1" dirty="0" err="1" smtClean="0">
                <a:solidFill>
                  <a:schemeClr val="bg1"/>
                </a:solidFill>
              </a:rPr>
              <a:t>сдавления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65125" y="1389063"/>
            <a:ext cx="2159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1357299"/>
            <a:ext cx="7643834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Это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общая реакция организма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, развивающаяся на сдавливание мягких тканей конечностей 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более 2 часов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2786058"/>
            <a:ext cx="6429420" cy="257176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от массы сдавленных мягких тканей</a:t>
            </a:r>
          </a:p>
          <a:p>
            <a:pPr>
              <a:buFont typeface="Wingdings" pitchFamily="2" charset="2"/>
              <a:buChar char="§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от длительности сдавливания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928934"/>
            <a:ext cx="3929090" cy="92869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Тяжесть СДС зависит: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5500702"/>
            <a:ext cx="7358114" cy="1214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Переломы костей, обширные раны мягких тканей, травмы внутренних органов усугубляют течение СДС 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143240" y="214290"/>
            <a:ext cx="4500594" cy="4286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СДС не разовьется при: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3428992" y="1357298"/>
            <a:ext cx="5715008" cy="550070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Тяжелая </a:t>
            </a:r>
            <a:r>
              <a:rPr lang="ru-RU" sz="2800" dirty="0"/>
              <a:t>черепно-мозговая травма.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/>
              <a:t>Перелом костей черепа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Переломы </a:t>
            </a:r>
            <a:r>
              <a:rPr lang="ru-RU" sz="2800" dirty="0"/>
              <a:t>ребер.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/>
              <a:t>Разрывы внутренних органов</a:t>
            </a:r>
          </a:p>
          <a:p>
            <a:pPr>
              <a:lnSpc>
                <a:spcPct val="90000"/>
              </a:lnSpc>
            </a:pPr>
            <a:endParaRPr lang="ru-RU" sz="2800" dirty="0"/>
          </a:p>
          <a:p>
            <a:pPr>
              <a:lnSpc>
                <a:spcPct val="90000"/>
              </a:lnSpc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Разрывы </a:t>
            </a:r>
            <a:r>
              <a:rPr lang="ru-RU" sz="2800" dirty="0"/>
              <a:t>внутренних органов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/>
              <a:t>Внутреннее кровотечение</a:t>
            </a:r>
          </a:p>
          <a:p>
            <a:pPr>
              <a:lnSpc>
                <a:spcPct val="90000"/>
              </a:lnSpc>
            </a:pPr>
            <a:endParaRPr lang="ru-RU" sz="2800" dirty="0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1500166" y="2285992"/>
            <a:ext cx="7643834" cy="571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Сдавливании </a:t>
            </a:r>
            <a:r>
              <a:rPr lang="ru-RU" sz="2800" b="1" dirty="0">
                <a:solidFill>
                  <a:schemeClr val="bg1"/>
                </a:solidFill>
              </a:rPr>
              <a:t>грудной клетки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1500166" y="3786190"/>
            <a:ext cx="7643834" cy="571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Сдавливании </a:t>
            </a:r>
            <a:r>
              <a:rPr lang="ru-RU" sz="2800" b="1" dirty="0">
                <a:solidFill>
                  <a:schemeClr val="bg1"/>
                </a:solidFill>
              </a:rPr>
              <a:t>живота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476375" cy="6858000"/>
          </a:xfrm>
          <a:prstGeom prst="rect">
            <a:avLst/>
          </a:prstGeom>
          <a:solidFill>
            <a:schemeClr val="bg1">
              <a:lumMod val="85000"/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714356"/>
            <a:ext cx="7643834" cy="50006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Сдавливании головы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5643578"/>
            <a:ext cx="7643834" cy="57150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Сдавливании кистей и стоп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578</Words>
  <Application>Microsoft Office PowerPoint</Application>
  <PresentationFormat>Экран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</vt:lpstr>
      <vt:lpstr>Синдром длительного сдавления  (СДС) </vt:lpstr>
      <vt:lpstr> Ишемия - нарушение кровоснабжения  участка тела, органа вследствие ослабления или  прекращения притока к нему артериальной крови.   </vt:lpstr>
      <vt:lpstr>Синдром позиционной ишемии</vt:lpstr>
      <vt:lpstr>Компрессионная травма  - это разновидность ишемической травмы</vt:lpstr>
      <vt:lpstr>Смертность  при синдроме длительного сдавления</vt:lpstr>
      <vt:lpstr> Причины высокой смертности  </vt:lpstr>
      <vt:lpstr>Синдром длительного сдавления</vt:lpstr>
      <vt:lpstr>Слайд 9</vt:lpstr>
      <vt:lpstr>   Важное значение имеет правильное оказание  первой помощи   </vt:lpstr>
      <vt:lpstr>Что происходит в организме</vt:lpstr>
      <vt:lpstr>Периоды течения  синдрома длительного сдавления</vt:lpstr>
      <vt:lpstr>Период компрессии  (пострадавший под грузом)</vt:lpstr>
      <vt:lpstr> Период декомпрессии (после снятия груза) </vt:lpstr>
      <vt:lpstr>Нарушается работа всех органов  </vt:lpstr>
      <vt:lpstr>Слайд 16</vt:lpstr>
      <vt:lpstr>Мероприятия первой помощи при СДС</vt:lpstr>
      <vt:lpstr>«Временный» жгут не снимают  у пострадавших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Валентина</cp:lastModifiedBy>
  <cp:revision>197</cp:revision>
  <dcterms:created xsi:type="dcterms:W3CDTF">2011-08-13T03:45:37Z</dcterms:created>
  <dcterms:modified xsi:type="dcterms:W3CDTF">2020-05-20T06:02:21Z</dcterms:modified>
</cp:coreProperties>
</file>