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CC"/>
    <a:srgbClr val="000066"/>
    <a:srgbClr val="99FFCC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8F0FF-52AE-4F35-92FB-42793EED1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F5556-7CD8-427F-A0CF-CCDFBDEE1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1E3A4-8B91-43D7-A306-87FF2330F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4FAC-0146-4864-A8FA-841DB393D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F3A8E-933C-4FFB-9928-57872BF84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067E-5AAD-485C-A889-CBDC2FA4B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30556-5F21-4649-BDBF-62FD35665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91F9-2D91-4B5A-BE3A-8C8ABD748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AB67-4FC0-410C-BA84-51678CD7B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D1BF4-F8CA-419C-B2BE-88A36E5CA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7F9C4-1B2C-4E08-826A-5CCE6639C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1CE00-6E92-48BC-8B93-6C38FCA5C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7FD082-9317-4145-9FB2-CED483186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660066"/>
                </a:solidFill>
              </a:rPr>
              <a:t>Основы производственной санитарии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660066"/>
                </a:solidFill>
              </a:rPr>
              <a:t>Требование санитарии к производству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800080"/>
            </a:solidFill>
          </a:ln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Производственное помещение на каждого работающего составляет:</a:t>
            </a:r>
          </a:p>
          <a:p>
            <a:pPr eaLnBrk="1" hangingPunct="1"/>
            <a:r>
              <a:rPr lang="ru-RU" b="1" i="1" smtClean="0">
                <a:solidFill>
                  <a:srgbClr val="660066"/>
                </a:solidFill>
              </a:rPr>
              <a:t>Объём</a:t>
            </a:r>
            <a:r>
              <a:rPr lang="ru-RU" b="1" smtClean="0">
                <a:solidFill>
                  <a:srgbClr val="660066"/>
                </a:solidFill>
              </a:rPr>
              <a:t> -</a:t>
            </a:r>
            <a:r>
              <a:rPr lang="ru-RU" b="1" smtClean="0">
                <a:solidFill>
                  <a:srgbClr val="000066"/>
                </a:solidFill>
              </a:rPr>
              <a:t> не менее 15 м</a:t>
            </a:r>
            <a:r>
              <a:rPr lang="ru-RU" b="1" baseline="30000" smtClean="0">
                <a:solidFill>
                  <a:srgbClr val="000066"/>
                </a:solidFill>
              </a:rPr>
              <a:t>3</a:t>
            </a:r>
            <a:r>
              <a:rPr lang="ru-RU" b="1" smtClean="0">
                <a:solidFill>
                  <a:srgbClr val="000066"/>
                </a:solidFill>
              </a:rPr>
              <a:t> </a:t>
            </a:r>
          </a:p>
          <a:p>
            <a:pPr eaLnBrk="1" hangingPunct="1"/>
            <a:r>
              <a:rPr lang="ru-RU" b="1" i="1" smtClean="0">
                <a:solidFill>
                  <a:srgbClr val="660066"/>
                </a:solidFill>
              </a:rPr>
              <a:t>Площадь</a:t>
            </a:r>
            <a:r>
              <a:rPr lang="ru-RU" b="1" smtClean="0">
                <a:solidFill>
                  <a:srgbClr val="000066"/>
                </a:solidFill>
              </a:rPr>
              <a:t> – 4,5 м</a:t>
            </a:r>
            <a:r>
              <a:rPr lang="ru-RU" b="1" baseline="30000" smtClean="0">
                <a:solidFill>
                  <a:srgbClr val="000066"/>
                </a:solidFill>
              </a:rPr>
              <a:t>2</a:t>
            </a:r>
          </a:p>
          <a:p>
            <a:pPr eaLnBrk="1" hangingPunct="1"/>
            <a:r>
              <a:rPr lang="ru-RU" b="1" i="1" smtClean="0">
                <a:solidFill>
                  <a:srgbClr val="660066"/>
                </a:solidFill>
              </a:rPr>
              <a:t>Высота потолка</a:t>
            </a:r>
            <a:r>
              <a:rPr lang="ru-RU" b="1" smtClean="0">
                <a:solidFill>
                  <a:srgbClr val="000066"/>
                </a:solidFill>
              </a:rPr>
              <a:t> – не менее 3,2 м</a:t>
            </a:r>
          </a:p>
          <a:p>
            <a:pPr eaLnBrk="1" hangingPunct="1"/>
            <a:r>
              <a:rPr lang="ru-RU" b="1" i="1" smtClean="0">
                <a:solidFill>
                  <a:srgbClr val="660066"/>
                </a:solidFill>
              </a:rPr>
              <a:t>Полы</a:t>
            </a:r>
            <a:r>
              <a:rPr lang="ru-RU" b="1" smtClean="0">
                <a:solidFill>
                  <a:srgbClr val="660066"/>
                </a:solidFill>
              </a:rPr>
              <a:t> </a:t>
            </a:r>
            <a:r>
              <a:rPr lang="ru-RU" b="1" smtClean="0">
                <a:solidFill>
                  <a:srgbClr val="000066"/>
                </a:solidFill>
              </a:rPr>
              <a:t>- ровные, нескользкие на бетоне –коврики или деревянные решётки</a:t>
            </a:r>
          </a:p>
        </p:txBody>
      </p:sp>
      <p:pic>
        <p:nvPicPr>
          <p:cNvPr id="3076" name="Рисунок 4" descr="e5ac27fb7bd6909231008b75896821e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0"/>
            <a:ext cx="10731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660066"/>
                </a:solidFill>
              </a:rPr>
              <a:t>Требование санитарии к производству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80008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0066"/>
                </a:solidFill>
              </a:rPr>
              <a:t>Расход воды на одного человека – </a:t>
            </a:r>
            <a:r>
              <a:rPr lang="ru-RU" b="1" dirty="0" smtClean="0">
                <a:solidFill>
                  <a:srgbClr val="660066"/>
                </a:solidFill>
              </a:rPr>
              <a:t>15</a:t>
            </a:r>
            <a:r>
              <a:rPr lang="ru-RU" b="1" dirty="0" smtClean="0">
                <a:solidFill>
                  <a:srgbClr val="000066"/>
                </a:solidFill>
              </a:rPr>
              <a:t> л в смену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0066"/>
                </a:solidFill>
              </a:rPr>
              <a:t>В санитарно-бытовые помещения входят: </a:t>
            </a:r>
            <a:r>
              <a:rPr lang="ru-RU" b="1" i="1" dirty="0" smtClean="0">
                <a:solidFill>
                  <a:srgbClr val="0000CC"/>
                </a:solidFill>
              </a:rPr>
              <a:t>гардеробные шкафчики, душевые или умывальные, туалеты, помещения для приёма пищи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0066"/>
                </a:solidFill>
              </a:rPr>
              <a:t>При работе на предприятии более </a:t>
            </a:r>
            <a:r>
              <a:rPr lang="ru-RU" b="1" dirty="0" smtClean="0">
                <a:solidFill>
                  <a:srgbClr val="660066"/>
                </a:solidFill>
              </a:rPr>
              <a:t>300 чел</a:t>
            </a:r>
            <a:r>
              <a:rPr lang="ru-RU" b="1" dirty="0" smtClean="0">
                <a:solidFill>
                  <a:srgbClr val="000066"/>
                </a:solidFill>
              </a:rPr>
              <a:t>. – необходим </a:t>
            </a:r>
            <a:r>
              <a:rPr lang="ru-RU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здравпункт</a:t>
            </a:r>
          </a:p>
          <a:p>
            <a:pPr eaLnBrk="1" hangingPunct="1">
              <a:defRPr/>
            </a:pPr>
            <a:endParaRPr lang="ru-RU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0" name="Picture 4" descr="AN0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404813"/>
            <a:ext cx="15113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660066"/>
                </a:solidFill>
              </a:rPr>
              <a:t>Требования для сооружений производственного объекта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  <a:noFill/>
          <a:ln>
            <a:solidFill>
              <a:srgbClr val="800080"/>
            </a:solidFill>
          </a:ln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Наличие источников питьевой воды</a:t>
            </a:r>
          </a:p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Небольшого уклона для сточных вод</a:t>
            </a:r>
          </a:p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С хорошим естественным проветриванием</a:t>
            </a:r>
          </a:p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С наличием электрического </a:t>
            </a:r>
            <a:r>
              <a:rPr lang="ru-RU" b="1" i="1" smtClean="0">
                <a:solidFill>
                  <a:srgbClr val="0000CC"/>
                </a:solidFill>
              </a:rPr>
              <a:t>освещения</a:t>
            </a:r>
            <a:r>
              <a:rPr lang="ru-RU" b="1" smtClean="0">
                <a:solidFill>
                  <a:srgbClr val="0000CC"/>
                </a:solidFill>
              </a:rPr>
              <a:t>, 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CC"/>
                </a:solidFill>
              </a:rPr>
              <a:t>   </a:t>
            </a:r>
            <a:r>
              <a:rPr lang="ru-RU" b="1" i="1" smtClean="0">
                <a:solidFill>
                  <a:srgbClr val="0000CC"/>
                </a:solidFill>
              </a:rPr>
              <a:t>пожарной сигнализации</a:t>
            </a:r>
            <a:r>
              <a:rPr lang="ru-RU" b="1" smtClean="0">
                <a:solidFill>
                  <a:srgbClr val="0000CC"/>
                </a:solidFill>
              </a:rPr>
              <a:t>, </a:t>
            </a:r>
            <a:r>
              <a:rPr lang="ru-RU" b="1" i="1" smtClean="0">
                <a:solidFill>
                  <a:srgbClr val="0000CC"/>
                </a:solidFill>
              </a:rPr>
              <a:t>ограждением производственных помещения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Виды освещённости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545138"/>
          </a:xfrm>
          <a:ln>
            <a:solidFill>
              <a:srgbClr val="800080"/>
            </a:solidFill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b="1" dirty="0" smtClean="0">
                <a:solidFill>
                  <a:srgbClr val="660066"/>
                </a:solidFill>
              </a:rPr>
              <a:t>Естественное освещение</a:t>
            </a:r>
          </a:p>
          <a:p>
            <a:pPr marL="609600" indent="-609600" eaLnBrk="1" hangingPunct="1">
              <a:defRPr/>
            </a:pPr>
            <a:endParaRPr lang="ru-RU" sz="1000" b="1" dirty="0" smtClean="0"/>
          </a:p>
          <a:p>
            <a:pPr marL="609600" indent="-609600" eaLnBrk="1" hangingPunct="1">
              <a:defRPr/>
            </a:pPr>
            <a:r>
              <a:rPr lang="ru-RU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Боковое</a:t>
            </a:r>
            <a:r>
              <a:rPr lang="ru-RU" b="1" dirty="0" smtClean="0">
                <a:solidFill>
                  <a:srgbClr val="660066"/>
                </a:solidFill>
              </a:rPr>
              <a:t> </a:t>
            </a:r>
            <a:r>
              <a:rPr lang="ru-RU" b="1" dirty="0" smtClean="0">
                <a:solidFill>
                  <a:srgbClr val="000066"/>
                </a:solidFill>
              </a:rPr>
              <a:t>– через оконные рамы</a:t>
            </a:r>
          </a:p>
          <a:p>
            <a:pPr marL="609600" indent="-609600" eaLnBrk="1" hangingPunct="1">
              <a:defRPr/>
            </a:pPr>
            <a:r>
              <a:rPr lang="ru-RU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Верхнее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66"/>
                </a:solidFill>
              </a:rPr>
              <a:t>– через световые проёмы в потолке</a:t>
            </a:r>
          </a:p>
          <a:p>
            <a:pPr marL="609600" indent="-609600" eaLnBrk="1" hangingPunct="1">
              <a:defRPr/>
            </a:pPr>
            <a:r>
              <a:rPr lang="ru-RU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Комбинированное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66"/>
                </a:solidFill>
              </a:rPr>
              <a:t>– используют боковое и верхнее освещение</a:t>
            </a:r>
          </a:p>
        </p:txBody>
      </p:sp>
      <p:pic>
        <p:nvPicPr>
          <p:cNvPr id="6148" name="Picture 4" descr="P0200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4724400"/>
            <a:ext cx="2697163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123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3548063" cy="3573463"/>
          </a:xfrm>
          <a:noFill/>
        </p:spPr>
      </p:pic>
      <p:pic>
        <p:nvPicPr>
          <p:cNvPr id="7171" name="Picture 5" descr="2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0"/>
            <a:ext cx="3779837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 descr="4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3806825"/>
            <a:ext cx="4284662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 descr="5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22688"/>
            <a:ext cx="3563938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Виды освещённости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800080"/>
            </a:solidFill>
          </a:ln>
        </p:spPr>
        <p:txBody>
          <a:bodyPr/>
          <a:lstStyle/>
          <a:p>
            <a:pPr marL="609600" indent="-609600" eaLnBrk="1" hangingPunct="1">
              <a:buFontTx/>
              <a:buAutoNum type="arabicPeriod" startAt="2"/>
              <a:defRPr/>
            </a:pPr>
            <a:r>
              <a:rPr lang="ru-RU" b="1" dirty="0" smtClean="0">
                <a:solidFill>
                  <a:srgbClr val="660066"/>
                </a:solidFill>
              </a:rPr>
              <a:t>Искусственное освещение</a:t>
            </a:r>
          </a:p>
          <a:p>
            <a:pPr marL="609600" indent="-609600" eaLnBrk="1" hangingPunct="1">
              <a:buFontTx/>
              <a:buNone/>
              <a:defRPr/>
            </a:pPr>
            <a:endParaRPr lang="ru-RU" sz="1200" dirty="0" smtClean="0">
              <a:solidFill>
                <a:srgbClr val="660066"/>
              </a:solidFill>
            </a:endParaRPr>
          </a:p>
          <a:p>
            <a:pPr marL="609600" indent="-609600" eaLnBrk="1" hangingPunct="1">
              <a:defRPr/>
            </a:pPr>
            <a:r>
              <a:rPr lang="ru-RU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Рабочее</a:t>
            </a:r>
            <a:r>
              <a:rPr lang="ru-RU" b="1" dirty="0" smtClean="0">
                <a:solidFill>
                  <a:srgbClr val="000066"/>
                </a:solidFill>
              </a:rPr>
              <a:t> (общее, местное и комбинированное)</a:t>
            </a:r>
          </a:p>
          <a:p>
            <a:pPr marL="609600" indent="-609600" eaLnBrk="1" hangingPunct="1">
              <a:defRPr/>
            </a:pPr>
            <a:r>
              <a:rPr lang="ru-RU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Аварийное</a:t>
            </a:r>
          </a:p>
          <a:p>
            <a:pPr marL="609600" indent="-609600" eaLnBrk="1" hangingPunct="1">
              <a:defRPr/>
            </a:pPr>
            <a:r>
              <a:rPr lang="ru-RU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Аварийное</a:t>
            </a:r>
            <a:r>
              <a:rPr lang="ru-RU" b="1" dirty="0" smtClean="0">
                <a:solidFill>
                  <a:srgbClr val="000066"/>
                </a:solidFill>
              </a:rPr>
              <a:t> - для эвакуации</a:t>
            </a:r>
          </a:p>
        </p:txBody>
      </p:sp>
      <p:pic>
        <p:nvPicPr>
          <p:cNvPr id="8196" name="Picture 4" descr="BD049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4724400"/>
            <a:ext cx="1382713" cy="1349375"/>
          </a:xfrm>
          <a:prstGeom prst="rect">
            <a:avLst/>
          </a:prstGeom>
          <a:noFill/>
          <a:ln w="76200" cmpd="tri">
            <a:solidFill>
              <a:srgbClr val="9933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Требование к освещению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80008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</a:rPr>
              <a:t>полная освещённость рабочих поверхностей</a:t>
            </a:r>
          </a:p>
          <a:p>
            <a:pPr eaLnBrk="1" hangingPunct="1">
              <a:lnSpc>
                <a:spcPct val="90000"/>
              </a:lnSpc>
            </a:pPr>
            <a:endParaRPr lang="ru-RU" sz="1000" b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</a:rPr>
              <a:t>равномерность освещения</a:t>
            </a:r>
          </a:p>
          <a:p>
            <a:pPr eaLnBrk="1" hangingPunct="1">
              <a:lnSpc>
                <a:spcPct val="90000"/>
              </a:lnSpc>
            </a:pPr>
            <a:endParaRPr lang="ru-RU" sz="1000" b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</a:rPr>
              <a:t>не образовывать резких теней на рабочей поверхности</a:t>
            </a:r>
          </a:p>
          <a:p>
            <a:pPr eaLnBrk="1" hangingPunct="1">
              <a:lnSpc>
                <a:spcPct val="90000"/>
              </a:lnSpc>
            </a:pPr>
            <a:endParaRPr lang="ru-RU" sz="1000" b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</a:rPr>
              <a:t>экономичность</a:t>
            </a:r>
          </a:p>
          <a:p>
            <a:pPr eaLnBrk="1" hangingPunct="1">
              <a:lnSpc>
                <a:spcPct val="90000"/>
              </a:lnSpc>
            </a:pPr>
            <a:endParaRPr lang="ru-RU" sz="1200" b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</a:rPr>
              <a:t>не вызывать слепящего действия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177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Оформление по умолчанию</vt:lpstr>
      <vt:lpstr>Основы производственной санитарии</vt:lpstr>
      <vt:lpstr>Требование санитарии к производству</vt:lpstr>
      <vt:lpstr>Требование санитарии к производству</vt:lpstr>
      <vt:lpstr>Требования для сооружений производственного объекта</vt:lpstr>
      <vt:lpstr>Виды освещённости</vt:lpstr>
      <vt:lpstr>Слайд 6</vt:lpstr>
      <vt:lpstr>Виды освещённости</vt:lpstr>
      <vt:lpstr>Требование к освещению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производственной санитарии</dc:title>
  <dc:creator>11</dc:creator>
  <cp:lastModifiedBy>виктор</cp:lastModifiedBy>
  <cp:revision>11</cp:revision>
  <dcterms:created xsi:type="dcterms:W3CDTF">2009-11-06T04:06:26Z</dcterms:created>
  <dcterms:modified xsi:type="dcterms:W3CDTF">2020-05-03T03:44:37Z</dcterms:modified>
</cp:coreProperties>
</file>