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78" r:id="rId3"/>
    <p:sldId id="258" r:id="rId4"/>
    <p:sldId id="259" r:id="rId5"/>
    <p:sldId id="260" r:id="rId6"/>
    <p:sldId id="265" r:id="rId7"/>
    <p:sldId id="281" r:id="rId8"/>
    <p:sldId id="264" r:id="rId9"/>
    <p:sldId id="269" r:id="rId10"/>
    <p:sldId id="270" r:id="rId11"/>
    <p:sldId id="282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00BBD8-B042-4ED8-9F20-BBF5938C019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A68E56-21F1-4E1B-85F6-BC980B129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091F2-1283-4A9F-ACEE-E1E2455A00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9A06E-3E22-43D3-B7A9-CEC022C7D1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69A9A-AD59-4624-B393-958DA5B080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65F61-8B91-48E4-8531-BA4E23CE1E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D3EE4-959A-4A3C-A6FE-A5D0A31DF0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62C55-4099-452B-A4ED-B9F81A00F8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7F50B-D8BF-4FEB-ABE3-323CFE66C1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DED84-E611-4721-9C8E-3338DDD3F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F4BF0-3255-47AF-BD50-964C703C5F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80C5F-9F95-44DE-9BE4-2C6B9E0391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2387C-2150-43FA-BE3B-6136BB58CB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50945-35D0-4E4D-9234-D55E90A1F2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B1EF7-055E-4390-9800-60411FBE6B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8A40C-75DC-441B-AC4F-7C5DBB6FB0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09400-6BD1-47AB-8A35-F49853665C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4DF4-EBB4-4749-AA21-55DF6D7C637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F1CD-D83A-46FE-A2A9-FC52D6377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C60C-F9A1-456D-B8BF-9FE7D3DC6F4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2D19-3892-4AC3-A87C-D3075C54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F49C-79C0-44D4-A945-E97F0F35F75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1711-1940-4BAC-B68F-4D41C6B7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0BC8-A251-4A0D-8385-346FDB36B84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CF71-E689-4170-9B39-4BBEAB16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919E-E87F-4212-9823-9D68485F0D4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3366-53C4-4CFD-9175-08F7C6DB3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31AB-844D-4FB0-A647-BABAF4CB70C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3CE8-6ECC-43D0-A494-4001DE75B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0361-EF4F-4A8A-9FFF-3BDBDB2AE6B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74D7-EC4E-4D02-A903-D6A0F1BB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5049-6E6A-417A-A285-50E66FDE2B93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EFC6-69DA-4491-B80C-30035F1A7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930-7974-4251-95D0-DBAF376046D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8B2D-737B-4330-8D5E-0CB3528C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0358-A4DD-41D4-9C4C-C454F1D3874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7068-BDEC-4CA6-8433-E1AEFAB5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349B-DD26-47DC-A82F-67DE13283EC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29DE-E963-4191-8174-42A986029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4323A-98A2-4D8D-9F54-9C5861ED357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CF3BD-64B6-4FBB-9815-D082BD37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331913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Тема: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0"/>
            <a:ext cx="7596187" cy="1052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Правила поведения в ситуациях криминогенного характера. </a:t>
            </a:r>
            <a:r>
              <a:rPr lang="ru-RU" sz="2000" b="1" dirty="0" err="1" smtClean="0">
                <a:solidFill>
                  <a:srgbClr val="FF0000"/>
                </a:solidFill>
              </a:rPr>
              <a:t>Виктимность</a:t>
            </a:r>
            <a:r>
              <a:rPr lang="ru-RU" sz="2000" b="1" dirty="0" smtClean="0">
                <a:solidFill>
                  <a:srgbClr val="FF0000"/>
                </a:solidFill>
              </a:rPr>
              <a:t> поведения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675"/>
            <a:ext cx="9144000" cy="2305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Содержание учения «виктимология»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А. Кто  становится жертвой преступления? Наиболее виктимогенные социальные группы.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Б. Выбор жертвы</a:t>
            </a:r>
            <a:r>
              <a:rPr lang="ru-RU" dirty="0">
                <a:solidFill>
                  <a:srgbClr val="51535E"/>
                </a:solidFill>
                <a:latin typeface="Arial"/>
              </a:rPr>
              <a:t>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В. Тип поведения потерпевшего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Поведение потерпевшего после совершения преступления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Правила поведения в ситуациях криминогенного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136904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Изучить презентацию, составить мини-конспект по основным вопросам презентации. СФОТОГРАФИРОВАТЬ И ОТПРАВИТЬ НА ПОЧТУ</a:t>
            </a:r>
            <a:endParaRPr lang="ru-RU" sz="2400" b="1" dirty="0"/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23850" y="479742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Виктимность - «повышенная способность человека» в силу его социальной роли и ряда физических и духовных качеств при определенных обстоятельствах «становиться потерпевшим».</a:t>
            </a: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6804025" y="6092825"/>
            <a:ext cx="154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Л.В. Франк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Несообщение лицами, ставшими жертвами преступлений, о происшедшем событии в соответствующие органы, может быть: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а) противоправным (в случаях сознательного уголовно-наказуемого недонесения о преступлении);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б) аморальным;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в) нейтральным, когда лицо не сознает, что стало жертвой преступления.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488" y="1835150"/>
            <a:ext cx="8963025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Правила поведения в ситуациях криминогенного характера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468563"/>
            <a:ext cx="2603500" cy="7508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025" y="3211513"/>
            <a:ext cx="4932363" cy="15128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Не надевайте одежду, излишне подчеркивающую вашу фигуру, а также избегайте дорогих украшений, если вам предстоит возвращаться домой поздно вечером.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8938" y="3192463"/>
            <a:ext cx="11350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538" y="3124200"/>
            <a:ext cx="25336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Если у вас есть с собой деньги (особенно крупные), избегайте мест большого скопления народа. Старайтесь держаться подальше от рынков, любой толпы. Никогда не считайте деньги на виду у всех, не вытаскивайте их из кармана и не показывайте окружающим. Не держите деньги в карманах, в которые легко проникнуть вору. Менее доступны для него внутренние карманы, застегнутые на пуговицы или заколотые булавками.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38" y="0"/>
            <a:ext cx="6451600" cy="15573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Особенно оберегайте свои сумки и карманы в многолюдных местах: в универмагах, на рынках, в переполненном транспорте.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Носите сумочку прижатой к телу и помните: если кто-то выхватывает ее у вас — отдавайте не раздумывая. На всякий случай кладите ключи и кошелек в карман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213"/>
            <a:ext cx="6484938" cy="20891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Избегайте малолюдных и плохо освещенных мест, пустынных скверов, на улицах держитесь подальше от стен домов: в подворотне и за углом может таиться опасность. Правильнее идти по улице навстречу движению: так вы не подвергнетесь внезапному нападению из машины. Держитесь ближе к краю тротуара. Не пользуйтесь плохо освещенными подземными переходами.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938" y="0"/>
            <a:ext cx="2654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17463" y="3959225"/>
            <a:ext cx="6502401" cy="2898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Находясь на улице, не откровенничайте с посторонними людьми. Не давайте свой адрес и домашний телефон. Нужно помнить, что, общаясь с вами, злоумышленник может придумать благовидный предлог и установить, когда вы бываете дома, когда намереваетесь выехать на дачу, отправиться в отпуск. Не «голосуйте» на дороге и не принимайте предложения подвезти вас от незнакомых водителей.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вам угрожают из притормозившей рядом машины, громко кричите и бегите в сторону, противоположную движению.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4938" y="1700213"/>
            <a:ext cx="2654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013" y="3959225"/>
            <a:ext cx="24701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375" y="5229225"/>
            <a:ext cx="223678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00"/>
            <a:ext cx="6659563" cy="2479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Остерегайтесь на улице любых азартных игр (даже в шахматы можно проиграть состояние) или заключения пари. Если к вам подходит цыганка и предлагает «сказать всю правду», знайте, что перед вами мошенница. Она обязательно попросит вас положить на ладонь что-нибудь из золотых вещей (кольцо, сережки, перстень) или деньги.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Если вы это сделаете, с вещью, которую вы положили на ладонь, можете попрощаться. На улице нужно остерегаться всех людей, предлагающих какие-либо выгодные на первый взгляд сделки.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2700"/>
            <a:ext cx="2413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225" y="2708275"/>
            <a:ext cx="6659563" cy="15954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Не стремитесь выбрать кратчайшую дорогу домой и избегайте безлюдных и плохо освещенных пространств и переходов. Всегда придерживайтесь середины тротуара, чтобы вас не мог застать врасплох тот, кто прячется в дверном проеме, в кустах или переулке.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33675"/>
            <a:ext cx="24130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875" y="4437063"/>
            <a:ext cx="6661150" cy="21605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Пользуясь разменными аппаратами и платными телефонами, никогда не стойте спиной к потенциальной опасности. По возможности стойте лицом к улице и обращайте внимание на любые подозрительные вещи. Старайтесь не класть сумку или кошелек на аппарат и не сжимать их между ног: их легко могут у вас выхватить. Находясь на улице в вечернее и ночное время, никогда не пользуйтесь плейером, иначе вы не сможете услышать приближающиеся шаги потенциального преступника.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 b="8463"/>
          <a:stretch>
            <a:fillRect/>
          </a:stretch>
        </p:blipFill>
        <p:spPr bwMode="auto">
          <a:xfrm>
            <a:off x="6740525" y="4418013"/>
            <a:ext cx="23812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00"/>
            <a:ext cx="6659563" cy="2479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Если вам показалось, что вас кто-то преследует, проверьте это: меняйте темп ходьбы, перейдите несколько раз на противоположную сторону улицы. Если ваши подозрения подтвердились, бегите туда, где могут быть люди, или просто к освещенному месту. Если преследование продолжится, зовите на помощь. Если есть свисток, свистите, не переставая убегать. Если вас все же преследуют и настигли вблизи жилища, то не только зовите на помощь, но и кричите «Пожар!», «Горим!», в случае острой опасности разбейте окно нижнего этажа. Все это найдет среди жильцов гораздо более скорый отклик.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285750"/>
            <a:ext cx="25193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8913" y="2395538"/>
            <a:ext cx="6096001" cy="749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0" y="3203575"/>
            <a:ext cx="6659563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Выходя из дому, точно знайте сумму, которой вы располагаете. Не пересчитывайте наличность в людном месте, если вам необходимо выяснить, сколько у вас осталось денег.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203575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25" y="4408488"/>
            <a:ext cx="6661150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В кафе, в ресторане садитесь подальше от выхода, лучше спиной к стене, не садитесь в мало освещенные углы. Наиболее безопасны столики, расположенные рядом со стойкой.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5" y="5624513"/>
            <a:ext cx="6661150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Будьте внимательны и осторожны с людьми, подсевшими за ваш столик. Никогда не ввязывайтесь в разногласия или ссоры, не пытайтесь усмирять или примирять ссорящихся людей.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38" y="4900613"/>
            <a:ext cx="234473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659563" cy="12684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Не делайте покупки с рук или у людей, вызывающих подозрение. Старайтесь не покупать товар намного дешевле его стоимости: это или ворованная вещь, или подделка (особенно часто мошенники предлагают купить за бесценок «золотые» украшения).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-11113"/>
            <a:ext cx="24780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41450"/>
            <a:ext cx="6659563" cy="14112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Прежде чем принять какое-либо предложение, проанализируйте, чем оно может для вас обернуться, доверяйте всегда своему внутреннему чувству, а если попали в беду, обратитесь за помощью к родителям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1452563"/>
            <a:ext cx="2184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22225" y="2997200"/>
            <a:ext cx="6659563" cy="19351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вы отправляетесь с друзьями в магазин или на праздник, обязательно договоритесь, где будете встречаться, если разминетесь. Ни в коем случае не уходите с обозначенного места, даже если к вам будут подходить посторонние люди и предлагать свою помощь.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84763"/>
            <a:ext cx="6659563" cy="15843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Старайтесь не посещать в одиночку общественный туалет: это место, к сожалению, небезопасно. Вы знаете по многим фильмам, что именно в общественных туалетах часто происходят разбойные нападения, сексуальные насилия или сексуальные домогательства.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500438"/>
            <a:ext cx="21844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4975" y="5218113"/>
            <a:ext cx="2170113" cy="150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" y="-92075"/>
            <a:ext cx="7353300" cy="744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2700" y="836613"/>
            <a:ext cx="6661150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Старайтесь не садиться в пустой автобус, трамвай или троллейбус, а если уж такое случилось, садитесь поближе к водителю.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9738"/>
            <a:ext cx="6659563" cy="78263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</a:rPr>
              <a:t>Не спите в общественном транспорте.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1275" y="2636838"/>
            <a:ext cx="6659563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Если в автобусе, трамвае или троллейбусе нет сидячих мест, стойте в центральном проходе, а не у выхода, потому что здесь мошенники могут вырвать у вас сумочку, «дипломат» или пакет и сразу же выскочить и затеряться в толпе.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8" y="4076700"/>
            <a:ext cx="6659562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Открытая сумка или чемодан всегда притягивают взоры потенциального похитителя, поэтому старайтесь, чтобы ваши вещи были хорошо упакованы и закрыты. Если вы поставили на пол сумку или пакет, не засматривайтесь в окно или по сторонам, придерживайте вещи ногами.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38" y="5553075"/>
            <a:ext cx="6659562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dk1"/>
                </a:solidFill>
              </a:rPr>
              <a:t>Никогда не держите паспорт или деньги в заднем кармане брюк. Самое надежное место хранения документов — внутренний карман пиджака, но помните, что и его легко могут вырезать в толпе и сумятице.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350" y="8366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863" y="4078288"/>
            <a:ext cx="23701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5938" y="2636838"/>
            <a:ext cx="19526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3863" y="5826125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1650" y="5829300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6175" y="665163"/>
            <a:ext cx="2843213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Виктимология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/>
              </a:rPr>
              <a:t>(victima — жертва) 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>
            <a:off x="2843213" y="1370013"/>
            <a:ext cx="306387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49600" y="665163"/>
            <a:ext cx="2844800" cy="14081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>Часть этого учения, рассматривающая проблемы жертв </a:t>
            </a:r>
            <a:r>
              <a:rPr lang="ru-RU" b="1" dirty="0">
                <a:solidFill>
                  <a:srgbClr val="002060"/>
                </a:solidFill>
                <a:latin typeface="Verdana"/>
              </a:rPr>
              <a:t>преступлений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7700"/>
            <a:ext cx="2843213" cy="3644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Verdana"/>
              </a:rPr>
              <a:t>В криминологии существует учение о жертвах  преступлений, последствий несчастных случаев, природных и техногенных катастроф, эпидемий, войн и иных вооруженных конфликтов, политических противостояний.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Содержание учения «виктимология».</a:t>
            </a:r>
          </a:p>
        </p:txBody>
      </p:sp>
      <p:cxnSp>
        <p:nvCxnSpPr>
          <p:cNvPr id="29" name="Прямая со стрелкой 28"/>
          <p:cNvCxnSpPr>
            <a:endCxn id="5" idx="1"/>
          </p:cNvCxnSpPr>
          <p:nvPr/>
        </p:nvCxnSpPr>
        <p:spPr>
          <a:xfrm>
            <a:off x="5994400" y="1025525"/>
            <a:ext cx="231775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2903538"/>
            <a:ext cx="28035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4694238"/>
            <a:ext cx="28257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2613" y="4679950"/>
            <a:ext cx="2871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00" y="2263775"/>
            <a:ext cx="28527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270625" y="1916113"/>
            <a:ext cx="2798763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Отрасль криминологии</a:t>
            </a:r>
          </a:p>
        </p:txBody>
      </p:sp>
      <p:cxnSp>
        <p:nvCxnSpPr>
          <p:cNvPr id="43" name="Прямая со стрелкой 42"/>
          <p:cNvCxnSpPr>
            <a:stCxn id="5" idx="2"/>
            <a:endCxn id="39" idx="0"/>
          </p:cNvCxnSpPr>
          <p:nvPr/>
        </p:nvCxnSpPr>
        <p:spPr>
          <a:xfrm>
            <a:off x="7646988" y="1385888"/>
            <a:ext cx="22225" cy="5302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  <p:bldP spid="24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8538" y="0"/>
            <a:ext cx="2041525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 Виктимность 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366713" y="620713"/>
            <a:ext cx="2592387" cy="504825"/>
          </a:xfrm>
          <a:prstGeom prst="borderCallout2">
            <a:avLst>
              <a:gd name="adj1" fmla="val 48533"/>
              <a:gd name="adj2" fmla="val -2487"/>
              <a:gd name="adj3" fmla="val 48534"/>
              <a:gd name="adj4" fmla="val -12909"/>
              <a:gd name="adj5" fmla="val 640938"/>
              <a:gd name="adj6" fmla="val -120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/>
              </a:rPr>
              <a:t>общая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713" y="1262063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пола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402556" y="2196306"/>
            <a:ext cx="3060700" cy="287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 А В И С Я Щ А Я  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013" y="2503488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рода занятий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713" y="3116263"/>
            <a:ext cx="2592387" cy="66675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социального статуса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013" y="1893888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возраста</a:t>
            </a:r>
          </a:p>
        </p:txBody>
      </p:sp>
      <p:sp>
        <p:nvSpPr>
          <p:cNvPr id="13" name="Выноска 2 12"/>
          <p:cNvSpPr/>
          <p:nvPr/>
        </p:nvSpPr>
        <p:spPr>
          <a:xfrm flipH="1">
            <a:off x="5770563" y="620713"/>
            <a:ext cx="2736850" cy="504825"/>
          </a:xfrm>
          <a:prstGeom prst="borderCallout2">
            <a:avLst>
              <a:gd name="adj1" fmla="val 48533"/>
              <a:gd name="adj2" fmla="val -2487"/>
              <a:gd name="adj3" fmla="val 48534"/>
              <a:gd name="adj4" fmla="val -12909"/>
              <a:gd name="adj5" fmla="val 611678"/>
              <a:gd name="adj6" fmla="val -120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/>
              </a:rPr>
              <a:t>специальная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291388" y="2108200"/>
            <a:ext cx="3060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 А В И С Я Щ А Я  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70563" y="126206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Verdana"/>
              </a:rPr>
              <a:t>неустойчивости в психическом плане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0563" y="189071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особенности воли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70563" y="2503488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алкогольной интоксикации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70563" y="311626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/>
              </a:rPr>
              <a:t>эмоциональной неустойчивости </a:t>
            </a:r>
          </a:p>
        </p:txBody>
      </p:sp>
      <p:cxnSp>
        <p:nvCxnSpPr>
          <p:cNvPr id="19" name="Прямая со стрелкой 18"/>
          <p:cNvCxnSpPr>
            <a:stCxn id="3" idx="2"/>
            <a:endCxn id="7" idx="3"/>
          </p:cNvCxnSpPr>
          <p:nvPr/>
        </p:nvCxnSpPr>
        <p:spPr>
          <a:xfrm flipH="1">
            <a:off x="1663700" y="369888"/>
            <a:ext cx="2895600" cy="2508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3" idx="3"/>
          </p:cNvCxnSpPr>
          <p:nvPr/>
        </p:nvCxnSpPr>
        <p:spPr>
          <a:xfrm>
            <a:off x="4559300" y="369888"/>
            <a:ext cx="2579688" cy="2508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8" idx="2"/>
            <a:endCxn id="36" idx="0"/>
          </p:cNvCxnSpPr>
          <p:nvPr/>
        </p:nvCxnSpPr>
        <p:spPr>
          <a:xfrm flipH="1">
            <a:off x="3111500" y="3738563"/>
            <a:ext cx="1247775" cy="465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8" idx="2"/>
            <a:endCxn id="37" idx="0"/>
          </p:cNvCxnSpPr>
          <p:nvPr/>
        </p:nvCxnSpPr>
        <p:spPr>
          <a:xfrm>
            <a:off x="4359275" y="3738563"/>
            <a:ext cx="1604963" cy="465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52600" y="4203700"/>
            <a:ext cx="2717800" cy="568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широком смысле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05338" y="4203700"/>
            <a:ext cx="2717800" cy="5413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узком смысле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38488" y="3017838"/>
            <a:ext cx="2441575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Verdana"/>
              </a:rPr>
              <a:t>Виктимология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Verdana"/>
              </a:rPr>
              <a:t>(victima — жертва) 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39" name="Прямая со стрелкой 38"/>
          <p:cNvCxnSpPr>
            <a:stCxn id="36" idx="2"/>
            <a:endCxn id="40" idx="0"/>
          </p:cNvCxnSpPr>
          <p:nvPr/>
        </p:nvCxnSpPr>
        <p:spPr>
          <a:xfrm>
            <a:off x="3111500" y="4772025"/>
            <a:ext cx="26988" cy="3016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78000" y="5073650"/>
            <a:ext cx="2719388" cy="1624013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захватывает не только право и криминологию но и ряд других наук, в том числе психологию и психиатрию</a:t>
            </a:r>
            <a:r>
              <a:rPr lang="ru-RU" b="1" dirty="0">
                <a:solidFill>
                  <a:schemeClr val="tx1"/>
                </a:solidFill>
                <a:latin typeface="Verdana"/>
              </a:rPr>
              <a:t>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21213" y="5094288"/>
            <a:ext cx="2717800" cy="1536700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Исследование проблемы в уголовном праве, криминалистике. </a:t>
            </a:r>
          </a:p>
        </p:txBody>
      </p:sp>
      <p:cxnSp>
        <p:nvCxnSpPr>
          <p:cNvPr id="42" name="Прямая со стрелкой 41"/>
          <p:cNvCxnSpPr>
            <a:stCxn id="37" idx="2"/>
            <a:endCxn id="41" idx="0"/>
          </p:cNvCxnSpPr>
          <p:nvPr/>
        </p:nvCxnSpPr>
        <p:spPr>
          <a:xfrm>
            <a:off x="5964238" y="4745038"/>
            <a:ext cx="15875" cy="349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4473575"/>
            <a:ext cx="1404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763" y="620713"/>
            <a:ext cx="2611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4486275"/>
            <a:ext cx="1457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838" y="6211888"/>
            <a:ext cx="6392862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случаях совершения убийств и тяжких телесных повреждений.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0"/>
            <a:ext cx="9036050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Кто  становится жертвой преступления?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Наиболее виктимогенные социальные группы.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997075"/>
            <a:ext cx="24241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613" y="1455738"/>
            <a:ext cx="21510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3738" y="954088"/>
            <a:ext cx="53181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Повышенной виктимностью характеризуются: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25" y="3932238"/>
            <a:ext cx="828992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случаях совершения таких преступлений, как мошенничества, истязания;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4724400"/>
            <a:ext cx="2379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425" y="1601788"/>
            <a:ext cx="31718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1255713"/>
            <a:ext cx="2743200" cy="7493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4078288"/>
            <a:ext cx="2547937" cy="7556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448175"/>
            <a:ext cx="2155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8100" y="4476750"/>
            <a:ext cx="25050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039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03963" y="0"/>
            <a:ext cx="2840037" cy="2457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Почти в половине случаев жертвой насильственного преступления оказываются родственники либо знакомые преступника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5875" y="6211888"/>
            <a:ext cx="9144000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Из общего числа потерпевших, незнакомых с обвиняемыми, 42,2 % были убиты при разбойном нападении.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852738"/>
            <a:ext cx="3044825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Выбор жертвы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351213"/>
            <a:ext cx="59039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Преступники ориентируются на различные признаки: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388" y="3876675"/>
            <a:ext cx="2590800" cy="63658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наличие значительного количества ценностей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388" y="5038725"/>
            <a:ext cx="2590800" cy="10795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факт совершения предполагаемым потерпевшим преступлений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3963" y="3876675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внешние данные (поиск «простаков»),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7738" y="5067300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возраст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2500" y="5608638"/>
            <a:ext cx="2592388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жизненный опыт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388" y="4513263"/>
            <a:ext cx="2590800" cy="52546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склонности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7738" y="3876675"/>
            <a:ext cx="2592387" cy="119856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особенности черт характера (алкогольная зависимость, доверчивость и т.д.).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3963" y="4513263"/>
            <a:ext cx="2592387" cy="1604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Продолжить….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3" y="46038"/>
            <a:ext cx="9132887" cy="9540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Существенное значение имеет и другое обстоятельство – тип поведения потерпевшего.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1000125"/>
            <a:ext cx="75612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До совершения преступления поведение может быть: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557338"/>
            <a:ext cx="2592387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Провоцирующим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1550988"/>
            <a:ext cx="2592387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Активным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888" y="1550988"/>
            <a:ext cx="2590800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Пассивным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2133600"/>
            <a:ext cx="2592387" cy="9747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лицо своими действиями создает криминогенную ситуацию.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0075" y="2133600"/>
            <a:ext cx="2592388" cy="1655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лицо не создает криминогенной ситуации, но своими поступками существенно способствует ее возникновению.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888" y="2133600"/>
            <a:ext cx="2590800" cy="1655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лицо становится потерпевшим, как правило, вне связи с его поведением до совершения преступления.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3789363"/>
            <a:ext cx="25908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роль жертвы в создании криминогенной ситуации является незначительной или отсутствует вообще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3108325"/>
            <a:ext cx="2592387" cy="825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3789363"/>
            <a:ext cx="2592388" cy="8239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5084763"/>
            <a:ext cx="2568575" cy="825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275" y="4797425"/>
            <a:ext cx="26066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4613275"/>
            <a:ext cx="26622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" y="4400550"/>
            <a:ext cx="26622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050"/>
            <a:ext cx="9202738" cy="46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Провоцирующее поведение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65088" y="-30163"/>
            <a:ext cx="3089276" cy="5184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убийствах – это чаще всего аморальное или неправомерное поведение, которое возбуждает агрессивность, гнев и иные отрицательные эмоции и состояние виновного. Умысел на убийство, нередко, возникает под влиянием физического насилия, побоев, издевательств, оскорблений, грубого или жесткого обращения, угроз, поставления в тяжелое материальное положение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4188" y="-30163"/>
            <a:ext cx="3089275" cy="52022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 изнасилованиях провоцирование преступления происходит под влиянием легкомысленного или аморального поведения потерпевшего, которое возбуждает у насильника половую страсть, вызывает иллюзию сексуальной доступности предполагаемой партнерши, иными словами, создает так называемую рискованную ситуацию.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888" y="-30163"/>
            <a:ext cx="3117850" cy="5184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Корыстным преступлениям чаще всего содействуют легкомысленные или аморальные поступки потерпевшего;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халатное отношение к сохранности собственного имущества,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неразборчивость в выборе знакомых,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излишняя доверчивость по отношению к сомнительным «друзьям» и посторонним лицам,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совместные пьянки,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азартные игры,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сексуальные увлечения будущими похитителями имущества потерпевшего.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4613"/>
            <a:ext cx="217963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172075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363" y="5172075"/>
            <a:ext cx="21796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6013" y="5172075"/>
            <a:ext cx="22177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49275"/>
          <a:ext cx="9114366" cy="3078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9061"/>
                <a:gridCol w="1519061"/>
                <a:gridCol w="1519061"/>
                <a:gridCol w="1519061"/>
                <a:gridCol w="1519061"/>
                <a:gridCol w="1519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Вымогательство из корысти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Грабеж  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Убийство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Бандитизм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18 лет 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8,0   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 –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18–30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11,7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31–40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36,4 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23,9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50 лет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9,0  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76600" y="4763"/>
            <a:ext cx="2346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Возраст потерпевших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350" y="3644900"/>
            <a:ext cx="9147175" cy="23082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Особо следует отметить </a:t>
            </a:r>
            <a:r>
              <a:rPr lang="ru-RU" sz="2000" b="1" u="sng" dirty="0"/>
              <a:t>препятствующее поведение, </a:t>
            </a:r>
            <a:r>
              <a:rPr lang="ru-RU" dirty="0"/>
              <a:t>т.е. ситуации, в которых потенциальный или реальный потерпевший принимает меры для предотвращения или пресечения общественного опасного посягательства.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либо специальные меры предосторожности (охранная сигнализация), либо активное (физическое сопротивление, неповиновение незаконным требованиям), либо пассивное сопротивление (спасение бегством).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53125"/>
            <a:ext cx="9140825" cy="9048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 многим исследованиям противодействие преступнику оказывают только 25 % потерпевших, тогда как 3/4 потерпевших уходят в пассив.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Поведение потерпевшего после совершения преступления.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5875" y="954088"/>
            <a:ext cx="9159875" cy="13239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практике нередко случаются ситуации, когда потерпевшие от преступления не сообщают об этом в соответствующие органы. Такое поведение есть одно из условий, способствующих продолжению преступного поведения.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05063"/>
            <a:ext cx="9144000" cy="3381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Чем можно объяснить такое  поведение потерпевших 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5875" y="3300413"/>
            <a:ext cx="4087813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товарищескими взаимоотношениями с преступником, </a:t>
            </a:r>
            <a:endParaRPr lang="ru-RU" sz="14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8" y="3355975"/>
            <a:ext cx="5072062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нежеланием иметь дело с формальными уголовно-процессуальными отношениями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5875" y="5711825"/>
            <a:ext cx="4106863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нежеланием «компрометировать себя» перед знакомыми, друзьями и недругами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33913"/>
            <a:ext cx="40735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боязнью разглашения факта посягательства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5875" y="3857625"/>
            <a:ext cx="4089400" cy="738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неверием в возможности правоохранительных органов раскрыть преступление</a:t>
            </a:r>
            <a:endParaRPr lang="ru-RU" sz="14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875" y="5186363"/>
            <a:ext cx="40894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стремлением самому «разобраться» с виновным,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0988" y="2736850"/>
            <a:ext cx="5053012" cy="311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давлением родственных чувств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1938" y="3048000"/>
            <a:ext cx="507206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страхом перед посягателем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8" y="3878263"/>
            <a:ext cx="507206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своего рода самопожертвованием,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71938" y="4200525"/>
            <a:ext cx="5072062" cy="30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принятием вины за происшедшее на себя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5875" y="6234113"/>
            <a:ext cx="4122738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заблуждением относительно характера совершенных виновным действий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4538663"/>
            <a:ext cx="34798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738" y="4506913"/>
            <a:ext cx="37639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-15875" y="2743200"/>
            <a:ext cx="4087813" cy="557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</a:rPr>
              <a:t>нежеланием разрушить семью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1820</Words>
  <Application>Microsoft Office PowerPoint</Application>
  <PresentationFormat>Экран (4:3)</PresentationFormat>
  <Paragraphs>168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Валентина</cp:lastModifiedBy>
  <cp:revision>136</cp:revision>
  <dcterms:created xsi:type="dcterms:W3CDTF">2011-09-09T20:14:18Z</dcterms:created>
  <dcterms:modified xsi:type="dcterms:W3CDTF">2020-04-17T09:20:35Z</dcterms:modified>
</cp:coreProperties>
</file>