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928670"/>
            <a:ext cx="6172200" cy="18943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Политическая деятельность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Обществознание 10 класс профильный уровень</a:t>
            </a:r>
          </a:p>
          <a:p>
            <a:r>
              <a:rPr lang="ru-RU" dirty="0" err="1" smtClean="0"/>
              <a:t>Кустова</a:t>
            </a:r>
            <a:r>
              <a:rPr lang="ru-RU" dirty="0" smtClean="0"/>
              <a:t> Ольга Анатольевна, учитель истории и обществознания высшей квалификационной категории МБОУ «СОШ №2 п.г.т. Уренгой </a:t>
            </a:r>
            <a:r>
              <a:rPr lang="ru-RU" dirty="0" err="1" smtClean="0"/>
              <a:t>Пуровского</a:t>
            </a:r>
            <a:r>
              <a:rPr lang="ru-RU" dirty="0" smtClean="0"/>
              <a:t> района»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Функции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Обеспечение целостности и стабильности общества;</a:t>
            </a:r>
          </a:p>
          <a:p>
            <a:r>
              <a:rPr lang="ru-RU" dirty="0" smtClean="0"/>
              <a:t>Выработка стратегических целей развития общества, определение средств и методов их достижения;</a:t>
            </a:r>
          </a:p>
          <a:p>
            <a:r>
              <a:rPr lang="ru-RU" dirty="0" smtClean="0"/>
              <a:t>Защита и гарантии прав и свобод личности;</a:t>
            </a:r>
          </a:p>
          <a:p>
            <a:r>
              <a:rPr lang="ru-RU" dirty="0" smtClean="0"/>
              <a:t>Руководство и управление общественными процессами;</a:t>
            </a:r>
          </a:p>
          <a:p>
            <a:r>
              <a:rPr lang="ru-RU" dirty="0" smtClean="0"/>
              <a:t>Интеграция различных групп, слоев общества, согласование их интересов, предотвращение и разрешение социальных конфликтов;</a:t>
            </a:r>
          </a:p>
          <a:p>
            <a:r>
              <a:rPr lang="ru-RU" dirty="0" smtClean="0"/>
              <a:t>Формирование политического сознания и культуры граждан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Цели и средства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Средства политики – это то, с помощью чего можно реализовать намеченные цели.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071546"/>
            <a:ext cx="385765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Цели политики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285992"/>
            <a:ext cx="27146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Стратегические</a:t>
            </a:r>
          </a:p>
          <a:p>
            <a:pPr algn="ctr"/>
            <a:r>
              <a:rPr lang="ru-RU" sz="2400" dirty="0" smtClean="0"/>
              <a:t>(долгосрочные)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214554"/>
            <a:ext cx="235745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Актуальные</a:t>
            </a:r>
          </a:p>
          <a:p>
            <a:pPr algn="ctr"/>
            <a:r>
              <a:rPr lang="ru-RU" sz="2400" dirty="0" smtClean="0"/>
              <a:t>Приоритетные</a:t>
            </a:r>
          </a:p>
          <a:p>
            <a:pPr algn="ctr"/>
            <a:r>
              <a:rPr lang="ru-RU" sz="2400" dirty="0" smtClean="0"/>
              <a:t>Неактуальные </a:t>
            </a:r>
          </a:p>
          <a:p>
            <a:pPr algn="ctr"/>
            <a:r>
              <a:rPr lang="ru-RU" sz="2400" dirty="0" smtClean="0"/>
              <a:t>Реальные</a:t>
            </a:r>
          </a:p>
          <a:p>
            <a:pPr algn="ctr"/>
            <a:r>
              <a:rPr lang="ru-RU" sz="2400" dirty="0" smtClean="0"/>
              <a:t>Нереальные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2214554"/>
            <a:ext cx="271464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Текущие 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10800000" flipV="1">
            <a:off x="1643042" y="1785926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rot="5400000">
            <a:off x="4000496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57818" y="1785926"/>
            <a:ext cx="171451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Политические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285860"/>
            <a:ext cx="307183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Рациональные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285860"/>
            <a:ext cx="321471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Иррациональные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14620"/>
            <a:ext cx="3857652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Осознанные, спланированные, с ясным пониманием цели и необходимых средств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14620"/>
            <a:ext cx="3786214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Мотивированные главным образом эмоциональным состоянием, впечатлениями от чего-либо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500702"/>
            <a:ext cx="307183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Рассмотрение</a:t>
            </a:r>
          </a:p>
          <a:p>
            <a:pPr algn="ctr"/>
            <a:r>
              <a:rPr lang="ru-RU" sz="2400" dirty="0" smtClean="0"/>
              <a:t>Недопущение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5429264"/>
            <a:ext cx="328614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Бездействие </a:t>
            </a:r>
          </a:p>
          <a:p>
            <a:pPr algn="ctr"/>
            <a:r>
              <a:rPr lang="ru-RU" sz="2400" dirty="0" smtClean="0"/>
              <a:t>Осуществление чего-либо</a:t>
            </a:r>
            <a:endParaRPr lang="ru-RU" sz="2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785918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7" idx="0"/>
          </p:cNvCxnSpPr>
          <p:nvPr/>
        </p:nvCxnSpPr>
        <p:spPr>
          <a:xfrm rot="5400000">
            <a:off x="6250793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8" idx="0"/>
          </p:cNvCxnSpPr>
          <p:nvPr/>
        </p:nvCxnSpPr>
        <p:spPr>
          <a:xfrm rot="5400000">
            <a:off x="1910935" y="5268529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9" idx="0"/>
          </p:cNvCxnSpPr>
          <p:nvPr/>
        </p:nvCxnSpPr>
        <p:spPr>
          <a:xfrm rot="5400000">
            <a:off x="6232934" y="5197091"/>
            <a:ext cx="357190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Власть и властная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r>
              <a:rPr lang="ru-RU" i="1" dirty="0" smtClean="0"/>
              <a:t>Власть – 1) способность, право и возможность распоряжаться кем- либо, чем-либо; оказывать воздействие на судьбы, поведение и деятельность людей с опорой на авторитет, право, волю, принуждения; 2) политическое господство над людьми; 3) система государственных органов; 4) лица, органы, обличенные соответствующими государственными, административными полномочиями.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Признаки политической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ru-RU" dirty="0" smtClean="0"/>
              <a:t>Легальность в использовании силы в пределах государства;</a:t>
            </a:r>
          </a:p>
          <a:p>
            <a:r>
              <a:rPr lang="ru-RU" dirty="0" smtClean="0"/>
              <a:t>Верховенство, обязательность решений для всякой иной власти;</a:t>
            </a:r>
          </a:p>
          <a:p>
            <a:r>
              <a:rPr lang="ru-RU" dirty="0" smtClean="0"/>
              <a:t>Публичность, т.е. всеобщность и безличность;</a:t>
            </a:r>
          </a:p>
          <a:p>
            <a:r>
              <a:rPr lang="ru-RU" dirty="0" err="1" smtClean="0"/>
              <a:t>Моноцентричность</a:t>
            </a:r>
            <a:r>
              <a:rPr lang="ru-RU" dirty="0" smtClean="0"/>
              <a:t>, наличие одного центра принятия решений;</a:t>
            </a:r>
          </a:p>
          <a:p>
            <a:r>
              <a:rPr lang="ru-RU" dirty="0" smtClean="0"/>
              <a:t>Многообразие ресурсов.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/>
              <a:t>Легитимность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Лат. </a:t>
            </a:r>
            <a:r>
              <a:rPr lang="en-US" dirty="0" err="1" smtClean="0"/>
              <a:t>Legitimus</a:t>
            </a:r>
            <a:r>
              <a:rPr lang="en-US" dirty="0" smtClean="0"/>
              <a:t> – </a:t>
            </a:r>
            <a:r>
              <a:rPr lang="ru-RU" dirty="0" smtClean="0"/>
              <a:t>законный – подтверждение, признание законности прав, полномочий властных структур, каких-либо организаций; признание власти большинством населения, выполнение гражданами ее решений, распоряжений.</a:t>
            </a:r>
          </a:p>
          <a:p>
            <a:pPr algn="ctr">
              <a:buNone/>
            </a:pPr>
            <a:r>
              <a:rPr lang="ru-RU" sz="3200" u="sng" dirty="0" smtClean="0"/>
              <a:t>Три уровня легитимности</a:t>
            </a:r>
          </a:p>
          <a:p>
            <a:pPr>
              <a:buNone/>
            </a:pPr>
            <a:r>
              <a:rPr lang="ru-RU" sz="2800" dirty="0" smtClean="0"/>
              <a:t>М.Вебер: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Традиционная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Харизматическая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Рационально легальная.</a:t>
            </a:r>
          </a:p>
          <a:p>
            <a:pPr marL="514350" indent="-514350">
              <a:buNone/>
            </a:pPr>
            <a:r>
              <a:rPr lang="ru-RU" sz="2800" u="sng" dirty="0" smtClean="0"/>
              <a:t>Другие типы легитимности</a:t>
            </a:r>
            <a:r>
              <a:rPr lang="ru-RU" sz="2800" dirty="0" smtClean="0"/>
              <a:t>: идеологическая, классовая, националистическая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u="sng" dirty="0" smtClean="0"/>
              <a:t>Харизматическая власть </a:t>
            </a:r>
            <a:r>
              <a:rPr lang="ru-RU" dirty="0" smtClean="0"/>
              <a:t>(греч. </a:t>
            </a:r>
            <a:r>
              <a:rPr lang="en-US" dirty="0" smtClean="0"/>
              <a:t>Charisma – </a:t>
            </a:r>
            <a:r>
              <a:rPr lang="ru-RU" dirty="0" smtClean="0"/>
              <a:t>милость, божественный дар) – одна из форм личной власти, связана с личной привлекательностью лидера, вера в его необыкновенные, магические свойства </a:t>
            </a:r>
            <a:r>
              <a:rPr lang="ru-RU" i="1" dirty="0" smtClean="0"/>
              <a:t>(революционный вождь, религиозный пророк, политик, спасающий страну от кризиса). </a:t>
            </a:r>
            <a:r>
              <a:rPr lang="ru-RU" dirty="0" smtClean="0"/>
              <a:t>Является нестабильной по сравнению с традиционной и легальной.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Напишите эссе на тему : «Функции политики»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Ответы присылать по </a:t>
            </a:r>
            <a:r>
              <a:rPr lang="ru-RU" dirty="0" err="1" smtClean="0">
                <a:latin typeface="Times New Roman"/>
                <a:cs typeface="Times New Roman"/>
              </a:rPr>
              <a:t>эл.почте</a:t>
            </a:r>
            <a:r>
              <a:rPr lang="ru-RU" dirty="0" smtClean="0">
                <a:latin typeface="Times New Roman"/>
                <a:cs typeface="Times New Roman"/>
              </a:rPr>
              <a:t> : </a:t>
            </a:r>
            <a:r>
              <a:rPr lang="en-US" dirty="0" smtClean="0">
                <a:latin typeface="Times New Roman"/>
                <a:cs typeface="Times New Roman"/>
              </a:rPr>
              <a:t>oleg.russkikh.70@mail.ru</a:t>
            </a:r>
            <a:endParaRPr lang="ru-RU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рассмотреть важнейший путь воздействия на общество – использование политической власти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Дать понимание особенностей политической деятельности.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Понятия: политика, власть.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Политика как деятельность.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Субъекты и объекты политики.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и средства политической деятельности.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Политические действия.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Власть и властная деятельность.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Легитимность власти.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Понятия: политика, власть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Термин </a:t>
            </a:r>
            <a:r>
              <a:rPr lang="ru-RU" u="sng" dirty="0" smtClean="0"/>
              <a:t>«политика» </a:t>
            </a:r>
            <a:r>
              <a:rPr lang="ru-RU" dirty="0" smtClean="0"/>
              <a:t>появился более 2,5 тыс. лет назад и происходит от греч.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ru-RU" dirty="0" smtClean="0"/>
              <a:t>– искусство управления государством.</a:t>
            </a:r>
          </a:p>
          <a:p>
            <a:r>
              <a:rPr lang="ru-RU" dirty="0" smtClean="0"/>
              <a:t>Древнегреческий философ Аристотель понимал </a:t>
            </a:r>
            <a:r>
              <a:rPr lang="ru-RU" u="sng" dirty="0" smtClean="0"/>
              <a:t>политику</a:t>
            </a:r>
            <a:r>
              <a:rPr lang="ru-RU" dirty="0" smtClean="0"/>
              <a:t> как форму общности людей – «общее дело», «общее благо».</a:t>
            </a:r>
          </a:p>
          <a:p>
            <a:r>
              <a:rPr lang="ru-RU" dirty="0" smtClean="0"/>
              <a:t>Платон рассматривал </a:t>
            </a:r>
            <a:r>
              <a:rPr lang="ru-RU" u="sng" dirty="0" smtClean="0"/>
              <a:t>политику</a:t>
            </a:r>
            <a:r>
              <a:rPr lang="ru-RU" dirty="0" smtClean="0"/>
              <a:t> как «искусство жить вместе».</a:t>
            </a:r>
          </a:p>
          <a:p>
            <a:r>
              <a:rPr lang="ru-RU" u="sng" dirty="0" smtClean="0"/>
              <a:t>Политика</a:t>
            </a:r>
            <a:r>
              <a:rPr lang="ru-RU" dirty="0" smtClean="0"/>
              <a:t> действительно призвана обеспечивать целостность и социальную сбалансированность общества.</a:t>
            </a:r>
          </a:p>
          <a:p>
            <a:r>
              <a:rPr lang="ru-RU" dirty="0" smtClean="0"/>
              <a:t>Ее главное предназначение – урегулирование противоречий в обществе, обеспечение интеграции общества, научить людей жить вместе.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М. Вебер определил, что </a:t>
            </a:r>
            <a:r>
              <a:rPr lang="ru-RU" u="sng" dirty="0" smtClean="0"/>
              <a:t>политика </a:t>
            </a:r>
            <a:r>
              <a:rPr lang="ru-RU" dirty="0" smtClean="0"/>
              <a:t>есть не что иное, как «стремление к участию во власти или оказанию влияния на распределение власти, будь то между государствами, будь то внутри государства, между группами людей, которые оно в себе заключает».</a:t>
            </a:r>
          </a:p>
          <a:p>
            <a:pPr>
              <a:buNone/>
            </a:pPr>
            <a:r>
              <a:rPr lang="ru-RU" u="sng" dirty="0" smtClean="0"/>
              <a:t>Политика </a:t>
            </a:r>
            <a:r>
              <a:rPr lang="ru-RU" dirty="0" smtClean="0"/>
              <a:t>(от греч. </a:t>
            </a:r>
            <a:r>
              <a:rPr lang="en-US" dirty="0" err="1" smtClean="0"/>
              <a:t>politike</a:t>
            </a:r>
            <a:r>
              <a:rPr lang="en-US" dirty="0" smtClean="0"/>
              <a:t> – </a:t>
            </a:r>
            <a:r>
              <a:rPr lang="ru-RU" dirty="0" smtClean="0"/>
              <a:t>искусство управления государством, от </a:t>
            </a:r>
            <a:r>
              <a:rPr lang="en-US" dirty="0" smtClean="0"/>
              <a:t>polis</a:t>
            </a:r>
            <a:r>
              <a:rPr lang="ru-RU" dirty="0" smtClean="0"/>
              <a:t> – город-государство) – это:</a:t>
            </a:r>
          </a:p>
          <a:p>
            <a:pPr>
              <a:buNone/>
            </a:pPr>
            <a:r>
              <a:rPr lang="ru-RU" dirty="0" smtClean="0"/>
              <a:t>1. Сфера властных отношений, т.е. отношений по поводу власти, ее организации, распределения между различными группами интересов, выработки направления деятельности государства и его институтов;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Способ организации общественной жизни с целью интеграции разнородных интересов, их согласования на основе общего интереса, объединяющего всех членов общества;</a:t>
            </a:r>
          </a:p>
          <a:p>
            <a:pPr>
              <a:buNone/>
            </a:pPr>
            <a:r>
              <a:rPr lang="ru-RU" dirty="0" smtClean="0"/>
              <a:t>3. Деятельность элит и лидеров по руководству и управлению процессами общественного развития на всех уровнях с помощью институтов государственной власти.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Политика как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государственных органов, политических партий, общественных движений в сфере отношений между большими социальными группами, прежде всего классами, нациями и государствами, направленная на интеграцию их усилий с целью упрочения политической власти или ее завоевания специфическими методами </a:t>
            </a:r>
          </a:p>
          <a:p>
            <a:r>
              <a:rPr lang="ru-RU" dirty="0" smtClean="0"/>
              <a:t>Политика представляет собой особую разновидность деятельности, связанную с участием социальных групп, партий, движений, отдельных личностей в делах общества и государства, руководством ими или воздействием на это руководство 	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Характерные черты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err="1" smtClean="0"/>
              <a:t>Деятельностный</a:t>
            </a:r>
            <a:r>
              <a:rPr lang="ru-RU" dirty="0" smtClean="0"/>
              <a:t> характер.</a:t>
            </a:r>
          </a:p>
          <a:p>
            <a:pPr marL="457200" indent="-457200">
              <a:buAutoNum type="arabicPeriod"/>
            </a:pPr>
            <a:r>
              <a:rPr lang="ru-RU" dirty="0" smtClean="0"/>
              <a:t>Особая роль больших социальных групп.</a:t>
            </a:r>
          </a:p>
          <a:p>
            <a:pPr marL="457200" indent="-457200">
              <a:buAutoNum type="arabicPeriod"/>
            </a:pPr>
            <a:r>
              <a:rPr lang="ru-RU" dirty="0" smtClean="0"/>
              <a:t>Связь с завоеванием, удержанием и использованием государственной власти.</a:t>
            </a:r>
          </a:p>
          <a:p>
            <a:pPr marL="457200" indent="-457200" algn="ctr">
              <a:buNone/>
            </a:pPr>
            <a:r>
              <a:rPr lang="ru-RU" dirty="0" smtClean="0"/>
              <a:t>Политическая деятельность включает в себя:</a:t>
            </a:r>
          </a:p>
          <a:p>
            <a:pPr marL="457200" indent="-457200">
              <a:buFontTx/>
              <a:buChar char="-"/>
            </a:pPr>
            <a:r>
              <a:rPr lang="ru-RU" dirty="0" smtClean="0"/>
              <a:t>Государственное управление</a:t>
            </a:r>
          </a:p>
          <a:p>
            <a:pPr marL="457200" indent="-457200">
              <a:buFontTx/>
              <a:buChar char="-"/>
            </a:pPr>
            <a:r>
              <a:rPr lang="ru-RU" dirty="0" smtClean="0"/>
              <a:t>Проявляется в различных формах участия широких народных масс в политической жизни общества</a:t>
            </a:r>
          </a:p>
          <a:p>
            <a:pPr marL="457200" indent="-457200">
              <a:buFontTx/>
              <a:buChar char="-"/>
            </a:pPr>
            <a:r>
              <a:rPr lang="ru-RU" dirty="0" smtClean="0"/>
              <a:t>Охватывает воздействие политических партий на ход общественных процессов и принятие государственных решений.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Субъекты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72452" cy="554528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Система государственных органов власти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Общественно-политические организации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Политические партии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Личность, участвующая в политической жизни</a:t>
            </a:r>
          </a:p>
          <a:p>
            <a:pPr marL="457200" indent="-45720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/>
              <a:t>Политика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357298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Внутренняя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357298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Внешняя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571744"/>
            <a:ext cx="3714776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400" dirty="0" smtClean="0"/>
              <a:t>Экономическая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Социальная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Экологическая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Национальная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Демографическая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Молодежная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Культурная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Кадровая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643182"/>
            <a:ext cx="357190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400" dirty="0" smtClean="0"/>
              <a:t>Обороноспособность страны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Защита и представление интересов государства на международном уровне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857488" y="78579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71435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6" idx="0"/>
          </p:cNvCxnSpPr>
          <p:nvPr/>
        </p:nvCxnSpPr>
        <p:spPr>
          <a:xfrm rot="5400000">
            <a:off x="2053811" y="2232414"/>
            <a:ext cx="500066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822165" y="2250273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928794" y="5857892"/>
            <a:ext cx="507209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Объекты политики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812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Политическая деятельность </vt:lpstr>
      <vt:lpstr>Слайд 2</vt:lpstr>
      <vt:lpstr>  Понятия: политика, власть </vt:lpstr>
      <vt:lpstr>Слайд 4</vt:lpstr>
      <vt:lpstr>Слайд 5</vt:lpstr>
      <vt:lpstr>Политика как деятельность</vt:lpstr>
      <vt:lpstr>Характерные черты политики</vt:lpstr>
      <vt:lpstr>Субъекты политики</vt:lpstr>
      <vt:lpstr>Политика </vt:lpstr>
      <vt:lpstr>Функции политики</vt:lpstr>
      <vt:lpstr>Цели и средства политики</vt:lpstr>
      <vt:lpstr>Политические действия</vt:lpstr>
      <vt:lpstr>Власть и властная деятельность</vt:lpstr>
      <vt:lpstr>Признаки политической власти</vt:lpstr>
      <vt:lpstr>Легитимность власти</vt:lpstr>
      <vt:lpstr>Слайд 16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деятельность</dc:title>
  <dc:subject>Политическая деятельность урок в 10 классе</dc:subject>
  <dc:creator>Кустова Ольга Анатольевна</dc:creator>
  <cp:lastModifiedBy>Олег Петрович</cp:lastModifiedBy>
  <cp:revision>15</cp:revision>
  <dcterms:modified xsi:type="dcterms:W3CDTF">2020-04-28T04:43:56Z</dcterms:modified>
</cp:coreProperties>
</file>