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1" r:id="rId2"/>
    <p:sldId id="256" r:id="rId3"/>
    <p:sldId id="295" r:id="rId4"/>
    <p:sldId id="296" r:id="rId5"/>
    <p:sldId id="258" r:id="rId6"/>
    <p:sldId id="266" r:id="rId7"/>
    <p:sldId id="297" r:id="rId8"/>
    <p:sldId id="298" r:id="rId9"/>
    <p:sldId id="299" r:id="rId10"/>
    <p:sldId id="300" r:id="rId11"/>
    <p:sldId id="286" r:id="rId12"/>
    <p:sldId id="287" r:id="rId13"/>
    <p:sldId id="289" r:id="rId14"/>
    <p:sldId id="290" r:id="rId15"/>
    <p:sldId id="275" r:id="rId16"/>
    <p:sldId id="276" r:id="rId17"/>
    <p:sldId id="278" r:id="rId18"/>
    <p:sldId id="279" r:id="rId19"/>
    <p:sldId id="281" r:id="rId20"/>
    <p:sldId id="282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8" y="-55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D1626-33B9-4692-8656-9AEB0E11B0ED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1E91-7DBA-4483-A0DF-633BF6291F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51E91-7DBA-4483-A0DF-633BF6291F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51E91-7DBA-4483-A0DF-633BF6291F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СОЦИАЛЬНЫХ  ГРУПП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П.Русских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преподаватель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истории и обществознания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«НМТ»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143932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СТАТУСНЫЕ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Класс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- социальная группа, различающаяся по ее роли во всех сферах жизнедеятельности общества, которая формируется и функционирует на основе коренных  социальных интересов. Примеры: рабы и рабовладельцы, феодалы и крепостные крестьяне, буржуазия и наемные рабочие. Классы характерны для капиталистического общества</a:t>
            </a:r>
          </a:p>
        </p:txBody>
      </p:sp>
      <p:pic>
        <p:nvPicPr>
          <p:cNvPr id="43010" name="Picture 2" descr="http://www.intalev.ru/agregator/images/taxes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2714644" cy="2605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2" name="Picture 4" descr="http://otvet.imgsmail.ru/download/7915ccc0b9dc8fb6ebca1e1ebff17b71_i-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714752"/>
            <a:ext cx="2571768" cy="2786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014" name="Picture 6" descr="http://www.e-reading.club/illustrations/82/82308-i009-001-238887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714752"/>
            <a:ext cx="2714644" cy="264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-18084581"/>
            <a:ext cx="5715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0496" y="1000108"/>
            <a:ext cx="5143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критерию численности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большие и малые социальные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группы.Для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группы характерно: небольшое число людей, входящих в состав группы (от 2-3 до 20-30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человек,непосредственные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контакты между членами группы,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функций и социальных ролей среди членов группы; общность целей ;интересов,, обычаев и традиций, стереотипов поведения.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малых групп: семья производственная бригада, компания друзей, школьный класс.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www.engels-city.ru/images/stories/news/news_2013/140113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71900" cy="42862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50099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И МАЛЫЕ СОЦИАЛЬНЫЕ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0099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И МАЛЫЕ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35729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социальная группа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характеризуется следующими признаками: многочисленность;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одинаковое положение членов группы в структуре общества;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общность интересов;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прямых контактов между членами группы.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больших социальных групп: сословия классы, социальные слои, возрастные группы ,профессиональные группы (научное сообщество).</a:t>
            </a:r>
          </a:p>
        </p:txBody>
      </p:sp>
      <p:pic>
        <p:nvPicPr>
          <p:cNvPr id="34818" name="Picture 2" descr="http://media.otkritka.com/pictures/b9887f44ba40c48f95f8d4ec6d309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714776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8858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точки зрения характера взаимодействия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первичные и вторичные социальные группы.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социальная группа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совокупность людей, которые хорошо знают друг друга и вступают в непосредственное взаимодействие, межличностные отношения. Связи между членами первичной группы являются очень тесными, предполагают взаимную поддержку, а сама группа оказывает значительное влияние на людей, входящих в ее состав. Примеры первичных социальных групп: семья, группа друзей и пр.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85728"/>
            <a:ext cx="7072362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И ВТОРИЧНЫЕ СОЦИАЛЬНЫЕ ГРУППЫ</a:t>
            </a:r>
          </a:p>
        </p:txBody>
      </p:sp>
      <p:pic>
        <p:nvPicPr>
          <p:cNvPr id="4" name="Picture 4" descr="http://vkurse.zp.ua/sites/default/files/m/nabor-v-shkolu-volonterov16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572008"/>
            <a:ext cx="2500330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0" name="Picture 2" descr="http://i-logos.ru/wp-content/uploads/2012/04/images_124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2571768" cy="19288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2774" name="Picture 6" descr="http://images.indiatvnews.com/lifestylelifestyle/Happy_teenagers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235748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3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Вторичная социальная группа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совокупность людей, которые вступают в формально-деловые отношения для достижения конкретной общей цели. Отношения между членами группы часто носят обезличенный характер и не предполагают тесной эмоциональной связи. Примеры вторичных социальных групп: творческий союз, политическая партия, производственно-хозяйственное объединение.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57166"/>
            <a:ext cx="7500990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ПЕРВИЧНЫЕ И ВТОРИЧНЫЕ СОЦИАЛЬНЫЕ ГРУППЫ</a:t>
            </a:r>
          </a:p>
        </p:txBody>
      </p:sp>
      <p:pic>
        <p:nvPicPr>
          <p:cNvPr id="35842" name="Picture 2" descr="http://www.tik.prvadm.ru/polit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500330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http://open.az/uploads/posts/2013-07/1373499816_0009-012-diego-velask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1" y="4357694"/>
            <a:ext cx="2571767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6" name="Picture 6" descr="Картинки по запросу производственно-хозяйственное объедин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2643206" cy="21431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214422"/>
            <a:ext cx="5143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факту существования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группы подразделяются на номинальные и реальные.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Номинальная социальная группа —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людей, выделенная для целей статистического учета населения, искусственно сконструированная социальная категория. Примеры номинальных социальных групп: пассажиры пригородных поездов, любители классической музыки, шахматисты, покупатели определенного вида продукта., мусульмане и др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85728"/>
            <a:ext cx="721523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НОМИНАЛЬНЫЕ И РЕАЛЬНЫЕ СОЦИАЛЬНЫЕ ГРУППЫ</a:t>
            </a:r>
          </a:p>
        </p:txBody>
      </p:sp>
      <p:pic>
        <p:nvPicPr>
          <p:cNvPr id="10242" name="Picture 2" descr="http://dozor.kharkov.ua/content/documents/11332/1133153/thumb-big-420x305-2f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3571900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571612"/>
            <a:ext cx="45720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Реальная социальная группа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совокупность людей, выделенная по осознаваемым людьми реальным признакам (полу, возрасту, национальной или религиозной принадлежности, профессии и т. п.). Примеры реальных социальных групп: мужчины, женщины, студенты, врачи, горожане, русские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28"/>
            <a:ext cx="7929618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НОМИНАЛЬНЫЕ И РЕАЛЬНЫЕ СОЦИАЛЬНЫЕ ГРУППЫ</a:t>
            </a:r>
          </a:p>
        </p:txBody>
      </p:sp>
      <p:pic>
        <p:nvPicPr>
          <p:cNvPr id="6" name="Picture 2" descr="http://img0.liveinternet.ru/images/attach/c/0/118/135/118135596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785926"/>
            <a:ext cx="3714775" cy="425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способа организации и регламентации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внутригруппового взаимодействия социальные группы подразделяют на формальные и неформальные.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001056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ФОРМАЛЬНЫЕ И НЕФОРМАЛЬНЫЕ СОЦИАЛЬНЫЕ ГРУППЫ</a:t>
            </a:r>
          </a:p>
        </p:txBody>
      </p:sp>
      <p:pic>
        <p:nvPicPr>
          <p:cNvPr id="27650" name="Picture 2" descr="http://aleksbelolipetsckiy.ru/wp-content/uploads/2014/07/img_2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3429024" cy="3719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857620" y="2357430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Формальная социальная группа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общность людей, которая создается и функционирует только в рамках официальных организаций. Поведение ее членов регламентируется официальными правилами и документами, социальными институтами.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формальных социальных групп: научное общество, класс, спортивная команда  и пр.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Картинки по запросу производственно-хозяйственное объедин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3429024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73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Неформальная социальная группа </a:t>
            </a:r>
            <a:r>
              <a:rPr lang="ru-RU" sz="2400" dirty="0" smtClean="0"/>
              <a:t>—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возникшая на основе межличностных отношений, общности личных интересов, увлечений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28604"/>
            <a:ext cx="742955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ФОРМАЛЬНЫЕ И НЕФОРМАЛЬНЫЕ СОЦИАЛЬНЫЕ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4143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Поведение членов группы не регламентируется, подчиняется неофициальным нормам и традициям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неформальных социальных групп: организации болельщиков спортивных команд,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фан-клубы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артистов и музыкальных коллективов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Картинки по запросу картинки неформальная груп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4071966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85794"/>
            <a:ext cx="84296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Квазигруппа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малоустойчивая неформальная совокупность людей, связанных одним или немногими типами взаимодействия. Она не имеет четкой структуры, организации, системы норм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ценностей.К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квазигруппам относят аудиторию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фан-группы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спортивных команд или музыкальных коллективов, случайные скопления людей в публичных местах.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КВАЗИГРУППА</a:t>
            </a:r>
          </a:p>
        </p:txBody>
      </p:sp>
      <p:pic>
        <p:nvPicPr>
          <p:cNvPr id="4098" name="Picture 2" descr="http://baikal-info.ru/sites/default/files/crowd-680x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429000"/>
            <a:ext cx="600079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071546"/>
            <a:ext cx="80010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NewRoman,Bold"/>
              </a:rPr>
              <a:t>В «Энциклопедическом социальном словаре» записано следующее определение: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NewRoman,Bold"/>
              </a:rPr>
              <a:t>«Социальная группа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NewRoman"/>
              </a:rPr>
              <a:t>совокупность людей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NewRoman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NewRoman"/>
              </a:rPr>
              <a:t>имеющей общий социальный признак и выполняющих общественно необходимую функцию в общей структуре общественного разделения труда и деятельности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NewRoman"/>
                <a:cs typeface="Times New Roman" pitchFamily="18" charset="0"/>
              </a:rPr>
              <a:t>»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72494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NewRoman,Bold"/>
              </a:rPr>
              <a:t>ПОНЯТИЕ СОЦИАЛЬНОЙ ГРУППЫ</a:t>
            </a:r>
          </a:p>
        </p:txBody>
      </p:sp>
      <p:pic>
        <p:nvPicPr>
          <p:cNvPr id="1027" name="Picture 3" descr="http://bnews.kz/picture/640/news/b955dbf2a31b86b021114e545d57f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071966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14298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 в составе квазигруппы подвержен ее влиянию, легко перенимает настроение и манеры поведения,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428604"/>
            <a:ext cx="678661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КВАЗИГРУППА</a:t>
            </a:r>
          </a:p>
        </p:txBody>
      </p:sp>
      <p:pic>
        <p:nvPicPr>
          <p:cNvPr id="3076" name="Picture 4" descr="http://ourfounder.typepad.com/leblog/WindowsLiveWriter/image_1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928802"/>
            <a:ext cx="4357718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857364"/>
            <a:ext cx="3786214" cy="31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преобладающие в группе, его действия могут принимать бессознательный и непредсказуемый характер.  Это явление обозначают термином «эффект толпы».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85818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РЕФЕРЕНТНЫЕ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Референтная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группа-это группа, с которой индивид соотносит себя как с эталоном и на нормы мнения, ценности и оценки он ориентируется в своем поведении и своей самооценке.</a:t>
            </a:r>
          </a:p>
        </p:txBody>
      </p:sp>
      <p:pic>
        <p:nvPicPr>
          <p:cNvPr id="4" name="Picture 2" descr="http://www.bugunbugece.com/images/d.images/event/image/600x400/3289_meslek-secimi_1376301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500306"/>
            <a:ext cx="35719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413338"/>
            <a:ext cx="47149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Например,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мальчик, играя на гитаре или занимаясь спортом, ориентируется на образ жизни и поведение рок-звезд или спортивных кумиров. Работник в организации, стремясь сделать карьеру, ориентируется на поведение высшего руководства.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ПРОЯВЛЕНИЯ СОЦИАЛЬНЫХ ГРУПП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Возникновение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cyществование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относительно стабильных социальных групп объясняется  прежде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вceгo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общественным разделением труда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cпeциaлизацией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деятельности (в древности это группы ремесленников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кpecтьян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городских и сельских жителей и т.д.)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www.centrosib.info/wp-content/uploads/2011/07/Evro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3857652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4" name="Picture 4" descr="http://elhow.ru/images/articles/17/173/17335/i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0719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 считают, что и сегодня разделение человеческой деятельности на основные виды (экономическую, политическую и т. д.) определяет разнообразие и численность социальных групп, их положение в обществе.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00105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ПРОЯВЛЕНИЯ СОЦИАЛЬНЫХ ГРУПП</a:t>
            </a:r>
          </a:p>
        </p:txBody>
      </p:sp>
      <p:pic>
        <p:nvPicPr>
          <p:cNvPr id="34818" name="Picture 2" descr="http://sovet.vologda-portal.ru/upload/iblock/aee/5455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3786190"/>
            <a:ext cx="3786213" cy="273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4" descr="http://fb.ru/misc/i/thumbs/6/6/7/3/5/66735x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3786214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3786190"/>
            <a:ext cx="4929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обусловлено также исторически сложившимся разнообразием условий быта, культуры, социальных норм и ценностей, что, в частности, объясняет существование в современном обществе этнических и религиозных групп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35824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СОЦИАЛЬНОЙ ГРУППЫ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288195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Признаками социальной группы можно считать: наличие взаимодействия между некой совокупностью людей; регулирование отношений определенными правилами; ожиданиями соответствующего поведения; осознание своей принадлежности к данной группе и признание этого другими.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9" name="Picture 3" descr="http://psyxologiya.ru/wp-content/uploads/2012/09/gruppa-ljud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9000"/>
            <a:ext cx="4929222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357166"/>
            <a:ext cx="8001056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ВИДЫ СОЦИАЛЬНЫХ ГРУПП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00108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1.Статусные социальные группы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2.Малая группа и большая группа.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3.Первичная группа – вторичная группа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4.Номинальная группа и реальная группа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5.Формальная группа и неформальная группа.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6.Квазигруппа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7.Референтная группа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static4.depositphotos.com/1011061/327/i/950/depositphotos_3272974-Group-of-smiling-friends-against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3786214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http://3.bp.blogspot.com/_Xz_sxwwI7Ew/TGeqoqqvowI/AAAAAAAAAS0/i3jyUtFn84w/s1600/1233697459_2-people-groups-100-images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714752"/>
            <a:ext cx="3857653" cy="2771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929618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СТАТУСНЫЕ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928670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Статусные группы </a:t>
            </a:r>
            <a:r>
              <a:rPr lang="ru-R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классы, слои и касты- 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большие группы, возникшие на основе социального неравенства, обладают (за исключением каст) низким внутренним социальным контролем, который  может повышаться по мере осознания личностями своей принадлежности к статусной группе, а также осознания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6" name="Picture 6" descr="http://hrsovet.rabota.ua/wp-content/uploads/2015/01/image35-680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29132"/>
            <a:ext cx="3357586" cy="2143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images-onepick-opensocial.googleusercontent.com/gadgets/proxy?container=onepick&amp;gadget=a&amp;rewriteMime=image%2F*&amp;url=http%3A%2F%2Fstaffmanage.ru%2Fimages%2Fslu4%2520foto%2Fslide0001_image010_t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857496"/>
            <a:ext cx="321471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3143247"/>
            <a:ext cx="485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групповых интересов и включения в борьбу за повышение статуса своей группы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92961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СТАТУСНЫЕ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34" y="1142984"/>
            <a:ext cx="47149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Каста-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социальная группа, обладающая пожизненно закрепленными от рождения религиозными правилами и передаваемыми по наследству правами и обязанностями. Примеры: брахманы ( священники), кшатрии ( воины),</a:t>
            </a:r>
            <a:r>
              <a:rPr lang="ru-RU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вайшии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 купцы), шудры ( рабочие и крестьяне). Хотя касты возникли в древней Индии , но пережитки кастового деления существуют в Индии  до сих пор </a:t>
            </a:r>
          </a:p>
        </p:txBody>
      </p:sp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500462" cy="417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785818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СТАТУСНЫЕ СОЦИАЛЬНЫЕ ГРУППЫ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85860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Сословие-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социальная группа, обладающая закрепленными обычаями или законом и передаваемыми по наследству правами и обязанностями. Примеры: высшие сословия (дворянство, духовенство), непривилегированное третье сословие ( ремесленники, купцы, крестьяне).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Сословия , как правило,  характерны для средневековья.</a:t>
            </a:r>
          </a:p>
        </p:txBody>
      </p:sp>
      <p:pic>
        <p:nvPicPr>
          <p:cNvPr id="41986" name="Picture 2" descr="http://www.perekop.info/wp-content/uploads/ballroom-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2643206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http://image.newsru.com/pict/id/large/1255564_12683898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857628"/>
            <a:ext cx="2786082" cy="257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http://www.listatel.ru/images/srednieveka/kak-v-srednie-veka-zarabatyvali-dengi-vidy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857628"/>
            <a:ext cx="2595564" cy="2547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827</Words>
  <Application>Microsoft Office PowerPoint</Application>
  <PresentationFormat>Экран (4:3)</PresentationFormat>
  <Paragraphs>62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МНОГООБРАЗИЕ СОЦИАЛЬНЫХ  ГРУПП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смс-лове</dc:creator>
  <cp:lastModifiedBy>Олег Петрович</cp:lastModifiedBy>
  <cp:revision>17</cp:revision>
  <dcterms:created xsi:type="dcterms:W3CDTF">2015-07-28T12:36:16Z</dcterms:created>
  <dcterms:modified xsi:type="dcterms:W3CDTF">2020-04-09T05:23:02Z</dcterms:modified>
</cp:coreProperties>
</file>