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2" r:id="rId5"/>
    <p:sldId id="288" r:id="rId6"/>
    <p:sldId id="270" r:id="rId7"/>
    <p:sldId id="271" r:id="rId8"/>
    <p:sldId id="273" r:id="rId9"/>
    <p:sldId id="275" r:id="rId10"/>
    <p:sldId id="277" r:id="rId11"/>
    <p:sldId id="278" r:id="rId12"/>
    <p:sldId id="276" r:id="rId13"/>
    <p:sldId id="279" r:id="rId14"/>
    <p:sldId id="258" r:id="rId15"/>
    <p:sldId id="259" r:id="rId16"/>
    <p:sldId id="280" r:id="rId17"/>
    <p:sldId id="281" r:id="rId18"/>
    <p:sldId id="257" r:id="rId19"/>
    <p:sldId id="282" r:id="rId20"/>
    <p:sldId id="284" r:id="rId21"/>
    <p:sldId id="285" r:id="rId22"/>
    <p:sldId id="286" r:id="rId23"/>
    <p:sldId id="26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4FA"/>
    <a:srgbClr val="FF9900"/>
    <a:srgbClr val="FF6600"/>
    <a:srgbClr val="859BF7"/>
    <a:srgbClr val="365AF2"/>
    <a:srgbClr val="FF33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E249-DD1D-4BD7-B39A-AA9EB2F2A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651E8-1FB3-45D7-90D0-4FBD377EA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9965-D440-4818-A5A1-545203FC2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C73C-199A-419D-BD19-0DFDA986C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F7C6-3063-452E-95DA-28EBC50A4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3A263-C479-4458-9707-3F2B7B9F3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3E851-40C6-4669-9507-F48758A85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1219-C8C1-4A9E-A444-4E4236BF2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29BF-891B-420A-B4BF-257B8BCE0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6C380-E98A-4B52-AC3B-43BBD2935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рямоуг.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Прямоуг.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.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FA1C-180F-4F0A-B75F-F6C871DAE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.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Прямоуг.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Прямоуг.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Прямоуг.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Прямоуг.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A953EBDA-7320-4C67-9EBB-2E7163285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pynet.ru/images/2007/10/29/california/california_04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.ria.ua/photos/ria/news/6/638/63837/63837m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km.ru/news/basharina/lsnoj_pozhar_250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.ria.ua/photos/ria/news_common/13/1316/131634/131634m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.sebastopol.ua/image/1001/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cosmoport.com/images/2006/06/06-007-2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concert.com/ic/lenta.ru:8000/russia/2002/09/18/fire/picture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www.rosconcert.com/ic/pix.lenta.ru/news/2007/08/21/smog/picture.jpg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helyabinsk.rfn.ru/p/m_45683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hyperlink" Target="http://img-2007-09.photosight.ru/03/2282067.jpg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osmosm1.narod.ru/galary/pogar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rest.geoman.ru/forest/item/f00/s02/e0002198/pic/000000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vr.ru/files/Image/RiaNovosti_foto/Russia_raznoe/Proisshestvja/Pozhar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newsru.com/pict/id/large/540505_20030422234149.gif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expert.ru/images/russian_reporter/2007/13/reporter_13_040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phf.ispu.ru/iff/publ/go/go3-2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.ru/images/pozhary.gif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iregion22.ru/images/03_9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6-05.photosight.ru/21/1443726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i-sayan.ru/news/465/2007-09-11_2-1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avonic.iptelecom.net.ua/vybor/photokarelia.jpg" TargetMode="External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Картинка 176 из 43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.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340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Лесные и торфяные пожары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.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Беглый верховой пожар</a:t>
            </a:r>
          </a:p>
        </p:txBody>
      </p:sp>
      <p:sp>
        <p:nvSpPr>
          <p:cNvPr id="11267" name="Прямоуг. 5"/>
          <p:cNvSpPr>
            <a:spLocks noChangeArrowheads="1"/>
          </p:cNvSpPr>
          <p:nvPr/>
        </p:nvSpPr>
        <p:spPr bwMode="auto">
          <a:xfrm>
            <a:off x="-304800" y="1792288"/>
            <a:ext cx="3886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/>
              <a:t>    </a:t>
            </a:r>
            <a:r>
              <a:rPr lang="ru-RU" sz="2800" b="1">
                <a:solidFill>
                  <a:schemeClr val="accent2"/>
                </a:solidFill>
              </a:rPr>
              <a:t>При беглом верховом пожаре огонь распространяется по кронам скачками со скоростью 250—330 м/мин.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800" b="1">
              <a:solidFill>
                <a:schemeClr val="accent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>
                <a:solidFill>
                  <a:schemeClr val="accent2"/>
                </a:solidFill>
              </a:rPr>
              <a:t>   Расстояние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>
                <a:solidFill>
                  <a:schemeClr val="accent2"/>
                </a:solidFill>
              </a:rPr>
              <a:t>   между скачками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b="1">
                <a:solidFill>
                  <a:schemeClr val="accent2"/>
                </a:solidFill>
              </a:rPr>
              <a:t>   70 — 90 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400" b="1"/>
          </a:p>
        </p:txBody>
      </p:sp>
      <p:pic>
        <p:nvPicPr>
          <p:cNvPr id="11268" name="Рисунок 9" descr="Картинка 57 из 41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198563"/>
            <a:ext cx="5638800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.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Беглый верховой пожар</a:t>
            </a:r>
          </a:p>
        </p:txBody>
      </p:sp>
      <p:sp>
        <p:nvSpPr>
          <p:cNvPr id="12291" name="Прямоуг. 5"/>
          <p:cNvSpPr>
            <a:spLocks noChangeArrowheads="1"/>
          </p:cNvSpPr>
          <p:nvPr/>
        </p:nvSpPr>
        <p:spPr bwMode="auto">
          <a:xfrm>
            <a:off x="304800" y="990600"/>
            <a:ext cx="8397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          После каждого скачка распространение огня по кронам прекращается до подхода кромки низового пожара. Средняя скорость продвижения фронта беглого верхового пожара до </a:t>
            </a:r>
          </a:p>
          <a:p>
            <a:r>
              <a:rPr lang="ru-RU" sz="2000" b="1">
                <a:solidFill>
                  <a:schemeClr val="accent2"/>
                </a:solidFill>
              </a:rPr>
              <a:t>40 м/мин.</a:t>
            </a:r>
          </a:p>
        </p:txBody>
      </p:sp>
      <p:pic>
        <p:nvPicPr>
          <p:cNvPr id="12292" name="Рисунок 7" descr="Лесной пожар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62188"/>
            <a:ext cx="79248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3300"/>
                </a:solidFill>
              </a:rPr>
              <a:t>Устойчивый верховой пожар</a:t>
            </a:r>
          </a:p>
        </p:txBody>
      </p:sp>
      <p:sp>
        <p:nvSpPr>
          <p:cNvPr id="13315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191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Горение крон деревьев и подстилки происходит одновременно. Выделяется огромное кол-во теплоты, которое способствует образованию сильных завихрений воздуха над пожаром и переносу горящих частиц (веточек, шишек, сучков) на 150—200 м вперёд — за фронт пожара, вызывая новые очаги горения.</a:t>
            </a:r>
            <a:r>
              <a:rPr lang="ru-RU" sz="1800" smtClean="0"/>
              <a:t> </a:t>
            </a:r>
          </a:p>
        </p:txBody>
      </p:sp>
      <p:pic>
        <p:nvPicPr>
          <p:cNvPr id="13316" name="Рисунок 5" descr="Картинка 51 из 41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00200"/>
            <a:ext cx="4953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3300"/>
                </a:solidFill>
              </a:rPr>
              <a:t>Устойчивый верховой пожар</a:t>
            </a:r>
          </a:p>
        </p:txBody>
      </p:sp>
      <p:sp>
        <p:nvSpPr>
          <p:cNvPr id="14339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-228600" y="1752600"/>
            <a:ext cx="3733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Средняя скорость продвижения фронта пожара 5—15 м/мин. Верховые устойчивые пожары обладают наибольшей разрушительной силой, они приводят к полной гибели леса. </a:t>
            </a:r>
          </a:p>
        </p:txBody>
      </p:sp>
      <p:pic>
        <p:nvPicPr>
          <p:cNvPr id="14340" name="Рисунок 5" descr="Картинка 53 из 41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752600"/>
            <a:ext cx="5791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Картинка 59 из 8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. 6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Огненный шторм</a:t>
            </a:r>
          </a:p>
        </p:txBody>
      </p:sp>
      <p:sp>
        <p:nvSpPr>
          <p:cNvPr id="15364" name="Поле 7"/>
          <p:cNvSpPr txBox="1">
            <a:spLocks noChangeArrowheads="1"/>
          </p:cNvSpPr>
          <p:nvPr/>
        </p:nvSpPr>
        <p:spPr bwMode="auto">
          <a:xfrm>
            <a:off x="5943600" y="762000"/>
            <a:ext cx="3200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Огненный шторм – это не метафора. 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Это вихрь раскаленного воздуха, обращающий в пепел всё на своем пути.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   Скорость – 200 км/час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оле 6"/>
          <p:cNvSpPr txBox="1">
            <a:spLocks noChangeArrowheads="1"/>
          </p:cNvSpPr>
          <p:nvPr/>
        </p:nvSpPr>
        <p:spPr bwMode="auto">
          <a:xfrm>
            <a:off x="1676400" y="5334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7" name="Рисунок 8" descr="Картинка 126 из 41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ТОРФЯНЫЕ ПОЖАРЫ</a:t>
            </a:r>
          </a:p>
        </p:txBody>
      </p:sp>
      <p:pic>
        <p:nvPicPr>
          <p:cNvPr id="17411" name="Рисунок 5" descr="Картинка 13 из 25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52578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7" descr="Картинка 13 из 25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257550"/>
            <a:ext cx="4953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оле 8"/>
          <p:cNvSpPr txBox="1">
            <a:spLocks noChangeArrowheads="1"/>
          </p:cNvSpPr>
          <p:nvPr/>
        </p:nvSpPr>
        <p:spPr bwMode="auto">
          <a:xfrm>
            <a:off x="5562600" y="990600"/>
            <a:ext cx="32004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Торф горит под землей без доступа воздуха и даже под водой!</a:t>
            </a:r>
          </a:p>
          <a:p>
            <a:pPr>
              <a:spcBef>
                <a:spcPct val="50000"/>
              </a:spcBef>
            </a:pPr>
            <a:r>
              <a:rPr lang="ru-RU" b="1"/>
              <a:t>Причина  –  лесной пожар.</a:t>
            </a:r>
          </a:p>
          <a:p>
            <a:pPr>
              <a:spcBef>
                <a:spcPct val="50000"/>
              </a:spcBef>
            </a:pPr>
            <a:r>
              <a:rPr lang="ru-RU" b="1"/>
              <a:t>Признак пожара – горячая земля и дым из почвы.</a:t>
            </a:r>
          </a:p>
        </p:txBody>
      </p:sp>
      <p:sp>
        <p:nvSpPr>
          <p:cNvPr id="17414" name="Поле 9"/>
          <p:cNvSpPr txBox="1">
            <a:spLocks noChangeArrowheads="1"/>
          </p:cNvSpPr>
          <p:nvPr/>
        </p:nvSpPr>
        <p:spPr bwMode="auto">
          <a:xfrm>
            <a:off x="457200" y="4572000"/>
            <a:ext cx="29718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Торфяной пожар в Московской области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Торфяной пожар во Владимирской области</a:t>
            </a:r>
          </a:p>
        </p:txBody>
      </p:sp>
      <p:sp>
        <p:nvSpPr>
          <p:cNvPr id="17415" name="Линия 10"/>
          <p:cNvSpPr>
            <a:spLocks noChangeShapeType="1"/>
          </p:cNvSpPr>
          <p:nvPr/>
        </p:nvSpPr>
        <p:spPr bwMode="auto">
          <a:xfrm flipV="1">
            <a:off x="3276600" y="457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6" name="Линия 13"/>
          <p:cNvSpPr>
            <a:spLocks noChangeShapeType="1"/>
          </p:cNvSpPr>
          <p:nvPr/>
        </p:nvSpPr>
        <p:spPr bwMode="auto">
          <a:xfrm flipV="1">
            <a:off x="3505200" y="647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ТОРФЯНЫЕ ПОЖАРЫ</a:t>
            </a:r>
          </a:p>
        </p:txBody>
      </p:sp>
      <p:pic>
        <p:nvPicPr>
          <p:cNvPr id="18435" name="Рисунок 5" descr="Картинка 32 из 2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001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 descr="Картинка 41 из 25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114675"/>
            <a:ext cx="5257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оле 8"/>
          <p:cNvSpPr txBox="1">
            <a:spLocks noChangeArrowheads="1"/>
          </p:cNvSpPr>
          <p:nvPr/>
        </p:nvSpPr>
        <p:spPr bwMode="auto">
          <a:xfrm>
            <a:off x="5791200" y="609600"/>
            <a:ext cx="3352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Опасны: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  неожиданными прорывами огня;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  риском провалиться в     прогоревший торф;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  задохнуться из-за задымления.</a:t>
            </a:r>
          </a:p>
        </p:txBody>
      </p:sp>
      <p:sp>
        <p:nvSpPr>
          <p:cNvPr id="18438" name="Поле 9"/>
          <p:cNvSpPr txBox="1">
            <a:spLocks noChangeArrowheads="1"/>
          </p:cNvSpPr>
          <p:nvPr/>
        </p:nvSpPr>
        <p:spPr bwMode="auto">
          <a:xfrm>
            <a:off x="457200" y="5181600"/>
            <a:ext cx="28956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Скорость торфяных пожаров низкая. </a:t>
            </a:r>
          </a:p>
          <a:p>
            <a:pPr>
              <a:spcBef>
                <a:spcPct val="50000"/>
              </a:spcBef>
            </a:pPr>
            <a:r>
              <a:rPr lang="ru-RU" b="1"/>
              <a:t>Тушение затруднено, так как торф горит под почвой на глубине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.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ТОРФЯНЫЕ ПОЖАРЫ</a:t>
            </a:r>
          </a:p>
        </p:txBody>
      </p:sp>
      <p:pic>
        <p:nvPicPr>
          <p:cNvPr id="19459" name="Рисунок 10" descr="Картинка 6 из 2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7239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6002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Просмотрев презентацию, сделать задания и отправить мне на </a:t>
            </a:r>
            <a:r>
              <a:rPr lang="ru-RU" sz="2800" b="1" dirty="0" err="1" smtClean="0"/>
              <a:t>эл.почту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Правильны </a:t>
            </a:r>
            <a:r>
              <a:rPr lang="ru-RU" sz="2800" b="1" dirty="0" smtClean="0"/>
              <a:t>ли эти утверждения</a:t>
            </a:r>
            <a:r>
              <a:rPr lang="ru-RU" sz="2800" b="1" dirty="0" smtClean="0"/>
              <a:t>: 1.Да</a:t>
            </a:r>
            <a:endParaRPr lang="ru-RU" sz="2800" b="1" dirty="0" smtClean="0"/>
          </a:p>
        </p:txBody>
      </p:sp>
      <p:sp>
        <p:nvSpPr>
          <p:cNvPr id="20483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Лесной пожар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неконтролируемое, стихийно распространяющееся горение леса.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Низовой и верховой пожары бывают устойчивые и беглые.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Низовой пожар приносит больше вреда, чем верховой.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Беглые низовые пожары чаще всего происходят весной – горит подсохшая лесная подстилка.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Торфяные пожары называют ещё и подземными.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Скорость торфяного пожара выше скорости лесных.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Торфяной пожар возможен без доступа воздуха и даже под водой.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Верховые пожары распространяются скачками.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Низовые пожары распространяются скачками.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наука о лесных пожарах.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.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11890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ЛЕСНЫЕ ПОЖАРЫ</a:t>
            </a:r>
          </a:p>
        </p:txBody>
      </p:sp>
      <p:pic>
        <p:nvPicPr>
          <p:cNvPr id="3075" name="Рисунок 7" descr="Картинка 129 из 41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73288"/>
            <a:ext cx="84582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оле 8"/>
          <p:cNvSpPr txBox="1">
            <a:spLocks noChangeArrowheads="1"/>
          </p:cNvSpPr>
          <p:nvPr/>
        </p:nvSpPr>
        <p:spPr bwMode="auto">
          <a:xfrm>
            <a:off x="5943600" y="621665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Схема  лесного пожара</a:t>
            </a:r>
          </a:p>
        </p:txBody>
      </p:sp>
      <p:sp>
        <p:nvSpPr>
          <p:cNvPr id="3077" name="Прямоуг.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762000"/>
            <a:ext cx="8534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</a:t>
            </a:r>
            <a:r>
              <a:rPr lang="ru-RU" sz="2800" b="1" smtClean="0">
                <a:solidFill>
                  <a:schemeClr val="accent2"/>
                </a:solidFill>
              </a:rPr>
              <a:t>Лесной пожар</a:t>
            </a:r>
            <a:r>
              <a:rPr lang="ru-RU" sz="2800" smtClean="0"/>
              <a:t> - неконтролируемое, стихийно распространяющееся горение леса.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FF3300"/>
                </a:solidFill>
              </a:rPr>
              <a:t>    Пирология</a:t>
            </a:r>
            <a:r>
              <a:rPr lang="ru-RU" sz="2800" smtClean="0"/>
              <a:t> – наука о лесных пожарах.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А)  Определите тип пожара</a:t>
            </a:r>
          </a:p>
        </p:txBody>
      </p:sp>
      <p:pic>
        <p:nvPicPr>
          <p:cNvPr id="21507" name="Рисунок 5" descr="i?id=44577716&amp;tov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701040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.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Б)  Определите тип пожара</a:t>
            </a:r>
          </a:p>
        </p:txBody>
      </p:sp>
      <p:pic>
        <p:nvPicPr>
          <p:cNvPr id="22531" name="Рисунок 6" descr="Картинка 13 из 40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779463"/>
            <a:ext cx="807720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.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В)  Определите тип пожара</a:t>
            </a:r>
          </a:p>
        </p:txBody>
      </p:sp>
      <p:pic>
        <p:nvPicPr>
          <p:cNvPr id="23555" name="Рисунок 10" descr="Картинка 134 из 2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3716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5" descr="WO_SCN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012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15" descr="Картинка 766 из 36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810000"/>
            <a:ext cx="51816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Автофигура 16"/>
          <p:cNvSpPr>
            <a:spLocks noChangeArrowheads="1"/>
          </p:cNvSpPr>
          <p:nvPr/>
        </p:nvSpPr>
        <p:spPr bwMode="auto">
          <a:xfrm>
            <a:off x="6629400" y="3810000"/>
            <a:ext cx="2895600" cy="2590800"/>
          </a:xfrm>
          <a:prstGeom prst="parallelogram">
            <a:avLst>
              <a:gd name="adj" fmla="val 27941"/>
            </a:avLst>
          </a:prstGeom>
          <a:solidFill>
            <a:srgbClr val="B4D4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Поле 17"/>
          <p:cNvSpPr txBox="1">
            <a:spLocks noChangeArrowheads="1"/>
          </p:cNvSpPr>
          <p:nvPr/>
        </p:nvSpPr>
        <p:spPr bwMode="auto">
          <a:xfrm>
            <a:off x="7391400" y="3962400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FF3300"/>
                </a:solidFill>
              </a:rPr>
              <a:t>01</a:t>
            </a:r>
          </a:p>
        </p:txBody>
      </p:sp>
      <p:sp>
        <p:nvSpPr>
          <p:cNvPr id="26630" name="Поле 18"/>
          <p:cNvSpPr txBox="1">
            <a:spLocks noChangeArrowheads="1"/>
          </p:cNvSpPr>
          <p:nvPr/>
        </p:nvSpPr>
        <p:spPr bwMode="auto">
          <a:xfrm>
            <a:off x="6934200" y="54864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Служба спасения</a:t>
            </a:r>
          </a:p>
        </p:txBody>
      </p:sp>
      <p:sp>
        <p:nvSpPr>
          <p:cNvPr id="26631" name="Объект WordArt 21"/>
          <p:cNvSpPr>
            <a:spLocks noChangeArrowheads="1" noChangeShapeType="1" noTextEdit="1"/>
          </p:cNvSpPr>
          <p:nvPr/>
        </p:nvSpPr>
        <p:spPr bwMode="auto">
          <a:xfrm>
            <a:off x="2590800" y="4191000"/>
            <a:ext cx="2667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БЕРЕГИТЕ</a:t>
            </a:r>
          </a:p>
        </p:txBody>
      </p:sp>
      <p:sp>
        <p:nvSpPr>
          <p:cNvPr id="26632" name="Объект WordArt 26"/>
          <p:cNvSpPr>
            <a:spLocks noChangeArrowheads="1" noChangeShapeType="1" noTextEdit="1"/>
          </p:cNvSpPr>
          <p:nvPr/>
        </p:nvSpPr>
        <p:spPr bwMode="auto">
          <a:xfrm>
            <a:off x="2590800" y="5867400"/>
            <a:ext cx="3886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лес от пожара!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.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181600"/>
            <a:ext cx="8915400" cy="1143000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chemeClr val="accent2"/>
                </a:solidFill>
              </a:rPr>
              <a:t>Виды лесных пожаров определяются от яруса леса, в котором распространяется пожар.</a:t>
            </a:r>
          </a:p>
        </p:txBody>
      </p:sp>
      <p:sp>
        <p:nvSpPr>
          <p:cNvPr id="4099" name="Автофигура 4"/>
          <p:cNvSpPr>
            <a:spLocks noChangeArrowheads="1"/>
          </p:cNvSpPr>
          <p:nvPr/>
        </p:nvSpPr>
        <p:spPr bwMode="auto">
          <a:xfrm>
            <a:off x="1676400" y="1600200"/>
            <a:ext cx="57912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Виды лесных пожаров</a:t>
            </a:r>
          </a:p>
        </p:txBody>
      </p:sp>
      <p:sp>
        <p:nvSpPr>
          <p:cNvPr id="4100" name="Автофигура 5"/>
          <p:cNvSpPr>
            <a:spLocks noChangeArrowheads="1"/>
          </p:cNvSpPr>
          <p:nvPr/>
        </p:nvSpPr>
        <p:spPr bwMode="auto">
          <a:xfrm>
            <a:off x="228600" y="2895600"/>
            <a:ext cx="2362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Низовой</a:t>
            </a:r>
          </a:p>
        </p:txBody>
      </p:sp>
      <p:sp>
        <p:nvSpPr>
          <p:cNvPr id="4101" name="Автофигура 6"/>
          <p:cNvSpPr>
            <a:spLocks noChangeArrowheads="1"/>
          </p:cNvSpPr>
          <p:nvPr/>
        </p:nvSpPr>
        <p:spPr bwMode="auto">
          <a:xfrm>
            <a:off x="3581400" y="2895600"/>
            <a:ext cx="2362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Верховой</a:t>
            </a:r>
          </a:p>
        </p:txBody>
      </p:sp>
      <p:sp>
        <p:nvSpPr>
          <p:cNvPr id="4102" name="Автофигура 7"/>
          <p:cNvSpPr>
            <a:spLocks noChangeArrowheads="1"/>
          </p:cNvSpPr>
          <p:nvPr/>
        </p:nvSpPr>
        <p:spPr bwMode="auto">
          <a:xfrm>
            <a:off x="6400800" y="2895600"/>
            <a:ext cx="2362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Подземный</a:t>
            </a:r>
          </a:p>
        </p:txBody>
      </p:sp>
      <p:sp>
        <p:nvSpPr>
          <p:cNvPr id="4103" name="Автофигура 8"/>
          <p:cNvSpPr>
            <a:spLocks noChangeArrowheads="1"/>
          </p:cNvSpPr>
          <p:nvPr/>
        </p:nvSpPr>
        <p:spPr bwMode="auto">
          <a:xfrm>
            <a:off x="1828800" y="4267200"/>
            <a:ext cx="15240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Беглый</a:t>
            </a:r>
          </a:p>
        </p:txBody>
      </p:sp>
      <p:sp>
        <p:nvSpPr>
          <p:cNvPr id="4104" name="Автофигура 9"/>
          <p:cNvSpPr>
            <a:spLocks noChangeArrowheads="1"/>
          </p:cNvSpPr>
          <p:nvPr/>
        </p:nvSpPr>
        <p:spPr bwMode="auto">
          <a:xfrm>
            <a:off x="0" y="4267200"/>
            <a:ext cx="16764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Устойчивый</a:t>
            </a:r>
          </a:p>
        </p:txBody>
      </p:sp>
      <p:sp>
        <p:nvSpPr>
          <p:cNvPr id="4105" name="Автофигура 10"/>
          <p:cNvSpPr>
            <a:spLocks noChangeArrowheads="1"/>
          </p:cNvSpPr>
          <p:nvPr/>
        </p:nvSpPr>
        <p:spPr bwMode="auto">
          <a:xfrm>
            <a:off x="3581400" y="4267200"/>
            <a:ext cx="17526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Устойчивый</a:t>
            </a:r>
          </a:p>
        </p:txBody>
      </p:sp>
      <p:sp>
        <p:nvSpPr>
          <p:cNvPr id="4106" name="Автофигура 11"/>
          <p:cNvSpPr>
            <a:spLocks noChangeArrowheads="1"/>
          </p:cNvSpPr>
          <p:nvPr/>
        </p:nvSpPr>
        <p:spPr bwMode="auto">
          <a:xfrm>
            <a:off x="5486400" y="4267200"/>
            <a:ext cx="16764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accent2"/>
                </a:solidFill>
              </a:rPr>
              <a:t>Беглый</a:t>
            </a:r>
          </a:p>
        </p:txBody>
      </p:sp>
      <p:sp>
        <p:nvSpPr>
          <p:cNvPr id="4107" name="Автофигура 20"/>
          <p:cNvSpPr>
            <a:spLocks noChangeArrowheads="1"/>
          </p:cNvSpPr>
          <p:nvPr/>
        </p:nvSpPr>
        <p:spPr bwMode="auto">
          <a:xfrm>
            <a:off x="609600" y="3657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Автофигура 21"/>
          <p:cNvSpPr>
            <a:spLocks noChangeArrowheads="1"/>
          </p:cNvSpPr>
          <p:nvPr/>
        </p:nvSpPr>
        <p:spPr bwMode="auto">
          <a:xfrm>
            <a:off x="4191000" y="3657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Автофигура 22"/>
          <p:cNvSpPr>
            <a:spLocks noChangeArrowheads="1"/>
          </p:cNvSpPr>
          <p:nvPr/>
        </p:nvSpPr>
        <p:spPr bwMode="auto">
          <a:xfrm>
            <a:off x="1981200" y="2438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Автофигура 23"/>
          <p:cNvSpPr>
            <a:spLocks noChangeArrowheads="1"/>
          </p:cNvSpPr>
          <p:nvPr/>
        </p:nvSpPr>
        <p:spPr bwMode="auto">
          <a:xfrm>
            <a:off x="2209800" y="3657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Автофигура 24"/>
          <p:cNvSpPr>
            <a:spLocks noChangeArrowheads="1"/>
          </p:cNvSpPr>
          <p:nvPr/>
        </p:nvSpPr>
        <p:spPr bwMode="auto">
          <a:xfrm>
            <a:off x="5638800" y="3657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Автофигура 25"/>
          <p:cNvSpPr>
            <a:spLocks noChangeArrowheads="1"/>
          </p:cNvSpPr>
          <p:nvPr/>
        </p:nvSpPr>
        <p:spPr bwMode="auto">
          <a:xfrm>
            <a:off x="4648200" y="2438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Автофигура 28"/>
          <p:cNvSpPr>
            <a:spLocks noChangeArrowheads="1"/>
          </p:cNvSpPr>
          <p:nvPr/>
        </p:nvSpPr>
        <p:spPr bwMode="auto">
          <a:xfrm>
            <a:off x="7162800" y="24384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Поле 30"/>
          <p:cNvSpPr txBox="1">
            <a:spLocks noChangeArrowheads="1"/>
          </p:cNvSpPr>
          <p:nvPr/>
        </p:nvSpPr>
        <p:spPr bwMode="auto">
          <a:xfrm>
            <a:off x="457200" y="381000"/>
            <a:ext cx="81534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На долю лесных пожаров приходится 70% всех чрезвычайных ситуаций</a:t>
            </a:r>
            <a:r>
              <a:rPr lang="ru-RU" b="1"/>
              <a:t>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.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Характеристика типов лесных пожаров</a:t>
            </a:r>
          </a:p>
        </p:txBody>
      </p:sp>
      <p:pic>
        <p:nvPicPr>
          <p:cNvPr id="5123" name="Рисунок 6" descr="Картинка 13 из 1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31925"/>
            <a:ext cx="9144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.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Рисунок 6" descr="Картинка 82 из 2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8163" b="5103"/>
          <a:stretch>
            <a:fillRect/>
          </a:stretch>
        </p:blipFill>
        <p:spPr bwMode="auto">
          <a:xfrm>
            <a:off x="1295400" y="80963"/>
            <a:ext cx="6934200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.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495800" cy="990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Низовой пожар</a:t>
            </a:r>
          </a:p>
        </p:txBody>
      </p:sp>
      <p:pic>
        <p:nvPicPr>
          <p:cNvPr id="7171" name="Рисунок 5" descr="Картинка 198 из 41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.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43434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90 % всех случаев лесных пожаров – низовые.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smtClean="0"/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Распространяются по нижнему ярусу леса.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/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Пламя достигает высоты 5-50 см</a:t>
            </a:r>
            <a:r>
              <a:rPr lang="ru-RU" sz="2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Скорость распространения 0,5-3 м/мин.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3300"/>
                </a:solidFill>
              </a:rPr>
              <a:t>Низовой пожар</a:t>
            </a:r>
            <a:br>
              <a:rPr lang="ru-RU" sz="4000" b="1" smtClean="0">
                <a:solidFill>
                  <a:srgbClr val="FF3300"/>
                </a:solidFill>
              </a:rPr>
            </a:br>
            <a:r>
              <a:rPr lang="ru-RU" sz="4000" b="1" smtClean="0">
                <a:solidFill>
                  <a:srgbClr val="FF3300"/>
                </a:solidFill>
              </a:rPr>
              <a:t>беглый</a:t>
            </a:r>
          </a:p>
        </p:txBody>
      </p:sp>
      <p:pic>
        <p:nvPicPr>
          <p:cNvPr id="8195" name="Рисунок 5" descr="Картинка 19 из 40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5613" y="0"/>
            <a:ext cx="487838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оле 6"/>
          <p:cNvSpPr txBox="1">
            <a:spLocks noChangeArrowheads="1"/>
          </p:cNvSpPr>
          <p:nvPr/>
        </p:nvSpPr>
        <p:spPr bwMode="auto">
          <a:xfrm>
            <a:off x="228600" y="1752600"/>
            <a:ext cx="38100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Обгорает травяной покров, лесная подстилка, кора нижней части деревьев.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</a:rPr>
              <a:t>Пожары распространяются с большой скоростью.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hlink"/>
                </a:solidFill>
              </a:rPr>
              <a:t>Происходят весной.</a:t>
            </a:r>
          </a:p>
          <a:p>
            <a:pPr>
              <a:spcBef>
                <a:spcPct val="50000"/>
              </a:spcBef>
            </a:pPr>
            <a:endParaRPr lang="ru-RU" sz="2800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Низовой устойчивый пожар</a:t>
            </a:r>
          </a:p>
        </p:txBody>
      </p:sp>
      <p:sp>
        <p:nvSpPr>
          <p:cNvPr id="9219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048000" cy="5211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   Обгорает лесная подстилка, корни деревьев, гибнет подлесок.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chemeClr val="accent2"/>
                </a:solidFill>
              </a:rPr>
              <a:t>  </a:t>
            </a:r>
            <a:r>
              <a:rPr lang="ru-RU" b="1" smtClean="0">
                <a:solidFill>
                  <a:schemeClr val="hlink"/>
                </a:solidFill>
              </a:rPr>
              <a:t>Происходятлетом</a:t>
            </a:r>
          </a:p>
        </p:txBody>
      </p:sp>
      <p:pic>
        <p:nvPicPr>
          <p:cNvPr id="9220" name="Рисунок 5" descr="Картинка 89 из 383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447800"/>
            <a:ext cx="60579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810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3300"/>
                </a:solidFill>
              </a:rPr>
              <a:t>Верховые пожары</a:t>
            </a:r>
          </a:p>
        </p:txBody>
      </p:sp>
      <p:sp>
        <p:nvSpPr>
          <p:cNvPr id="10243" name="Прямоуг. 6"/>
          <p:cNvSpPr>
            <a:spLocks noGrp="1" noChangeArrowheads="1"/>
          </p:cNvSpPr>
          <p:nvPr>
            <p:ph type="body" sz="half" idx="2"/>
          </p:nvPr>
        </p:nvSpPr>
        <p:spPr>
          <a:xfrm>
            <a:off x="-228600" y="1524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accent2"/>
                </a:solidFill>
              </a:rPr>
              <a:t>Возникают  в засушливую погоду при сильных ветрах.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chemeClr val="accent2"/>
                </a:solidFill>
              </a:rPr>
              <a:t>В молодняках  низовой пожар из-за низко опущенных крон переходит в верховой даже при слабом ветре.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10244" name="Рисунок 8" descr="Картинка 48 из 41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7800" y="0"/>
            <a:ext cx="515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514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Лесные и торфяные пожары</vt:lpstr>
      <vt:lpstr>ЛЕСНЫЕ ПОЖАРЫ</vt:lpstr>
      <vt:lpstr>Виды лесных пожаров определяются от яруса леса, в котором распространяется пожар.</vt:lpstr>
      <vt:lpstr>Характеристика типов лесных пожаров</vt:lpstr>
      <vt:lpstr>Слайд 5</vt:lpstr>
      <vt:lpstr>Низовой пожар</vt:lpstr>
      <vt:lpstr>Низовой пожар беглый</vt:lpstr>
      <vt:lpstr>Низовой устойчивый пожар</vt:lpstr>
      <vt:lpstr>Верховые пожары</vt:lpstr>
      <vt:lpstr>Беглый верховой пожар</vt:lpstr>
      <vt:lpstr>Беглый верховой пожар</vt:lpstr>
      <vt:lpstr>Устойчивый верховой пожар</vt:lpstr>
      <vt:lpstr>Устойчивый верховой пожар</vt:lpstr>
      <vt:lpstr>Огненный шторм</vt:lpstr>
      <vt:lpstr>Слайд 15</vt:lpstr>
      <vt:lpstr>ТОРФЯНЫЕ ПОЖАРЫ</vt:lpstr>
      <vt:lpstr>ТОРФЯНЫЕ ПОЖАРЫ</vt:lpstr>
      <vt:lpstr>ТОРФЯНЫЕ ПОЖАРЫ</vt:lpstr>
      <vt:lpstr>Просмотрев презентацию, сделать задания и отправить мне на эл.почту Правильны ли эти утверждения: 1.Да</vt:lpstr>
      <vt:lpstr>А)  Определите тип пожара</vt:lpstr>
      <vt:lpstr>Б)  Определите тип пожара</vt:lpstr>
      <vt:lpstr>В)  Определите тип пожара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Валентина</cp:lastModifiedBy>
  <cp:revision>18</cp:revision>
  <cp:lastPrinted>1601-01-01T00:00:00Z</cp:lastPrinted>
  <dcterms:created xsi:type="dcterms:W3CDTF">1601-01-01T00:00:00Z</dcterms:created>
  <dcterms:modified xsi:type="dcterms:W3CDTF">2020-04-10T08:11:08Z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