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6653A-59A3-4D37-8E7F-96415EF96845}" type="datetimeFigureOut">
              <a:rPr lang="ru-RU" smtClean="0"/>
              <a:pPr/>
              <a:t>18.06.2020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9D0E3-9B98-4245-BE2A-7EC4444DCD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9D0E3-9B98-4245-BE2A-7EC4444DCDB3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74B65BA-B46C-4762-B523-5A9E316BF598}" type="datetimeFigureOut">
              <a:rPr lang="ru-RU" smtClean="0"/>
              <a:pPr/>
              <a:t>18.06.2020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31FC806-315A-423C-BE21-8C40BA15B9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65BA-B46C-4762-B523-5A9E316BF598}" type="datetimeFigureOut">
              <a:rPr lang="ru-RU" smtClean="0"/>
              <a:pPr/>
              <a:t>18.06.2020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C806-315A-423C-BE21-8C40BA15B9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65BA-B46C-4762-B523-5A9E316BF598}" type="datetimeFigureOut">
              <a:rPr lang="ru-RU" smtClean="0"/>
              <a:pPr/>
              <a:t>18.06.2020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C806-315A-423C-BE21-8C40BA15B9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74B65BA-B46C-4762-B523-5A9E316BF598}" type="datetimeFigureOut">
              <a:rPr lang="ru-RU" smtClean="0"/>
              <a:pPr/>
              <a:t>18.06.2020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1FC806-315A-423C-BE21-8C40BA15B92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74B65BA-B46C-4762-B523-5A9E316BF598}" type="datetimeFigureOut">
              <a:rPr lang="ru-RU" smtClean="0"/>
              <a:pPr/>
              <a:t>18.06.2020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31FC806-315A-423C-BE21-8C40BA15B9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65BA-B46C-4762-B523-5A9E316BF598}" type="datetimeFigureOut">
              <a:rPr lang="ru-RU" smtClean="0"/>
              <a:pPr/>
              <a:t>18.06.2020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C806-315A-423C-BE21-8C40BA15B92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65BA-B46C-4762-B523-5A9E316BF598}" type="datetimeFigureOut">
              <a:rPr lang="ru-RU" smtClean="0"/>
              <a:pPr/>
              <a:t>18.06.2020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C806-315A-423C-BE21-8C40BA15B92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4B65BA-B46C-4762-B523-5A9E316BF598}" type="datetimeFigureOut">
              <a:rPr lang="ru-RU" smtClean="0"/>
              <a:pPr/>
              <a:t>18.06.2020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1FC806-315A-423C-BE21-8C40BA15B92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65BA-B46C-4762-B523-5A9E316BF598}" type="datetimeFigureOut">
              <a:rPr lang="ru-RU" smtClean="0"/>
              <a:pPr/>
              <a:t>18.06.2020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C806-315A-423C-BE21-8C40BA15B9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74B65BA-B46C-4762-B523-5A9E316BF598}" type="datetimeFigureOut">
              <a:rPr lang="ru-RU" smtClean="0"/>
              <a:pPr/>
              <a:t>18.06.2020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1FC806-315A-423C-BE21-8C40BA15B92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4B65BA-B46C-4762-B523-5A9E316BF598}" type="datetimeFigureOut">
              <a:rPr lang="ru-RU" smtClean="0"/>
              <a:pPr/>
              <a:t>18.06.2020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1FC806-315A-423C-BE21-8C40BA15B92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74B65BA-B46C-4762-B523-5A9E316BF598}" type="datetimeFigureOut">
              <a:rPr lang="ru-RU" smtClean="0"/>
              <a:pPr/>
              <a:t>18.06.2020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31FC806-315A-423C-BE21-8C40BA15B9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763688" y="0"/>
            <a:ext cx="7972400" cy="1894362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Биогеоценоз</a:t>
            </a:r>
            <a:br>
              <a:rPr lang="ru-RU" sz="4800" dirty="0" smtClean="0"/>
            </a:br>
            <a:r>
              <a:rPr lang="ru-RU" sz="2000" dirty="0" smtClean="0"/>
              <a:t>Эта презентация поможет Вам для решения заданий на экзамене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8" name="Рисунок 7" descr="00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988840"/>
            <a:ext cx="5948103" cy="38246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Вид_с_поля_на_реку_Волнуш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99792" y="-315416"/>
            <a:ext cx="5080992" cy="114300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Сукцессия</a:t>
            </a:r>
            <a:endParaRPr lang="ru-RU" sz="44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755576" y="1580800"/>
            <a:ext cx="7787208" cy="5277200"/>
          </a:xfrm>
        </p:spPr>
        <p:txBody>
          <a:bodyPr>
            <a:normAutofit/>
          </a:bodyPr>
          <a:lstStyle/>
          <a:p>
            <a:r>
              <a:rPr lang="ru-RU" dirty="0" smtClean="0"/>
              <a:t>В природе существует механизм восстановления экосистемы  - </a:t>
            </a:r>
            <a:r>
              <a:rPr lang="ru-RU" b="1" dirty="0" smtClean="0">
                <a:solidFill>
                  <a:schemeClr val="tx2"/>
                </a:solidFill>
              </a:rPr>
              <a:t>сукцессия</a:t>
            </a:r>
          </a:p>
          <a:p>
            <a:pPr lvl="0"/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Этот процесс представляет собой последовательную смену биоценоза, преемственно возникающих на одной и той же территории.  Конечным результатом является формирование зрелой экосистемы.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007-007-Vidy-suktsessij-po-istorii-vozniknovenij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467600" cy="1143000"/>
          </a:xfrm>
        </p:spPr>
        <p:txBody>
          <a:bodyPr/>
          <a:lstStyle/>
          <a:p>
            <a:r>
              <a:rPr lang="ru-RU" dirty="0" smtClean="0"/>
              <a:t>Сукцессия  </a:t>
            </a:r>
            <a:r>
              <a:rPr lang="ru-RU" b="1" i="1" dirty="0" smtClean="0"/>
              <a:t>первичная -саморазвитие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2483768" cy="5229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     Первичная сукцессия</a:t>
            </a:r>
            <a:r>
              <a:rPr lang="ru-RU" dirty="0" smtClean="0"/>
              <a:t> —сукцессия, развивающаяся на лишенных жизни территориях —скалах, обрывах, наносах рек, сыпучих песках, застывшей лаве и др. При заселении таких участков живые организмы за счет своего метаболизма изменяют условия проживания и сменяют друг друга. Основная роль принадлежит накоплению отмерших остатков растений и продуктов разложения. </a:t>
            </a:r>
          </a:p>
          <a:p>
            <a:endParaRPr lang="ru-RU" dirty="0"/>
          </a:p>
        </p:txBody>
      </p:sp>
      <p:pic>
        <p:nvPicPr>
          <p:cNvPr id="4" name="Рисунок 3" descr="Рисунок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700808"/>
            <a:ext cx="5722435" cy="3826768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Этапы первичной сукцессии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Выветривание горных пород</a:t>
            </a:r>
          </a:p>
          <a:p>
            <a:r>
              <a:rPr lang="ru-RU" dirty="0" smtClean="0"/>
              <a:t>Заселение бактерий, водорослей, накипных лишайников и образование почвы</a:t>
            </a:r>
          </a:p>
          <a:p>
            <a:r>
              <a:rPr lang="ru-RU" dirty="0" smtClean="0"/>
              <a:t>Поселение мхов, листовых лишайников</a:t>
            </a:r>
          </a:p>
          <a:p>
            <a:r>
              <a:rPr lang="ru-RU" dirty="0" smtClean="0"/>
              <a:t>Появление травянистых растений- формирование сообщества</a:t>
            </a:r>
          </a:p>
          <a:p>
            <a:r>
              <a:rPr lang="ru-RU" dirty="0" smtClean="0"/>
              <a:t>Поселение кустарников</a:t>
            </a:r>
          </a:p>
          <a:p>
            <a:r>
              <a:rPr lang="ru-RU" dirty="0" smtClean="0"/>
              <a:t>Лес- устойчивая экосистема.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Вторичная сукцессия- возникновение нового биогеоценоза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5805264"/>
            <a:ext cx="7920880" cy="79208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Вторичная сукцессия - сукцессия на местах разрушенных сообществ, где почва и часть организмов сохранились.</a:t>
            </a:r>
            <a:endParaRPr lang="ru-RU" dirty="0"/>
          </a:p>
        </p:txBody>
      </p:sp>
      <p:pic>
        <p:nvPicPr>
          <p:cNvPr id="4" name="Рисунок 3" descr="Рисунок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6167239" cy="397192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ees_diversity_fig3_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196752"/>
            <a:ext cx="4502113" cy="424847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3178696" cy="470113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   Вторичная сукцессия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происходит на месте сформировавшихся биоценозов после их нарушения (в результате эрозии, вулканических извержений, засухи, пожара, вырубки леса и т. д.) Классический пример – превращение заброшенных полей в широколиственные леса на востоке </a:t>
            </a:r>
            <a:r>
              <a:rPr lang="ru-RU" dirty="0" smtClean="0">
                <a:solidFill>
                  <a:schemeClr val="bg1"/>
                </a:solidFill>
              </a:rPr>
              <a:t>США.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Скачкообразные, внезапные «катастрофические»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смены биогеоценоза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59632" y="1772816"/>
            <a:ext cx="6732240" cy="4873752"/>
          </a:xfrm>
        </p:spPr>
        <p:txBody>
          <a:bodyPr/>
          <a:lstStyle/>
          <a:p>
            <a:r>
              <a:rPr lang="ru-RU" dirty="0" smtClean="0"/>
              <a:t>Природные катастрофы</a:t>
            </a:r>
          </a:p>
          <a:p>
            <a:r>
              <a:rPr lang="ru-RU" dirty="0" smtClean="0"/>
              <a:t>Антропогенный фактор: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Вырубка леса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Расселение и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Акклиматизация  организмов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Вытаптывание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Выпас скота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quarter" idx="1"/>
          </p:nvPr>
        </p:nvSpPr>
        <p:spPr>
          <a:xfrm>
            <a:off x="251520" y="2204864"/>
            <a:ext cx="8352928" cy="3096344"/>
          </a:xfrm>
        </p:spPr>
        <p:txBody>
          <a:bodyPr>
            <a:normAutofit fontScale="97500"/>
          </a:bodyPr>
          <a:lstStyle/>
          <a:p>
            <a:pPr>
              <a:buNone/>
            </a:pPr>
            <a:r>
              <a:rPr lang="ru-RU" b="1" dirty="0" smtClean="0"/>
              <a:t>    Биогеоценоз</a:t>
            </a:r>
            <a:r>
              <a:rPr lang="ru-RU" dirty="0" smtClean="0"/>
              <a:t>  — система, включающая сообщество живых организмов и тесно связанную с ним совокупность абиотических факторов среды в пределах одной территории, связанные между собой круговоротом веществ и потоком энергии (природная экосистема). Представляет собой устойчивую саморегулирующуюся экологическую систему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692696"/>
            <a:ext cx="36163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Определение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3970784" cy="52051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Учение о биогеоценозе создал отечественный ученый-ботаник и эколог академик В. Н. Сукачев в 1940г. Он доказал, что биогеоценоз является важной функциональной единицей живой природы, биосистемой, в которой осуществляется тесное взаимодействие двух её значимых частей биоценоза и биотопа.</a:t>
            </a:r>
          </a:p>
          <a:p>
            <a:endParaRPr lang="ru-RU" dirty="0"/>
          </a:p>
        </p:txBody>
      </p:sp>
      <p:pic>
        <p:nvPicPr>
          <p:cNvPr id="4" name="Рисунок 3" descr="sukach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908720"/>
            <a:ext cx="3347357" cy="482019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67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Свойства Биогеоценоза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естественная, исторически сложившаяся система</a:t>
            </a:r>
          </a:p>
          <a:p>
            <a:r>
              <a:rPr lang="ru-RU" dirty="0" smtClean="0"/>
              <a:t>система, способная к саморегуляции и поддержанию своего состава на определенном постоянном уровне</a:t>
            </a:r>
          </a:p>
          <a:p>
            <a:r>
              <a:rPr lang="ru-RU" dirty="0" smtClean="0"/>
              <a:t>характерен круговорот веществ</a:t>
            </a:r>
          </a:p>
          <a:p>
            <a:r>
              <a:rPr lang="ru-RU" dirty="0" smtClean="0"/>
              <a:t>открытая система для поступления и выхода энергии, основной источник которой — Солнце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Основные показатели биогеоценоза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7467600" cy="487375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Видовой состав</a:t>
            </a:r>
            <a:r>
              <a:rPr lang="ru-RU" dirty="0" smtClean="0"/>
              <a:t> — количество видов, обитающих в биогеоценозе.</a:t>
            </a:r>
          </a:p>
          <a:p>
            <a:r>
              <a:rPr lang="ru-RU" b="1" dirty="0" smtClean="0"/>
              <a:t>Видовое разнообразие</a:t>
            </a:r>
            <a:r>
              <a:rPr lang="ru-RU" dirty="0" smtClean="0"/>
              <a:t> - количество видов, обитающих в биогеоценозе на единицу площади или объема.</a:t>
            </a:r>
          </a:p>
          <a:p>
            <a:r>
              <a:rPr lang="ru-RU" dirty="0" smtClean="0"/>
              <a:t>В большинстве случаев видовой состав и видовое разнообразие количественно не совпадают и видовое разнообразие напрямую зависит от исследуемого участка.</a:t>
            </a:r>
          </a:p>
          <a:p>
            <a:r>
              <a:rPr lang="ru-RU" b="1" dirty="0" smtClean="0"/>
              <a:t>Биомасса</a:t>
            </a:r>
            <a:r>
              <a:rPr lang="ru-RU" dirty="0" smtClean="0"/>
              <a:t> — количество организмов биогеоценоза, выраженное в единицах массы. Чаще всего биомассу подразделяют на:</a:t>
            </a:r>
          </a:p>
          <a:p>
            <a:pPr lvl="1"/>
            <a:r>
              <a:rPr lang="ru-RU" dirty="0" smtClean="0"/>
              <a:t>биомассу продуцентов</a:t>
            </a:r>
          </a:p>
          <a:p>
            <a:pPr lvl="1"/>
            <a:r>
              <a:rPr lang="ru-RU" dirty="0" smtClean="0"/>
              <a:t>биомассу консументов</a:t>
            </a:r>
          </a:p>
          <a:p>
            <a:pPr lvl="1"/>
            <a:r>
              <a:rPr lang="ru-RU" dirty="0" smtClean="0"/>
              <a:t>биомассу редуцентов</a:t>
            </a:r>
          </a:p>
          <a:p>
            <a:r>
              <a:rPr lang="ru-RU" b="1" dirty="0" smtClean="0"/>
              <a:t>Продуктивность</a:t>
            </a:r>
            <a:endParaRPr lang="ru-RU" dirty="0" smtClean="0"/>
          </a:p>
          <a:p>
            <a:r>
              <a:rPr lang="ru-RU" b="1" dirty="0" smtClean="0"/>
              <a:t>Устойчивость</a:t>
            </a:r>
            <a:endParaRPr lang="ru-RU" dirty="0" smtClean="0"/>
          </a:p>
          <a:p>
            <a:r>
              <a:rPr lang="ru-RU" b="1" dirty="0" smtClean="0"/>
              <a:t>Способность к саморегуляции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ornaja_dol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67600" cy="1143000"/>
          </a:xfrm>
        </p:spPr>
        <p:txBody>
          <a:bodyPr/>
          <a:lstStyle/>
          <a:p>
            <a:r>
              <a:rPr lang="ru-RU" sz="3200" b="1" dirty="0" smtClean="0"/>
              <a:t>Пространственные характеристики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916832"/>
            <a:ext cx="8424936" cy="47731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   Переход одного биогеоценоза в другой в пространстве или во времени сопровождается сменой состояний и свойств всех его компонентов и, следовательно, сменой характера биогеоценотического метаболизма. Границы биогеоценоза могут быть прослежены на многих из его компонентов, но чаще они совпадают с границами растительных сообществ (фитоценозов). Толща биогеоценоза не бывает однородной ни по составу и состоянию его компонентов, ни по условиям и результатам их биогеоценотической деятельности. Она дифференцируется на надземную, подземную, подводную части, которые в свою очередь делятся на элементарные вертикальные структуры — био-геогоризонты, очень специфичные по составу, структуре и состоянию живых и косных компонентов. Для обозначения горизонтальной неоднородности, или мозаичности биогеоценоза введено понятие биогеоценотических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парцелл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892480" cy="58092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Механизмы устойчивости биогеоценоза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4392488" cy="558924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Одним из свойств биогеоценозов является способность к саморегуляции, то есть к поддержанию своего состава на определенном стабильном уровне. Это достигается благодаря устойчивому круговороту веществ и энергии. Устойчивость же самого круговорота обеспечивается несколькими механизмами: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достаточность жизненного пространства, то есть такой объем или площадь, которые обеспечивают один организм всеми необходимыми ему ресурсами.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богатство видового состава. Чем он богаче, тем устойчивее цепи питания и, следовательно, круговорот веществ.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многообразие взаимодействия видов, которые также поддерживают прочность трофических отношений.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средообразующие свойства видов, то есть участие видов в синтезе или окислении веществ.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направление антропогенного воздействия.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2" name="Рисунок 11" descr="podosinov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556792"/>
            <a:ext cx="3781864" cy="414908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dushiy_po_hvoynomu_lesu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580112" y="620688"/>
            <a:ext cx="3563888" cy="585326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bg1"/>
                </a:solidFill>
              </a:rPr>
              <a:t>Таким образом, механизмы обеспечивают существование неменяющихся биогеоценозов, которые называются стабильными. Стабильный биогеоценоз, существующий длительное время, называется климаксическим. Стабильных биогеоценозов в природе мало, чаще встречаются устойчивые — меняющиеся биогеоценозы, но способные, благодаря саморегуляции, приходить в первоначальное, исходное положение.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Виды смены биогеоценоза</a:t>
            </a:r>
            <a:endParaRPr lang="ru-RU" sz="32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57200" y="2996952"/>
            <a:ext cx="3657600" cy="3251448"/>
          </a:xfrm>
        </p:spPr>
        <p:txBody>
          <a:bodyPr/>
          <a:lstStyle/>
          <a:p>
            <a:r>
              <a:rPr lang="ru-RU" dirty="0" smtClean="0"/>
              <a:t>Изменение среды самими организмами</a:t>
            </a:r>
          </a:p>
          <a:p>
            <a:r>
              <a:rPr lang="ru-RU" dirty="0" smtClean="0"/>
              <a:t>Смена климата</a:t>
            </a:r>
          </a:p>
          <a:p>
            <a:r>
              <a:rPr lang="ru-RU" dirty="0" smtClean="0"/>
              <a:t>В процессе эволюции</a:t>
            </a:r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371975" y="3140968"/>
            <a:ext cx="3657600" cy="3107432"/>
          </a:xfrm>
        </p:spPr>
        <p:txBody>
          <a:bodyPr/>
          <a:lstStyle/>
          <a:p>
            <a:r>
              <a:rPr lang="ru-RU" dirty="0" smtClean="0"/>
              <a:t>Природные катастрофы</a:t>
            </a:r>
          </a:p>
          <a:p>
            <a:r>
              <a:rPr lang="ru-RU" dirty="0" smtClean="0"/>
              <a:t>Антропогенный фактор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>
          <a:xfrm>
            <a:off x="611560" y="1628800"/>
            <a:ext cx="3178696" cy="995184"/>
          </a:xfrm>
          <a:solidFill>
            <a:schemeClr val="bg2"/>
          </a:solidFill>
        </p:spPr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Постепенные (Сукцессии)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1427232"/>
          </a:xfrm>
          <a:solidFill>
            <a:schemeClr val="bg2"/>
          </a:solidFill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Скачкообразные, внезапные «катастрофические»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74</TotalTime>
  <Words>511</Words>
  <Application>Microsoft Office PowerPoint</Application>
  <PresentationFormat>Экран (4:3)</PresentationFormat>
  <Paragraphs>62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Биогеоценоз Эта презентация поможет Вам для решения заданий на экзамене </vt:lpstr>
      <vt:lpstr>Слайд 2</vt:lpstr>
      <vt:lpstr>Слайд 3</vt:lpstr>
      <vt:lpstr>Свойства Биогеоценоза</vt:lpstr>
      <vt:lpstr>Основные показатели биогеоценоза</vt:lpstr>
      <vt:lpstr>Пространственные характеристики </vt:lpstr>
      <vt:lpstr>Механизмы устойчивости биогеоценоза</vt:lpstr>
      <vt:lpstr>Слайд 8</vt:lpstr>
      <vt:lpstr>Виды смены биогеоценоза</vt:lpstr>
      <vt:lpstr>Сукцессия</vt:lpstr>
      <vt:lpstr>Слайд 11</vt:lpstr>
      <vt:lpstr>Сукцессия  первичная -саморазвитие</vt:lpstr>
      <vt:lpstr>Этапы первичной сукцессии</vt:lpstr>
      <vt:lpstr>Вторичная сукцессия- возникновение нового биогеоценоза</vt:lpstr>
      <vt:lpstr>Слайд 15</vt:lpstr>
      <vt:lpstr>Скачкообразные, внезапные «катастрофические» смены биогеоценоза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Биогеоценоз</dc:title>
  <dc:creator>Натали</dc:creator>
  <cp:lastModifiedBy>Валентина</cp:lastModifiedBy>
  <cp:revision>12</cp:revision>
  <dcterms:created xsi:type="dcterms:W3CDTF">2013-02-10T11:52:07Z</dcterms:created>
  <dcterms:modified xsi:type="dcterms:W3CDTF">2020-06-18T05:37:37Z</dcterms:modified>
</cp:coreProperties>
</file>