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94681" autoAdjust="0"/>
  </p:normalViewPr>
  <p:slideViewPr>
    <p:cSldViewPr>
      <p:cViewPr varScale="1">
        <p:scale>
          <a:sx n="77" d="100"/>
          <a:sy n="77" d="100"/>
        </p:scale>
        <p:origin x="-10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image" Target="../media/image9.gif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</c:spPr>
    </c:sideWall>
    <c:back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</c:spPr>
      <c:pictureOptions>
        <c:pictureFormat val="stretch"/>
      </c:pictureOptions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1991 год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уровень жизни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1992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уровень жизни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1993 год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уровень жизни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-100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808768"/>
        <c:axId val="55810304"/>
        <c:axId val="0"/>
      </c:bar3DChart>
      <c:catAx>
        <c:axId val="5580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ru-RU"/>
          </a:p>
        </c:txPr>
        <c:crossAx val="55810304"/>
        <c:crosses val="autoZero"/>
        <c:auto val="1"/>
        <c:lblAlgn val="ctr"/>
        <c:lblOffset val="100"/>
        <c:noMultiLvlLbl val="0"/>
      </c:catAx>
      <c:valAx>
        <c:axId val="55810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ru-RU"/>
          </a:p>
        </c:txPr>
        <c:crossAx val="55808768"/>
        <c:crosses val="autoZero"/>
        <c:crossBetween val="between"/>
      </c:valAx>
      <c:spPr>
        <a:noFill/>
        <a:ln w="25395">
          <a:noFill/>
        </a:ln>
      </c:spPr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1991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Прирост населения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1993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Прирост населения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Прирост населения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1997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Прирост населения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Прирост населения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Прирост населения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69536"/>
        <c:axId val="69564288"/>
      </c:barChart>
      <c:catAx>
        <c:axId val="5996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9564288"/>
        <c:crosses val="autoZero"/>
        <c:auto val="1"/>
        <c:lblAlgn val="ctr"/>
        <c:lblOffset val="100"/>
        <c:noMultiLvlLbl val="0"/>
      </c:catAx>
      <c:valAx>
        <c:axId val="6956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9969536"/>
        <c:crosses val="autoZero"/>
        <c:crossBetween val="between"/>
      </c:valAx>
      <c:spPr>
        <a:solidFill>
          <a:srgbClr val="FFFF00"/>
        </a:solidFill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1991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рождаемость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1993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Лист1!$A$2</c:f>
              <c:strCache>
                <c:ptCount val="1"/>
                <c:pt idx="0">
                  <c:v>рождаемость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рождаемость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1997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рождаемость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рождаемость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Лист1!$A$2</c:f>
              <c:strCache>
                <c:ptCount val="1"/>
                <c:pt idx="0">
                  <c:v>рождаемость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073856"/>
        <c:axId val="82079744"/>
      </c:barChart>
      <c:catAx>
        <c:axId val="8207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99"/>
            </a:pPr>
            <a:endParaRPr lang="ru-RU"/>
          </a:p>
        </c:txPr>
        <c:crossAx val="82079744"/>
        <c:crosses val="autoZero"/>
        <c:auto val="1"/>
        <c:lblAlgn val="ctr"/>
        <c:lblOffset val="100"/>
        <c:noMultiLvlLbl val="0"/>
      </c:catAx>
      <c:valAx>
        <c:axId val="82079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99"/>
            </a:pPr>
            <a:endParaRPr lang="ru-RU"/>
          </a:p>
        </c:txPr>
        <c:crossAx val="820738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9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1991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Смертность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1993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Смертность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cat>
            <c:strRef>
              <c:f>Лист1!$A$2</c:f>
              <c:strCache>
                <c:ptCount val="1"/>
                <c:pt idx="0">
                  <c:v>Смертность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Смертность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2002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Смертность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Смертность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271616"/>
        <c:axId val="82273408"/>
      </c:barChart>
      <c:catAx>
        <c:axId val="8227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2273408"/>
        <c:crosses val="autoZero"/>
        <c:auto val="1"/>
        <c:lblAlgn val="ctr"/>
        <c:lblOffset val="100"/>
        <c:noMultiLvlLbl val="0"/>
      </c:catAx>
      <c:valAx>
        <c:axId val="8227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227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066EDB-3572-4522-95FA-F3EF8009FCFE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3B536C-8D0C-4D83-9D54-D3816C347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50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EFDD0-0792-4D2D-B5A9-6B08F24508AA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90DA-7C0E-4DB2-87B8-7286F1511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21EB-54A6-4FB1-B9F7-6B4E669A79D7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ED24D-8CCA-436B-9BEF-A06C85123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155A4-CA1A-4496-A668-4CB4F5A43381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2F733-9FE1-4626-AD12-3AE9AED15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09B6E-3B86-4D5A-BF72-A6164A8A96E8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BB5A-2CE2-4131-9FAE-640A29EBC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3031-A059-4C26-A970-2D01B5402825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056F-E631-4B76-ADED-2DF7043CA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C6A8A-D4BF-4440-9393-E92A74FAB063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5DAC-CF7B-45F9-97D4-C66D09237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B9682-0A50-469B-A63F-96C4002D3FF8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44BC-E7E9-423E-80E2-E8BBFAB50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2A3E-C35C-4799-BF47-C31F470BF7E9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ED0C2-F91C-4459-ADC6-44B18AC81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30DD5-267D-4F1A-8AF6-58ED589BF328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7CF-F033-449B-81CE-A43F05ED2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82C0-43B2-4EAC-BDA3-01B76F8CABAA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DCC34-C79D-4A12-88B5-3AEA76575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C9392-DA01-472F-A8F6-56666B2F940F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DC81-97EC-4E01-9A0D-BB5D65EFA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79DB4D-25B7-4845-9519-925B2F5D25C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2F41E5-9017-420D-88EA-E1B510550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95095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600000"/>
            </a:camera>
            <a:lightRig rig="threePt" dir="t"/>
          </a:scene3d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Суверенная Россия 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(1992-1999 </a:t>
            </a: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гг.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67250" y="3924300"/>
            <a:ext cx="44767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/>
          <a:srcRect b="11453"/>
          <a:stretch>
            <a:fillRect/>
          </a:stretch>
        </p:blipFill>
        <p:spPr bwMode="auto">
          <a:xfrm>
            <a:off x="3000364" y="0"/>
            <a:ext cx="2724150" cy="361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112240"/>
            <a:ext cx="2428860" cy="274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8" y="3714752"/>
            <a:ext cx="2857520" cy="268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" y="0"/>
            <a:ext cx="3215801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19742" y="0"/>
            <a:ext cx="3624258" cy="237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7625" y="214313"/>
            <a:ext cx="1571625" cy="714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chemeClr val="tx1"/>
                </a:solidFill>
                <a:cs typeface="Times New Roman" pitchFamily="18" charset="0"/>
              </a:rPr>
              <a:t>1997 г. </a:t>
            </a:r>
            <a:endParaRPr lang="ru-RU" sz="3200" b="1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50" y="4429125"/>
            <a:ext cx="5143500" cy="714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В качестве первоочередных поставлены </a:t>
            </a:r>
          </a:p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3 задачи: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5715000"/>
            <a:ext cx="2500312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восстановление банковской системы;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00750" y="5715000"/>
            <a:ext cx="28575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создание стабильной базы для выплаты зарплат, пенсий и довольствия военным.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7563" y="5715000"/>
            <a:ext cx="2428875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сбалансирование доходной и расходной статей бюджета;</a:t>
            </a:r>
          </a:p>
        </p:txBody>
      </p:sp>
      <p:cxnSp>
        <p:nvCxnSpPr>
          <p:cNvPr id="10" name="Прямая со стрелкой 9"/>
          <p:cNvCxnSpPr>
            <a:stCxn id="5" idx="2"/>
            <a:endCxn id="6" idx="0"/>
          </p:cNvCxnSpPr>
          <p:nvPr/>
        </p:nvCxnSpPr>
        <p:spPr>
          <a:xfrm rot="5400000">
            <a:off x="2874963" y="4017962"/>
            <a:ext cx="571500" cy="282257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  <a:endCxn id="8" idx="0"/>
          </p:cNvCxnSpPr>
          <p:nvPr/>
        </p:nvCxnSpPr>
        <p:spPr>
          <a:xfrm rot="5400000">
            <a:off x="4286251" y="5429250"/>
            <a:ext cx="571500" cy="317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7" idx="0"/>
          </p:cNvCxnSpPr>
          <p:nvPr/>
        </p:nvCxnSpPr>
        <p:spPr>
          <a:xfrm rot="16200000" flipH="1">
            <a:off x="5715000" y="4000500"/>
            <a:ext cx="571500" cy="28575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31670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14313"/>
            <a:ext cx="2924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3500438" y="1071563"/>
            <a:ext cx="2286000" cy="2928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В сентябре после политического кризиса, вызванного отставкой В. Кириенко, создано новое правительство во главе с Е. Примаковым. Оно заявило, что будет продолжать курс реформ. </a:t>
            </a:r>
            <a:endParaRPr lang="ru-RU" sz="16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06525" y="-63500"/>
            <a:ext cx="6330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 algn="ctr"/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политической системы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5" y="785813"/>
            <a:ext cx="5143500" cy="12144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по мере нарастания трудностей в социально-экономической сфере, падения жизненного уровня народа начали появляться политические партии прокоммунистической ориентации</a:t>
            </a:r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-142875" y="3143251"/>
            <a:ext cx="21431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71563" y="2143125"/>
            <a:ext cx="4214812" cy="642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Социалистическая партия трудящихся, 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63" y="2857500"/>
            <a:ext cx="4214812" cy="642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Российская коммунистическая рабочая партия, возглавляемая В. Анпиловым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63" y="3571875"/>
            <a:ext cx="4214812" cy="642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Компартия РФ во главе с Г. Зюгановым.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2125" y="785813"/>
            <a:ext cx="3286125" cy="1000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партии и движения национально-патриотического направления </a:t>
            </a:r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4822031" y="2750344"/>
            <a:ext cx="178593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857875" y="2143125"/>
            <a:ext cx="3000375" cy="642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ЛДПР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57875" y="2928938"/>
            <a:ext cx="3000375" cy="642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Российский общенародный союз 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5005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85750" y="6572250"/>
            <a:ext cx="2857500" cy="285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В. Анпилов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549775"/>
            <a:ext cx="17240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429000" y="6572250"/>
            <a:ext cx="1785938" cy="285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Г. Зюганов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4532313"/>
            <a:ext cx="352425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5286375" y="6572250"/>
            <a:ext cx="3643313" cy="285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В. Жириновский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9" grpId="0" animBg="1"/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50" y="357188"/>
            <a:ext cx="2500313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chemeClr val="tx1"/>
                </a:solidFill>
                <a:cs typeface="Times New Roman" pitchFamily="18" charset="0"/>
              </a:rPr>
              <a:t>25 апреля 1993 г. </a:t>
            </a:r>
            <a:endParaRPr lang="ru-RU" sz="2000">
              <a:solidFill>
                <a:srgbClr val="000000"/>
              </a:solidFill>
            </a:endParaRPr>
          </a:p>
        </p:txBody>
      </p:sp>
      <p:cxnSp>
        <p:nvCxnSpPr>
          <p:cNvPr id="5" name="Прямая со стрелкой 4"/>
          <p:cNvCxnSpPr>
            <a:stCxn id="3" idx="3"/>
            <a:endCxn id="6" idx="1"/>
          </p:cNvCxnSpPr>
          <p:nvPr/>
        </p:nvCxnSpPr>
        <p:spPr>
          <a:xfrm>
            <a:off x="2786063" y="571500"/>
            <a:ext cx="928687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714750" y="357188"/>
            <a:ext cx="4786313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Всероссийский референдум </a:t>
            </a:r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0" name="Прямая со стрелкой 9"/>
          <p:cNvCxnSpPr>
            <a:stCxn id="6" idx="2"/>
            <a:endCxn id="12" idx="0"/>
          </p:cNvCxnSpPr>
          <p:nvPr/>
        </p:nvCxnSpPr>
        <p:spPr>
          <a:xfrm rot="5400000">
            <a:off x="5929313" y="963613"/>
            <a:ext cx="357187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714750" y="1143000"/>
            <a:ext cx="4786313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вопросы конституционной реформы 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14750" y="1571625"/>
            <a:ext cx="4786313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доверие Президенту Ельцину Б.Н. 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250" y="2571750"/>
            <a:ext cx="3429000" cy="642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Сформированное Президентом конституционное совещание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0" y="2571750"/>
            <a:ext cx="3714750" cy="642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Конституционная комиссия, избранная Съездом народных депутатов</a:t>
            </a:r>
            <a:endParaRPr lang="ru-RU" sz="1600">
              <a:solidFill>
                <a:srgbClr val="00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2143125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6" idx="2"/>
            <a:endCxn id="23" idx="0"/>
          </p:cNvCxnSpPr>
          <p:nvPr/>
        </p:nvCxnSpPr>
        <p:spPr>
          <a:xfrm rot="5400000">
            <a:off x="2391569" y="3393282"/>
            <a:ext cx="358775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857250" y="3571875"/>
            <a:ext cx="34290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отстаивало вариант Конституции с сильной президентской властью при более скромных функциях представительных органов</a:t>
            </a:r>
            <a:endParaRPr lang="ru-RU" sz="1600">
              <a:solidFill>
                <a:srgbClr val="000000"/>
              </a:solidFill>
            </a:endParaRPr>
          </a:p>
        </p:txBody>
      </p:sp>
      <p:cxnSp>
        <p:nvCxnSpPr>
          <p:cNvPr id="27" name="Прямая со стрелкой 26"/>
          <p:cNvCxnSpPr>
            <a:stCxn id="17" idx="2"/>
            <a:endCxn id="30" idx="0"/>
          </p:cNvCxnSpPr>
          <p:nvPr/>
        </p:nvCxnSpPr>
        <p:spPr>
          <a:xfrm rot="5400000">
            <a:off x="6536531" y="3393282"/>
            <a:ext cx="358775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000625" y="3571875"/>
            <a:ext cx="34290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отстаивала свой, парламентский вариант Конституции.</a:t>
            </a:r>
            <a:endParaRPr lang="ru-RU" sz="1600">
              <a:solidFill>
                <a:srgbClr val="00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872038"/>
            <a:ext cx="3429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4843463"/>
            <a:ext cx="3429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  <p:bldP spid="15" grpId="0" animBg="1"/>
      <p:bldP spid="16" grpId="0" animBg="1"/>
      <p:bldP spid="17" grpId="0" animBg="1"/>
      <p:bldP spid="23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214313"/>
            <a:ext cx="2500312" cy="500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chemeClr val="tx1"/>
                </a:solidFill>
                <a:cs typeface="Times New Roman" pitchFamily="18" charset="0"/>
              </a:rPr>
              <a:t>21 сентября 1993 г. </a:t>
            </a:r>
            <a:endParaRPr lang="ru-RU" sz="2000">
              <a:solidFill>
                <a:srgbClr val="000000"/>
              </a:solidFill>
            </a:endParaRPr>
          </a:p>
        </p:txBody>
      </p:sp>
      <p:cxnSp>
        <p:nvCxnSpPr>
          <p:cNvPr id="4" name="Прямая со стрелкой 3"/>
          <p:cNvCxnSpPr>
            <a:stCxn id="3" idx="3"/>
            <a:endCxn id="5" idx="1"/>
          </p:cNvCxnSpPr>
          <p:nvPr/>
        </p:nvCxnSpPr>
        <p:spPr>
          <a:xfrm>
            <a:off x="2714625" y="463550"/>
            <a:ext cx="500063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214688" y="142875"/>
            <a:ext cx="1785937" cy="642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Указ № 1400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25" y="214313"/>
            <a:ext cx="3357563" cy="714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о роспуске Съезда народных депутатов РФ и Верховного Совета.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72125" y="1000125"/>
            <a:ext cx="3357563" cy="9286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 о проведении в декабре выборов нового органа законодательной власти </a:t>
            </a:r>
            <a:r>
              <a:rPr lang="ru-RU" sz="16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 Федерального Собрания 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72125" y="2000250"/>
            <a:ext cx="3357563" cy="9286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 о проведении в декабре референдума по проекту новой Конституции России</a:t>
            </a:r>
            <a:endParaRPr lang="ru-RU" sz="1600">
              <a:solidFill>
                <a:srgbClr val="00000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4000500" y="1571626"/>
            <a:ext cx="2714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0" y="3143250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42875" y="3500438"/>
            <a:ext cx="2500313" cy="500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chemeClr val="tx1"/>
                </a:solidFill>
                <a:cs typeface="Times New Roman" pitchFamily="18" charset="0"/>
              </a:rPr>
              <a:t>21 сентября 1993 г. </a:t>
            </a:r>
            <a:endParaRPr lang="ru-RU" sz="2000">
              <a:solidFill>
                <a:srgbClr val="000000"/>
              </a:solidFill>
            </a:endParaRPr>
          </a:p>
        </p:txBody>
      </p:sp>
      <p:cxnSp>
        <p:nvCxnSpPr>
          <p:cNvPr id="46" name="Прямая со стрелкой 45"/>
          <p:cNvCxnSpPr>
            <a:stCxn id="45" idx="3"/>
            <a:endCxn id="49" idx="1"/>
          </p:cNvCxnSpPr>
          <p:nvPr/>
        </p:nvCxnSpPr>
        <p:spPr>
          <a:xfrm>
            <a:off x="2643188" y="3751263"/>
            <a:ext cx="500062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3143250" y="3286125"/>
            <a:ext cx="2500313" cy="9286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Верховный Совет РФ во главе с его председателем Р. И. Хасбулатовым </a:t>
            </a:r>
            <a:endParaRPr lang="ru-RU" sz="1400">
              <a:solidFill>
                <a:srgbClr val="000000"/>
              </a:solidFill>
            </a:endParaRPr>
          </a:p>
        </p:txBody>
      </p:sp>
      <p:cxnSp>
        <p:nvCxnSpPr>
          <p:cNvPr id="53" name="Прямая со стрелкой 52"/>
          <p:cNvCxnSpPr>
            <a:stCxn id="49" idx="3"/>
            <a:endCxn id="56" idx="1"/>
          </p:cNvCxnSpPr>
          <p:nvPr/>
        </p:nvCxnSpPr>
        <p:spPr>
          <a:xfrm>
            <a:off x="5643563" y="3751263"/>
            <a:ext cx="428625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6072188" y="3286125"/>
            <a:ext cx="2500312" cy="9286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принял решение о немедленном прекращении полномочий Ельцина</a:t>
            </a:r>
            <a:endParaRPr lang="ru-RU" sz="1400">
              <a:solidFill>
                <a:srgbClr val="00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85813"/>
            <a:ext cx="300037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4286250"/>
            <a:ext cx="36242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857250"/>
            <a:ext cx="17145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Прямоугольник 60"/>
          <p:cNvSpPr/>
          <p:nvPr/>
        </p:nvSpPr>
        <p:spPr>
          <a:xfrm>
            <a:off x="142875" y="4357688"/>
            <a:ext cx="5072063" cy="2286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 21 сентября началась фактическая осада здания Верховного Совета, где народные депутаты стали собираться на чрезвычайный съезд, а утром 4 октября он был обстрелян боевыми снарядами из танковых орудий. К исходу дня все завершилось, здание было взято отрядом спецвойск, руководители сопротивления А. В. Руцкой, Р. И. Хасбулатов и их сторонники были арестованы. В ходе октябрьских событий в Москве погибли несколько сот человек. </a:t>
            </a:r>
            <a:endParaRPr lang="ru-RU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5" grpId="0" animBg="1"/>
      <p:bldP spid="28" grpId="0" animBg="1"/>
      <p:bldP spid="33" grpId="0" animBg="1"/>
      <p:bldP spid="45" grpId="0" animBg="1"/>
      <p:bldP spid="49" grpId="0" animBg="1"/>
      <p:bldP spid="56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8625"/>
            <a:ext cx="2500313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chemeClr val="tx1"/>
                </a:solidFill>
                <a:cs typeface="Times New Roman" pitchFamily="18" charset="0"/>
              </a:rPr>
              <a:t>12 декабря 1993 г. </a:t>
            </a:r>
            <a:endParaRPr lang="ru-RU" sz="2000">
              <a:solidFill>
                <a:srgbClr val="000000"/>
              </a:solidFill>
            </a:endParaRPr>
          </a:p>
        </p:txBody>
      </p:sp>
      <p:cxnSp>
        <p:nvCxnSpPr>
          <p:cNvPr id="5" name="Прямая со стрелкой 4"/>
          <p:cNvCxnSpPr>
            <a:stCxn id="4" idx="3"/>
          </p:cNvCxnSpPr>
          <p:nvPr/>
        </p:nvCxnSpPr>
        <p:spPr>
          <a:xfrm>
            <a:off x="2500313" y="714375"/>
            <a:ext cx="785812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86125" y="214313"/>
            <a:ext cx="2500313" cy="500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выборы в Федеральное Собрание 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25" y="714375"/>
            <a:ext cx="2500313" cy="5000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референдум по принятию новой Конституции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571625"/>
            <a:ext cx="2500313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chemeClr val="tx1"/>
                </a:solidFill>
                <a:cs typeface="Times New Roman" pitchFamily="18" charset="0"/>
              </a:rPr>
              <a:t>Совет Федерации 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143125"/>
            <a:ext cx="2500313" cy="9286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chemeClr val="tx1"/>
                </a:solidFill>
                <a:cs typeface="Times New Roman" pitchFamily="18" charset="0"/>
              </a:rPr>
              <a:t>Государственная Дума</a:t>
            </a:r>
            <a:endParaRPr lang="ru-RU" sz="2000">
              <a:solidFill>
                <a:srgbClr val="000000"/>
              </a:solidFill>
            </a:endParaRPr>
          </a:p>
        </p:txBody>
      </p:sp>
      <p:cxnSp>
        <p:nvCxnSpPr>
          <p:cNvPr id="16" name="Прямая со стрелкой 15"/>
          <p:cNvCxnSpPr>
            <a:stCxn id="14" idx="3"/>
            <a:endCxn id="19" idx="1"/>
          </p:cNvCxnSpPr>
          <p:nvPr/>
        </p:nvCxnSpPr>
        <p:spPr>
          <a:xfrm>
            <a:off x="2500313" y="1857375"/>
            <a:ext cx="500062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000375" y="1571625"/>
            <a:ext cx="2786063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сформирован из работников органов власти и госуправления.</a:t>
            </a:r>
            <a:endParaRPr lang="ru-RU" sz="1400">
              <a:solidFill>
                <a:srgbClr val="000000"/>
              </a:solidFill>
            </a:endParaRPr>
          </a:p>
        </p:txBody>
      </p:sp>
      <p:cxnSp>
        <p:nvCxnSpPr>
          <p:cNvPr id="23" name="Прямая со стрелкой 22"/>
          <p:cNvCxnSpPr>
            <a:stCxn id="15" idx="3"/>
            <a:endCxn id="26" idx="1"/>
          </p:cNvCxnSpPr>
          <p:nvPr/>
        </p:nvCxnSpPr>
        <p:spPr>
          <a:xfrm>
            <a:off x="2500313" y="2606675"/>
            <a:ext cx="500062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000375" y="2214563"/>
            <a:ext cx="5857875" cy="7858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>
                <a:solidFill>
                  <a:schemeClr val="tx1"/>
                </a:solidFill>
                <a:cs typeface="Times New Roman" pitchFamily="18" charset="0"/>
              </a:rPr>
              <a:t>свыше 25% - ЛДПР</a:t>
            </a:r>
          </a:p>
          <a:p>
            <a:pPr algn="ctr"/>
            <a:r>
              <a:rPr lang="ru-RU" sz="12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200">
                <a:solidFill>
                  <a:schemeClr val="tx1"/>
                </a:solidFill>
                <a:cs typeface="Times New Roman" pitchFamily="18" charset="0"/>
              </a:rPr>
              <a:t>Выбор России</a:t>
            </a:r>
            <a:r>
              <a:rPr lang="ru-RU" sz="12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1200">
                <a:solidFill>
                  <a:schemeClr val="tx1"/>
                </a:solidFill>
                <a:cs typeface="Times New Roman" pitchFamily="18" charset="0"/>
              </a:rPr>
              <a:t>, возглавляемая Е. Т. Гайдаром, </a:t>
            </a:r>
            <a:r>
              <a:rPr lang="ru-RU" sz="12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1200">
                <a:solidFill>
                  <a:schemeClr val="tx1"/>
                </a:solidFill>
                <a:cs typeface="Times New Roman" pitchFamily="18" charset="0"/>
              </a:rPr>
              <a:t> 17%. </a:t>
            </a:r>
          </a:p>
          <a:p>
            <a:pPr algn="ctr"/>
            <a:r>
              <a:rPr lang="ru-RU" sz="1200">
                <a:solidFill>
                  <a:schemeClr val="tx1"/>
                </a:solidFill>
                <a:cs typeface="Times New Roman" pitchFamily="18" charset="0"/>
              </a:rPr>
              <a:t>Значительных успехов добились коммунисты, аграрии и движение </a:t>
            </a:r>
            <a:r>
              <a:rPr lang="ru-RU" sz="12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200">
                <a:solidFill>
                  <a:schemeClr val="tx1"/>
                </a:solidFill>
                <a:cs typeface="Times New Roman" pitchFamily="18" charset="0"/>
              </a:rPr>
              <a:t>Женщины России</a:t>
            </a:r>
            <a:r>
              <a:rPr lang="ru-RU" sz="12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120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200">
              <a:solidFill>
                <a:srgbClr val="00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214313"/>
            <a:ext cx="2386013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286125"/>
            <a:ext cx="35718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357188" y="6572250"/>
            <a:ext cx="3571875" cy="285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Рыбкин И.П. 1-й Председатель ГД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286125"/>
            <a:ext cx="292893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4929188" y="6572250"/>
            <a:ext cx="2928937" cy="285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Шумейко В. 1-й председатель СФ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4" grpId="0" animBg="1"/>
      <p:bldP spid="15" grpId="0" animBg="1"/>
      <p:bldP spid="19" grpId="0" animBg="1"/>
      <p:bldP spid="26" grpId="0" animBg="1"/>
      <p:bldP spid="36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5673725"/>
            <a:ext cx="9144000" cy="120015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solidFill>
                  <a:schemeClr val="tx1"/>
                </a:solidFill>
                <a:cs typeface="Times New Roman" pitchFamily="18" charset="0"/>
              </a:rPr>
              <a:t>Много детей осталось сиротами, десятки тысяч людей оказались без крова. Чеченская война серьезно обострила политическую ситуацию в стране.</a:t>
            </a:r>
            <a:endParaRPr lang="ru-RU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1428750" y="0"/>
            <a:ext cx="2524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Чеченская война.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42918"/>
            <a:ext cx="5572164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Основные причины: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1357313"/>
            <a:ext cx="5572125" cy="9286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непоследовательная политика федеральной власти в отношении автономных республик, а позже и краев и областей, приведшая к сепаратистским тенденциям;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2357438"/>
            <a:ext cx="5572125" cy="9286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противостояние крупных криминально-мафиозных структур, как чеченских, так и московских, и жесткая конкурентная борьба в сфере подпольного нефтебизнеса и торговли оружием;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4714875"/>
            <a:ext cx="5572125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умелая поддержка и разжигание чеченского конфликта определенными силами извне, 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50" y="3357563"/>
            <a:ext cx="5572125" cy="642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заинтересованными в разрушении единства России, отторжении от нее Кавказа и последующем расчленении;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50" y="4071938"/>
            <a:ext cx="5572125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ввод федеральных войск, бездарное руководство военными операциями.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-1821656" y="3321844"/>
            <a:ext cx="407193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000760" y="0"/>
            <a:ext cx="292895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Последствия: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00760" y="714356"/>
            <a:ext cx="2928958" cy="1143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К исходу 1996 г. в Чечне погибло, по предварительным подсчетам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2000240"/>
            <a:ext cx="2928958" cy="157163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около </a:t>
            </a:r>
            <a:r>
              <a:rPr lang="ru-RU" sz="2800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80 тысяч </a:t>
            </a:r>
            <a:r>
              <a:rPr lang="ru-RU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военнослужащих, вооруженных сепаратистов и мирных жителей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3714752"/>
            <a:ext cx="2928958" cy="157163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свыше </a:t>
            </a:r>
            <a:r>
              <a:rPr lang="ru-RU" sz="2800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240 тысяч </a:t>
            </a:r>
            <a:r>
              <a:rPr lang="ru-RU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человек получили ранения и контузии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28625"/>
            <a:ext cx="2143125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>
                <a:solidFill>
                  <a:schemeClr val="tx1"/>
                </a:solidFill>
                <a:cs typeface="Times New Roman" pitchFamily="18" charset="0"/>
              </a:rPr>
              <a:t>1995 г. </a:t>
            </a:r>
            <a:endParaRPr lang="ru-RU" sz="4000">
              <a:solidFill>
                <a:srgbClr val="000000"/>
              </a:solidFill>
            </a:endParaRPr>
          </a:p>
        </p:txBody>
      </p:sp>
      <p:cxnSp>
        <p:nvCxnSpPr>
          <p:cNvPr id="6" name="Прямая со стрелкой 5"/>
          <p:cNvCxnSpPr>
            <a:stCxn id="3" idx="3"/>
            <a:endCxn id="9" idx="1"/>
          </p:cNvCxnSpPr>
          <p:nvPr/>
        </p:nvCxnSpPr>
        <p:spPr>
          <a:xfrm>
            <a:off x="2143125" y="714375"/>
            <a:ext cx="428625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71750" y="428625"/>
            <a:ext cx="2928938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обострилась борьба между Президентом и Госдумой</a:t>
            </a:r>
            <a:endParaRPr lang="ru-RU" sz="1600">
              <a:solidFill>
                <a:srgbClr val="000000"/>
              </a:solidFill>
            </a:endParaRPr>
          </a:p>
        </p:txBody>
      </p:sp>
      <p:cxnSp>
        <p:nvCxnSpPr>
          <p:cNvPr id="15" name="Прямая со стрелкой 14"/>
          <p:cNvCxnSpPr>
            <a:stCxn id="9" idx="3"/>
            <a:endCxn id="19" idx="1"/>
          </p:cNvCxnSpPr>
          <p:nvPr/>
        </p:nvCxnSpPr>
        <p:spPr>
          <a:xfrm>
            <a:off x="5500688" y="714375"/>
            <a:ext cx="1143000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643688" y="428625"/>
            <a:ext cx="2500312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предстоящие выборы в Государственную Думу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88" y="500063"/>
            <a:ext cx="1143000" cy="21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причина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0" y="1428750"/>
            <a:ext cx="2500313" cy="57150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>
                <a:solidFill>
                  <a:schemeClr val="tx1"/>
                </a:solidFill>
                <a:cs typeface="Times New Roman" pitchFamily="18" charset="0"/>
              </a:rPr>
              <a:t>17 декабря1995 г.</a:t>
            </a:r>
            <a:endParaRPr lang="ru-RU" sz="4000">
              <a:solidFill>
                <a:srgbClr val="000000"/>
              </a:solidFill>
            </a:endParaRPr>
          </a:p>
        </p:txBody>
      </p:sp>
      <p:cxnSp>
        <p:nvCxnSpPr>
          <p:cNvPr id="26" name="Прямая со стрелкой 25"/>
          <p:cNvCxnSpPr>
            <a:stCxn id="25" idx="3"/>
            <a:endCxn id="30" idx="1"/>
          </p:cNvCxnSpPr>
          <p:nvPr/>
        </p:nvCxnSpPr>
        <p:spPr>
          <a:xfrm>
            <a:off x="2500313" y="1714500"/>
            <a:ext cx="714375" cy="158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214688" y="1428750"/>
            <a:ext cx="2000250" cy="57150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>
                <a:solidFill>
                  <a:schemeClr val="tx1"/>
                </a:solidFill>
                <a:cs typeface="Times New Roman" pitchFamily="18" charset="0"/>
              </a:rPr>
              <a:t>Выборы в ГД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0" y="2214563"/>
            <a:ext cx="2500313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>
                <a:solidFill>
                  <a:schemeClr val="tx1"/>
                </a:solidFill>
                <a:cs typeface="Times New Roman" pitchFamily="18" charset="0"/>
              </a:rPr>
              <a:t>коммунисты </a:t>
            </a:r>
            <a:endParaRPr lang="ru-RU" sz="2400">
              <a:solidFill>
                <a:srgbClr val="000000"/>
              </a:solidFill>
            </a:endParaRPr>
          </a:p>
        </p:txBody>
      </p:sp>
      <p:cxnSp>
        <p:nvCxnSpPr>
          <p:cNvPr id="37" name="Прямая со стрелкой 36"/>
          <p:cNvCxnSpPr>
            <a:stCxn id="36" idx="3"/>
            <a:endCxn id="40" idx="1"/>
          </p:cNvCxnSpPr>
          <p:nvPr/>
        </p:nvCxnSpPr>
        <p:spPr>
          <a:xfrm>
            <a:off x="2500313" y="2500313"/>
            <a:ext cx="642937" cy="158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143250" y="2214563"/>
            <a:ext cx="21431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22% </a:t>
            </a:r>
            <a:endParaRPr lang="ru-RU" sz="4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0" y="2857500"/>
            <a:ext cx="2500313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>
                <a:solidFill>
                  <a:schemeClr val="tx1"/>
                </a:solidFill>
                <a:cs typeface="Times New Roman" pitchFamily="18" charset="0"/>
              </a:rPr>
              <a:t>ЛДПР</a:t>
            </a:r>
            <a:endParaRPr lang="ru-RU" sz="2400">
              <a:solidFill>
                <a:srgbClr val="000000"/>
              </a:solidFill>
            </a:endParaRPr>
          </a:p>
        </p:txBody>
      </p:sp>
      <p:cxnSp>
        <p:nvCxnSpPr>
          <p:cNvPr id="46" name="Прямая со стрелкой 45"/>
          <p:cNvCxnSpPr>
            <a:stCxn id="45" idx="3"/>
            <a:endCxn id="49" idx="1"/>
          </p:cNvCxnSpPr>
          <p:nvPr/>
        </p:nvCxnSpPr>
        <p:spPr>
          <a:xfrm>
            <a:off x="2500313" y="3143250"/>
            <a:ext cx="642937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3143250" y="2857500"/>
            <a:ext cx="21431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10,9%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0" y="3500438"/>
            <a:ext cx="2500313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000">
                <a:solidFill>
                  <a:schemeClr val="tx1"/>
                </a:solidFill>
                <a:cs typeface="Times New Roman" pitchFamily="18" charset="0"/>
              </a:rPr>
              <a:t>Наш дом Россия</a:t>
            </a:r>
            <a:r>
              <a:rPr lang="ru-RU"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200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2000">
              <a:solidFill>
                <a:srgbClr val="000000"/>
              </a:solidFill>
            </a:endParaRPr>
          </a:p>
        </p:txBody>
      </p:sp>
      <p:cxnSp>
        <p:nvCxnSpPr>
          <p:cNvPr id="53" name="Прямая со стрелкой 52"/>
          <p:cNvCxnSpPr>
            <a:stCxn id="52" idx="3"/>
            <a:endCxn id="56" idx="1"/>
          </p:cNvCxnSpPr>
          <p:nvPr/>
        </p:nvCxnSpPr>
        <p:spPr>
          <a:xfrm>
            <a:off x="2500313" y="3786188"/>
            <a:ext cx="642937" cy="158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143250" y="3500438"/>
            <a:ext cx="21431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10%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0" y="4143375"/>
            <a:ext cx="2500313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>
                <a:solidFill>
                  <a:schemeClr val="tx1"/>
                </a:solidFill>
                <a:cs typeface="Times New Roman" pitchFamily="18" charset="0"/>
              </a:rPr>
              <a:t>«Яблоко» </a:t>
            </a:r>
          </a:p>
        </p:txBody>
      </p:sp>
      <p:cxnSp>
        <p:nvCxnSpPr>
          <p:cNvPr id="59" name="Прямая со стрелкой 58"/>
          <p:cNvCxnSpPr>
            <a:stCxn id="58" idx="3"/>
            <a:endCxn id="63" idx="1"/>
          </p:cNvCxnSpPr>
          <p:nvPr/>
        </p:nvCxnSpPr>
        <p:spPr>
          <a:xfrm>
            <a:off x="2500313" y="4429125"/>
            <a:ext cx="642937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3143250" y="4143375"/>
            <a:ext cx="21431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7% 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715000" y="1428750"/>
            <a:ext cx="3143250" cy="500063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>
                <a:solidFill>
                  <a:schemeClr val="tx1"/>
                </a:solidFill>
                <a:cs typeface="Times New Roman" pitchFamily="18" charset="0"/>
              </a:rPr>
              <a:t>15 февраля1996 г.</a:t>
            </a:r>
            <a:endParaRPr lang="ru-RU" sz="4000">
              <a:solidFill>
                <a:srgbClr val="000000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5400000">
            <a:off x="4822032" y="2893219"/>
            <a:ext cx="164306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5786438" y="2143125"/>
            <a:ext cx="3143250" cy="857250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Б. Н. Ельцин официально заявил, что собирается баллотироваться на второй президентский срок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786438" y="3143250"/>
            <a:ext cx="3143250" cy="500063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 лидер КПРФ Г. А. Зюганов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77" name="Rectangle 1"/>
          <p:cNvSpPr>
            <a:spLocks noChangeArrowheads="1"/>
          </p:cNvSpPr>
          <p:nvPr/>
        </p:nvSpPr>
        <p:spPr bwMode="auto">
          <a:xfrm>
            <a:off x="0" y="5041900"/>
            <a:ext cx="9144000" cy="1816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Первый тур президентских выборов в июне 1996 г. выявил двух лидеров </a:t>
            </a:r>
            <a:r>
              <a:rPr lang="ru-RU" sz="1600"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Ельцина и Зюганова. Однако ни один из них не набрал нужного для победы большинства голосов. Второй тур принес победу Ельцину, за которого проголосовало 53,8% принявших участие в голосовании, или 37% от списка избирателей. Новый Кабинет министров в основном сохранил свой прежний состав. Дума поддержала кандидатуру Черномырдина на пост премьера. На должность руководителя администрации президента был назначен Чубайс, что говорило об ориентации власти на продолжение радикального курса реформ.</a:t>
            </a:r>
            <a:endParaRPr lang="ru-RU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9" grpId="0" animBg="1"/>
      <p:bldP spid="23" grpId="0"/>
      <p:bldP spid="25" grpId="0" animBg="1"/>
      <p:bldP spid="30" grpId="0" animBg="1"/>
      <p:bldP spid="36" grpId="0" animBg="1"/>
      <p:bldP spid="40" grpId="0" animBg="1"/>
      <p:bldP spid="45" grpId="0" animBg="1"/>
      <p:bldP spid="49" grpId="0" animBg="1"/>
      <p:bldP spid="52" grpId="0" animBg="1"/>
      <p:bldP spid="56" grpId="0" animBg="1"/>
      <p:bldP spid="58" grpId="0" animBg="1"/>
      <p:bldP spid="63" grpId="0" animBg="1"/>
      <p:bldP spid="68" grpId="0" animBg="1"/>
      <p:bldP spid="71" grpId="0" animBg="1"/>
      <p:bldP spid="72" grpId="0" animBg="1"/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000375"/>
            <a:ext cx="2857500" cy="857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В конце марта 1998 г. правительство Черномырдина было отправлено в отставку 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0"/>
            <a:ext cx="321468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00375" y="3000375"/>
            <a:ext cx="3214688" cy="857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новым премьер-министром назначен (после троекратного голосования в Думе) С. В. Кириенко.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38" y="142875"/>
            <a:ext cx="2643187" cy="3714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Правительство 33-летнего премьера просуществовало 4 месяца. Преодоление политического, экономического и финансового кризисов, охвативших страну, было возможно лишь при условии поддержки правительства обеими палатами Парламента, лидерами различных политических партий, финансовыми кругами и местными руководителями</a:t>
            </a:r>
            <a:endParaRPr lang="ru-RU" sz="1600">
              <a:solidFill>
                <a:srgbClr val="FFFFFF"/>
              </a:solidFill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/>
          <a:srcRect b="13325"/>
          <a:stretch>
            <a:fillRect/>
          </a:stretch>
        </p:blipFill>
        <p:spPr bwMode="auto">
          <a:xfrm>
            <a:off x="0" y="3929063"/>
            <a:ext cx="2708275" cy="2928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0" y="6211888"/>
            <a:ext cx="2714625" cy="646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>
                <a:solidFill>
                  <a:schemeClr val="tx1"/>
                </a:solidFill>
                <a:cs typeface="Times New Roman" pitchFamily="18" charset="0"/>
              </a:rPr>
              <a:t>Таким правительством стало правительство, возглавляемое Е. М. Примаковым. 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3929063"/>
            <a:ext cx="3738562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786063" y="6072188"/>
            <a:ext cx="3714750" cy="7858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>
                <a:solidFill>
                  <a:schemeClr val="tx1"/>
                </a:solidFill>
                <a:cs typeface="Times New Roman" pitchFamily="18" charset="0"/>
              </a:rPr>
              <a:t>В мае 1999 года Президент Б.Н. Ельцин без объяснения причин отправил в отставку правительство Примакова и назначил премьер-министром С. В. Степашина. </a:t>
            </a:r>
          </a:p>
        </p:txBody>
      </p:sp>
      <p:sp>
        <p:nvSpPr>
          <p:cNvPr id="30730" name="Rectangle 2"/>
          <p:cNvSpPr>
            <a:spLocks noChangeArrowheads="1"/>
          </p:cNvSpPr>
          <p:nvPr/>
        </p:nvSpPr>
        <p:spPr bwMode="auto">
          <a:xfrm>
            <a:off x="3357563" y="4770438"/>
            <a:ext cx="26431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1600"/>
          </a:p>
        </p:txBody>
      </p:sp>
      <p:sp>
        <p:nvSpPr>
          <p:cNvPr id="17" name="Прямоугольник 16"/>
          <p:cNvSpPr/>
          <p:nvPr/>
        </p:nvSpPr>
        <p:spPr>
          <a:xfrm>
            <a:off x="6357938" y="3929063"/>
            <a:ext cx="2643187" cy="2928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С первой попытки Государственная Дума утвердила эту кандидатуру. В августе 1999 года отряды чеченских террористов вторглись на территорию Дагестана, фактически началась вторая чеченская война.</a:t>
            </a:r>
            <a:endParaRPr lang="ru-RU" sz="16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285750"/>
            <a:ext cx="4000500" cy="2000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В этих условиях Ельцин посчитал нужным в очередной раз сменить правительство и назначил его главой бывшего директора ФСБ В. В. Путина. В своем заявлении Президент РФ фактически объявил Путина своим преемником.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2357438"/>
            <a:ext cx="4000500" cy="4000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19 декабря 1999 года состоялись выборы в Государственную Думу РФ. Большинство мест получили КПРФ и вновь созданное движение </a:t>
            </a:r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Единство</a:t>
            </a:r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. Сменилось 75% депутатов. 31 декабря 1999 года Президент Б. Н. Ельцин неожиданно объявил о своей отставке. Согласно Конституции исполняющим обязанности Президента РФ стал В. В. Путин. Центральная избирательная комиссия РФ назначила выборы нового президента на 26 марта 2000 года.</a:t>
            </a: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85750"/>
            <a:ext cx="4352925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73163" y="-63500"/>
            <a:ext cx="6797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 algn="ctr"/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экономических реформ</a:t>
            </a:r>
            <a:endParaRPr lang="ru-RU" sz="320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Общество было готово к определенным тяготам и лишениям, связанным с реформой, но Президент обещал, что этот период не будет длинным </a:t>
            </a:r>
            <a:r>
              <a:rPr lang="ru-RU" sz="16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 6</a:t>
            </a:r>
            <a:r>
              <a:rPr lang="ru-RU" sz="16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8 месяцев и что уже к осени 1992 г. страна получит реальные положительные результаты.</a:t>
            </a:r>
            <a:endParaRPr lang="ru-RU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857250"/>
            <a:ext cx="2786063" cy="642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август— сентябрь 1991 г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714375"/>
            <a:ext cx="2786063" cy="9286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Победа демократических сил 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(ГКЧП и последующие события)</a:t>
            </a:r>
            <a:endParaRPr lang="ru-RU" sz="1200" dirty="0"/>
          </a:p>
        </p:txBody>
      </p:sp>
      <p:cxnSp>
        <p:nvCxnSpPr>
          <p:cNvPr id="8" name="Прямая со стрелкой 7"/>
          <p:cNvCxnSpPr>
            <a:stCxn id="5" idx="3"/>
            <a:endCxn id="6" idx="1"/>
          </p:cNvCxnSpPr>
          <p:nvPr/>
        </p:nvCxnSpPr>
        <p:spPr>
          <a:xfrm>
            <a:off x="3071813" y="1177925"/>
            <a:ext cx="357187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29000" y="1928813"/>
            <a:ext cx="2786063" cy="9286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chemeClr val="tx1"/>
                </a:solidFill>
                <a:cs typeface="Times New Roman" pitchFamily="18" charset="0"/>
              </a:rPr>
              <a:t>V Съезд народных депутатов России </a:t>
            </a:r>
            <a:endParaRPr lang="ru-RU" sz="2000">
              <a:solidFill>
                <a:srgbClr val="000000"/>
              </a:solidFill>
            </a:endParaRPr>
          </a:p>
        </p:txBody>
      </p:sp>
      <p:cxnSp>
        <p:nvCxnSpPr>
          <p:cNvPr id="12" name="Прямая со стрелкой 11"/>
          <p:cNvCxnSpPr>
            <a:stCxn id="6" idx="2"/>
            <a:endCxn id="11" idx="0"/>
          </p:cNvCxnSpPr>
          <p:nvPr/>
        </p:nvCxnSpPr>
        <p:spPr>
          <a:xfrm rot="5400000">
            <a:off x="4679157" y="1785144"/>
            <a:ext cx="285750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29000" y="3071813"/>
            <a:ext cx="2786063" cy="12144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Президент получил дополнительные широкие полномочия сроком на год для реализации «непопулярных» решений. </a:t>
            </a:r>
            <a:endParaRPr lang="ru-RU" sz="1400">
              <a:solidFill>
                <a:srgbClr val="000000"/>
              </a:solidFill>
            </a:endParaRPr>
          </a:p>
        </p:txBody>
      </p:sp>
      <p:cxnSp>
        <p:nvCxnSpPr>
          <p:cNvPr id="18" name="Прямая со стрелкой 17"/>
          <p:cNvCxnSpPr>
            <a:stCxn id="11" idx="2"/>
            <a:endCxn id="17" idx="0"/>
          </p:cNvCxnSpPr>
          <p:nvPr/>
        </p:nvCxnSpPr>
        <p:spPr>
          <a:xfrm rot="5400000">
            <a:off x="4714875" y="2963863"/>
            <a:ext cx="214313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572250" y="2000250"/>
            <a:ext cx="2357438" cy="7858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курс преобразований предложил на Президент Б. Н. Ельцин</a:t>
            </a:r>
            <a:endParaRPr lang="ru-RU" sz="1400">
              <a:solidFill>
                <a:srgbClr val="000000"/>
              </a:solidFill>
            </a:endParaRPr>
          </a:p>
        </p:txBody>
      </p:sp>
      <p:cxnSp>
        <p:nvCxnSpPr>
          <p:cNvPr id="23" name="Прямая со стрелкой 22"/>
          <p:cNvCxnSpPr>
            <a:stCxn id="22" idx="1"/>
            <a:endCxn id="11" idx="3"/>
          </p:cNvCxnSpPr>
          <p:nvPr/>
        </p:nvCxnSpPr>
        <p:spPr>
          <a:xfrm rot="10800000">
            <a:off x="6215063" y="2392363"/>
            <a:ext cx="357187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429000" y="4500563"/>
            <a:ext cx="2786063" cy="9286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начало коренных преобразований экономической и общественно-политической системы.</a:t>
            </a:r>
            <a:endParaRPr lang="ru-RU" sz="1400">
              <a:solidFill>
                <a:srgbClr val="000000"/>
              </a:solidFill>
            </a:endParaRPr>
          </a:p>
        </p:txBody>
      </p:sp>
      <p:cxnSp>
        <p:nvCxnSpPr>
          <p:cNvPr id="34" name="Прямая со стрелкой 33"/>
          <p:cNvCxnSpPr>
            <a:stCxn id="17" idx="2"/>
            <a:endCxn id="32" idx="0"/>
          </p:cNvCxnSpPr>
          <p:nvPr/>
        </p:nvCxnSpPr>
        <p:spPr>
          <a:xfrm rot="5400000">
            <a:off x="4714876" y="4394200"/>
            <a:ext cx="214312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14313" y="1643063"/>
            <a:ext cx="2857500" cy="418623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imes New Roman" pitchFamily="18" charset="0"/>
              </a:rPr>
              <a:t>Съезд народных депутатов РСФСР Российской Федерации — высший орган государственной власти России с 16 мая 1990 по 21 сентября 1993. Деятельность съезда регулировал временный регламент, постоянный отсутствовал.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imes New Roman" pitchFamily="18" charset="0"/>
              </a:rPr>
              <a:t>Избран 4 марта 1990 года на пятилетний срок. В 1993 году деятельность Съезда прекратилась после указа президента Ельцина о поэтапной конституционной реформе от 21 сентября 1993 года и штурма Дома Советов. Разгон Верховного Совета и Съезда привел к вооруженным столкновениям в центре Москвы 3—4 октября 1993 года.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7975" y="3071813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31813"/>
            <a:ext cx="2309813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" grpId="0" animBg="1"/>
      <p:bldP spid="6" grpId="0" animBg="1"/>
      <p:bldP spid="11" grpId="0" animBg="1"/>
      <p:bldP spid="17" grpId="0" animBg="1"/>
      <p:bldP spid="22" grpId="0" animBg="1"/>
      <p:bldP spid="32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928938"/>
            <a:ext cx="4429125" cy="857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Практическое внедрение радикальной модели экономического реформирования возглавил вице-премьер Е. Т. Гайдар. </a:t>
            </a:r>
            <a:endParaRPr lang="ru-RU" sz="1400">
              <a:solidFill>
                <a:srgbClr val="0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767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000500"/>
            <a:ext cx="2714625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>
                <a:solidFill>
                  <a:schemeClr val="tx1"/>
                </a:solidFill>
                <a:cs typeface="Times New Roman" pitchFamily="18" charset="0"/>
              </a:rPr>
              <a:t>С 1 января 1992 г. </a:t>
            </a:r>
            <a:endParaRPr lang="ru-RU" sz="2400">
              <a:solidFill>
                <a:srgbClr val="000000"/>
              </a:solidFill>
            </a:endParaRPr>
          </a:p>
        </p:txBody>
      </p:sp>
      <p:cxnSp>
        <p:nvCxnSpPr>
          <p:cNvPr id="6" name="Прямая со стрелкой 5"/>
          <p:cNvCxnSpPr>
            <a:stCxn id="5" idx="3"/>
            <a:endCxn id="8" idx="1"/>
          </p:cNvCxnSpPr>
          <p:nvPr/>
        </p:nvCxnSpPr>
        <p:spPr>
          <a:xfrm>
            <a:off x="2714625" y="4286250"/>
            <a:ext cx="571500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86125" y="4000500"/>
            <a:ext cx="2357438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либерализация цен</a:t>
            </a:r>
            <a:endParaRPr lang="ru-RU" sz="1600">
              <a:solidFill>
                <a:srgbClr val="000000"/>
              </a:solidFill>
            </a:endParaRPr>
          </a:p>
        </p:txBody>
      </p:sp>
      <p:cxnSp>
        <p:nvCxnSpPr>
          <p:cNvPr id="16" name="Прямая со стрелкой 15"/>
          <p:cNvCxnSpPr>
            <a:stCxn id="8" idx="3"/>
            <a:endCxn id="20" idx="1"/>
          </p:cNvCxnSpPr>
          <p:nvPr/>
        </p:nvCxnSpPr>
        <p:spPr>
          <a:xfrm>
            <a:off x="5643563" y="4286250"/>
            <a:ext cx="500062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143625" y="4000500"/>
            <a:ext cx="2571750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россияне лишились всех своих сбережений, </a:t>
            </a:r>
            <a:endParaRPr lang="ru-RU" sz="1600">
              <a:solidFill>
                <a:srgbClr val="000000"/>
              </a:solidFill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/>
        </p:nvGraphicFramePr>
        <p:xfrm>
          <a:off x="4643438" y="0"/>
          <a:ext cx="4500562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684713"/>
            <a:ext cx="2928938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4714875"/>
            <a:ext cx="286226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4714875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20" grpId="0" animBg="1"/>
      <p:bldGraphic spid="2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6119813"/>
            <a:ext cx="9144000" cy="7381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Новые владельцы приватизированных предприятий в большинстве случаев не обеспечили вложение средств в модернизацию, новые технологии и т. п. Поэтому не только не произошло роста прибыли, но продолжался общий спад производства.</a:t>
            </a:r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3328988" y="-1588"/>
            <a:ext cx="2486025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 algn="ctr"/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Приватизация</a:t>
            </a:r>
            <a:endParaRPr lang="ru-RU" sz="2400"/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571500"/>
            <a:ext cx="2786063" cy="642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>
                <a:solidFill>
                  <a:schemeClr val="tx1"/>
                </a:solidFill>
                <a:cs typeface="Times New Roman" pitchFamily="18" charset="0"/>
              </a:rPr>
              <a:t>лето 1992 г. </a:t>
            </a:r>
            <a:endParaRPr lang="ru-RU" sz="4000">
              <a:solidFill>
                <a:srgbClr val="000000"/>
              </a:solidFill>
            </a:endParaRPr>
          </a:p>
        </p:txBody>
      </p:sp>
      <p:cxnSp>
        <p:nvCxnSpPr>
          <p:cNvPr id="6" name="Прямая со стрелкой 5"/>
          <p:cNvCxnSpPr>
            <a:stCxn id="5" idx="3"/>
            <a:endCxn id="10" idx="1"/>
          </p:cNvCxnSpPr>
          <p:nvPr/>
        </p:nvCxnSpPr>
        <p:spPr>
          <a:xfrm>
            <a:off x="3071813" y="892175"/>
            <a:ext cx="500062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71875" y="571500"/>
            <a:ext cx="3000375" cy="642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утверждена программа приватизации государственной</a:t>
            </a:r>
            <a:r>
              <a:rPr lang="ru-RU" sz="1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собственности</a:t>
            </a:r>
            <a:endParaRPr lang="ru-RU" sz="1400">
              <a:solidFill>
                <a:srgbClr val="000000"/>
              </a:solidFill>
            </a:endParaRPr>
          </a:p>
        </p:txBody>
      </p:sp>
      <p:cxnSp>
        <p:nvCxnSpPr>
          <p:cNvPr id="14" name="Прямая со стрелкой 13"/>
          <p:cNvCxnSpPr>
            <a:stCxn id="10" idx="3"/>
            <a:endCxn id="17" idx="1"/>
          </p:cNvCxnSpPr>
          <p:nvPr/>
        </p:nvCxnSpPr>
        <p:spPr>
          <a:xfrm>
            <a:off x="6572250" y="892175"/>
            <a:ext cx="500063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072313" y="142875"/>
            <a:ext cx="1857375" cy="1500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Выдача приватизационных чеков (ваучеров) всем россиянам, включая младенцев.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285750" y="1428750"/>
            <a:ext cx="2714625" cy="714375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Ваучеры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71875" y="1428750"/>
            <a:ext cx="3000375" cy="7858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Было разрешено вкладывать эти бумаги в акции предприятий, 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15063" y="2286000"/>
            <a:ext cx="2714625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в перспективе должны были дать прибыль. 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750" y="2357438"/>
            <a:ext cx="2714625" cy="500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Почти 70% акций через свободную продажу 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14688" y="2357438"/>
            <a:ext cx="2714625" cy="500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Попали в руки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500438" y="2928938"/>
            <a:ext cx="1928812" cy="3571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номенклатуры </a:t>
            </a:r>
            <a:endParaRPr lang="ru-RU" sz="1400">
              <a:solidFill>
                <a:srgbClr val="000000"/>
              </a:solidFill>
            </a:endParaRPr>
          </a:p>
        </p:txBody>
      </p:sp>
      <p:cxnSp>
        <p:nvCxnSpPr>
          <p:cNvPr id="36" name="Прямая со стрелкой 35"/>
          <p:cNvCxnSpPr>
            <a:stCxn id="32" idx="3"/>
            <a:endCxn id="34" idx="1"/>
          </p:cNvCxnSpPr>
          <p:nvPr/>
        </p:nvCxnSpPr>
        <p:spPr>
          <a:xfrm>
            <a:off x="3000375" y="2606675"/>
            <a:ext cx="214313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500438" y="3357563"/>
            <a:ext cx="1928812" cy="500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управленческой бюрократии, 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00438" y="3929063"/>
            <a:ext cx="1928812" cy="7858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владельцев коммерческих структур </a:t>
            </a:r>
            <a:endParaRPr lang="ru-RU" sz="1400">
              <a:solidFill>
                <a:srgbClr val="000000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5400000">
            <a:off x="2393156" y="3821907"/>
            <a:ext cx="178593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30" idx="3"/>
            <a:endCxn id="31" idx="0"/>
          </p:cNvCxnSpPr>
          <p:nvPr/>
        </p:nvCxnSpPr>
        <p:spPr>
          <a:xfrm>
            <a:off x="6572250" y="1820863"/>
            <a:ext cx="1000125" cy="46513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3000375"/>
            <a:ext cx="314325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3" y="2928938"/>
            <a:ext cx="23971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2488" y="4749800"/>
            <a:ext cx="20732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/>
      <p:bldP spid="5" grpId="0" animBg="1"/>
      <p:bldP spid="10" grpId="0" animBg="1"/>
      <p:bldP spid="17" grpId="0" animBg="1"/>
      <p:bldP spid="26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>
            <a:off x="214313" y="214313"/>
            <a:ext cx="2714625" cy="714375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Ваучеры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2214563"/>
            <a:ext cx="2857500" cy="2143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является государственной ценной бумагой целевого назначения и может быть использован при приватизации объектов государственной и муниципальной собственности, жилищного фонда, земельных участков, а также при приобретении акций инвестиционных фондов;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00750" y="1357313"/>
            <a:ext cx="2857500" cy="3000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каждый гражданин РФ имеет право получить один приватизационный чек, и имеют право использовать приватизационные чеки в качестве средства платежа при приобретении в частную собственность объектов приватизации (официально передавался бесплатно, но взималась плата за оформление в размере 25 рублей).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1143000"/>
            <a:ext cx="2857500" cy="1000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выпуск приватизационных чеков производится на основании указов Президента РФ;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4429125"/>
            <a:ext cx="2857500" cy="1000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приватизационные чеки действительны в течение ограниченного времени с момента их выпуска (3 года);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00750" y="214313"/>
            <a:ext cx="2857500" cy="1000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приватизационные чеки имеют номинальную стоимость в рублях (10000 неденоминированных рублей);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72188" y="5500688"/>
            <a:ext cx="2857500" cy="785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приватизационные чеки продаются и покупаются гражданами свободно.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72188" y="4500563"/>
            <a:ext cx="2857500" cy="857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Цена приватизационных чеков определяется по соглашению сторон.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14313"/>
            <a:ext cx="2714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 b="11453"/>
          <a:stretch>
            <a:fillRect/>
          </a:stretch>
        </p:blipFill>
        <p:spPr bwMode="auto">
          <a:xfrm>
            <a:off x="3143250" y="1857375"/>
            <a:ext cx="272415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14313" y="5572125"/>
            <a:ext cx="5572125" cy="78581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Ничего не понимающий в происходящих процессах простой народ посчитал ваучеризацию очередным обманом со стороны государства…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14688" y="2857500"/>
            <a:ext cx="5643562" cy="8302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Это привело к сокращению продолжительности жизни, превышению смертности над рождаемостью. Общая численность населения России стала сокращаться.</a:t>
            </a:r>
            <a:endParaRPr lang="ru-RU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142875"/>
            <a:ext cx="2786062" cy="357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В ходе реформы 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571500"/>
            <a:ext cx="2786062" cy="7858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значительно сократилось потребление населением продуктов питания. 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1428750"/>
            <a:ext cx="2786062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на питание расходовалось до 3/4 семейного бюджета. 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2071688"/>
            <a:ext cx="2786062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ухудшение медицинского обслуживания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2714625"/>
            <a:ext cx="2786062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ухудшение положения детей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3" y="3214688"/>
            <a:ext cx="2786062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ухудшение положения пенсионеров</a:t>
            </a:r>
            <a:endParaRPr lang="ru-RU" sz="1400">
              <a:solidFill>
                <a:srgbClr val="000000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3143250" y="214313"/>
          <a:ext cx="200025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5000625" y="214313"/>
          <a:ext cx="2071688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6929438" y="0"/>
          <a:ext cx="1714500" cy="250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3214688" y="2571750"/>
            <a:ext cx="5572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85750" y="3857625"/>
            <a:ext cx="5929313" cy="571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  <a:cs typeface="Times New Roman" pitchFamily="18" charset="0"/>
              </a:rPr>
              <a:t>Задачи первого этапа реформы не были решены</a:t>
            </a: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8688" y="4714875"/>
            <a:ext cx="7858125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Не оправдались расчеты правительства на помощь Запада. 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8688" y="5572125"/>
            <a:ext cx="7929562" cy="857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Лидеры </a:t>
            </a:r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семерки</a:t>
            </a:r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 не оказали России экономическую помощь, необходимую для проведения реформ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Graphic spid="10" grpId="0">
        <p:bldAsOne/>
      </p:bldGraphic>
      <p:bldGraphic spid="11" grpId="0">
        <p:bldAsOne/>
      </p:bldGraphic>
      <p:bldGraphic spid="12" grpId="0">
        <p:bldAsOne/>
      </p:bldGraphic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643188"/>
            <a:ext cx="3786188" cy="642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В декабре 1992 г. Гайдар был снят с поста премьер-министра. </a:t>
            </a:r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857500"/>
            <a:ext cx="3000375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43625" y="6215063"/>
            <a:ext cx="3000375" cy="642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Новым главой правительства был назначен Виктор Черномырдин</a:t>
            </a: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5" y="214313"/>
            <a:ext cx="4714875" cy="23574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Правительство Черномырдина заявило о поддержке курса реформ, но обещало внести в него «определенные коррективы». Была оказана поддержка государственным предприятиям, введена единая тарифная сетка оплаты труда. Но все же в 1993 г. продолжался спад производства как в промышленности, так и в сельском хозяйстве, бюджетный дефицит составил свыше 12 трлн. рублей,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50" y="3429000"/>
            <a:ext cx="5643563" cy="32146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продолжали расти цены на потребительские товары и на платные услуги. 40 млн. человек в стране имели денежный доход ниже прожиточного минимума, росла безработица.</a:t>
            </a:r>
            <a:endParaRPr lang="ru-RU">
              <a:solidFill>
                <a:srgbClr val="000000"/>
              </a:solidFill>
            </a:endParaRPr>
          </a:p>
          <a:p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В 1994 г. правительство Черномырдина сосредоточило свои усилия на стабилизации уровня жизни населения, поощрении предпринимательской деятельности, привлечении иностранных инвестиций. В 1995 г. замедлились темпы спада производства, роста инфляции, хотя в целом кризис преодолеть не удалось.</a:t>
            </a:r>
            <a:endParaRPr lang="ru-RU" sz="2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50" y="357188"/>
            <a:ext cx="2786063" cy="714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>
                <a:solidFill>
                  <a:schemeClr val="tx1"/>
                </a:solidFill>
                <a:cs typeface="Times New Roman" pitchFamily="18" charset="0"/>
              </a:rPr>
              <a:t>Весна 1997 г. </a:t>
            </a:r>
            <a:endParaRPr lang="ru-RU" sz="320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8" y="214313"/>
            <a:ext cx="4500562" cy="1000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массовая всероссийская акция протеста против экономической и социальной политики государства. </a:t>
            </a:r>
          </a:p>
        </p:txBody>
      </p:sp>
      <p:cxnSp>
        <p:nvCxnSpPr>
          <p:cNvPr id="6" name="Прямая со стрелкой 5"/>
          <p:cNvCxnSpPr>
            <a:stCxn id="3" idx="3"/>
            <a:endCxn id="4" idx="1"/>
          </p:cNvCxnSpPr>
          <p:nvPr/>
        </p:nvCxnSpPr>
        <p:spPr>
          <a:xfrm>
            <a:off x="3071813" y="714375"/>
            <a:ext cx="1285875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357688" y="1643063"/>
            <a:ext cx="4500562" cy="714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Мощная волна забастовок, в которых участвовало 5 млн. человек. </a:t>
            </a:r>
          </a:p>
        </p:txBody>
      </p:sp>
      <p:cxnSp>
        <p:nvCxnSpPr>
          <p:cNvPr id="10" name="Прямая со стрелкой 9"/>
          <p:cNvCxnSpPr>
            <a:stCxn id="4" idx="2"/>
            <a:endCxn id="9" idx="0"/>
          </p:cNvCxnSpPr>
          <p:nvPr/>
        </p:nvCxnSpPr>
        <p:spPr>
          <a:xfrm rot="5400000">
            <a:off x="6393656" y="1427957"/>
            <a:ext cx="428625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43625" y="2428875"/>
            <a:ext cx="2714625" cy="357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демонстрации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43625" y="2857500"/>
            <a:ext cx="2714625" cy="357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митинги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43625" y="3286125"/>
            <a:ext cx="2714625" cy="357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пикеты.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5322094" y="3036094"/>
            <a:ext cx="121443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лево 18"/>
          <p:cNvSpPr/>
          <p:nvPr/>
        </p:nvSpPr>
        <p:spPr>
          <a:xfrm>
            <a:off x="4000500" y="2786063"/>
            <a:ext cx="1714500" cy="500062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Лозунги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2643187" y="2714626"/>
            <a:ext cx="24288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14313" y="1500188"/>
            <a:ext cx="3429000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выплаты зарплаты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14313" y="2071688"/>
            <a:ext cx="3429000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выплаты  пенсий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4313" y="2643188"/>
            <a:ext cx="3429000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отставки Черномырдина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4313" y="3214688"/>
            <a:ext cx="3429000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отставки  Ельцина,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4313" y="3714750"/>
            <a:ext cx="3429000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смены курса реформ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214813"/>
            <a:ext cx="3214688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214813"/>
            <a:ext cx="3214688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571875" y="4286250"/>
            <a:ext cx="2000250" cy="2308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1200">
                <a:solidFill>
                  <a:schemeClr val="tx1"/>
                </a:solidFill>
                <a:cs typeface="Times New Roman" pitchFamily="18" charset="0"/>
              </a:rPr>
              <a:t>7 октября состоялась всероссийская акция протеста, в которой приняли участие, по разным подсчетам, от полутора до 12 млн человек. Повсеместно звучали не только экономические, но и политические требования: отставка Президента, смена курса реформ.</a:t>
            </a:r>
            <a:endParaRPr lang="ru-RU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4" grpId="0" animBg="1"/>
      <p:bldP spid="15" grpId="0" animBg="1"/>
      <p:bldP spid="16" grpId="0" animBg="1"/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25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35893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50" y="2928938"/>
            <a:ext cx="3571875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На должность первого вице-премьера был назначен А Б. Чубайс, </a:t>
            </a:r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14313"/>
            <a:ext cx="40767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4813" y="2928938"/>
            <a:ext cx="4071937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еще одним вице-премьером стал нижегородский губернатор Б. Н. Немцов</a:t>
            </a: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3357563"/>
            <a:ext cx="8072438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Кабинет Черномырдина подвергся реорганизации. 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3929063"/>
            <a:ext cx="3714750" cy="25542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К осени 1997г. Россия вступила в очередной этап реформирования. Все увереннее звучали голоса молодых реформаторов о близости экономического подъема в стране. Символом стабилизации, по их замыслу, должна была стать деноминация рубля </a:t>
            </a:r>
            <a:r>
              <a:rPr lang="ru-RU" sz="16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 единовременное повышение его покупательной способности в тысячу раз. 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50" y="3929063"/>
            <a:ext cx="4214813" cy="2571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1998 год не только не принес ожидаемого улучшения в социально-экономической сфере, но еще больше усугубил положение. Разразившийся финансовый кризис разрушающе повлиял на экономику страны, привел к дальнейшему обнищанию миллионов граждан.</a:t>
            </a: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1772</Words>
  <Application>Microsoft Office PowerPoint</Application>
  <PresentationFormat>Экран (4:3)</PresentationFormat>
  <Paragraphs>154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Надя</cp:lastModifiedBy>
  <cp:revision>189</cp:revision>
  <dcterms:created xsi:type="dcterms:W3CDTF">2010-01-07T08:14:23Z</dcterms:created>
  <dcterms:modified xsi:type="dcterms:W3CDTF">2015-03-16T14:53:46Z</dcterms:modified>
</cp:coreProperties>
</file>