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9" r:id="rId6"/>
    <p:sldId id="268" r:id="rId7"/>
    <p:sldId id="260" r:id="rId8"/>
    <p:sldId id="270" r:id="rId9"/>
    <p:sldId id="262" r:id="rId10"/>
    <p:sldId id="271" r:id="rId11"/>
    <p:sldId id="272" r:id="rId12"/>
    <p:sldId id="276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Азот и его соединения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Изучить характеристику химического вещества, выписать основные понятия: состав, получение, свойства и применение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dirty="0" smtClean="0">
                <a:latin typeface="+mn-lt"/>
              </a:rPr>
              <a:t>Соединения</a:t>
            </a:r>
            <a:r>
              <a:rPr lang="ru-RU" dirty="0" smtClean="0"/>
              <a:t> азота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5943600" cy="5715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Азотная кислота - </a:t>
            </a:r>
            <a:r>
              <a:rPr lang="ru-RU" sz="2200" dirty="0" smtClean="0"/>
              <a:t>с резким удушливым запахом, чувствительна к свету и при ярком освещении разлагается на один из оксидов азота ее хранят в темных помещениях. Применяется для изготовления взрывчатых веществ, органических красителей, пластмасс, натрия, калия, некоторых видов кислот, искусственного волокна, производство азотных минеральных удобрений или селитры.</a:t>
            </a:r>
            <a:endParaRPr lang="ru-RU" sz="2200" b="1" u="sng" dirty="0" smtClean="0"/>
          </a:p>
          <a:p>
            <a:pPr>
              <a:buNone/>
            </a:pPr>
            <a:r>
              <a:rPr lang="ru-RU" b="1" u="sng" dirty="0" smtClean="0"/>
              <a:t>Азотистая кислота - </a:t>
            </a:r>
            <a:r>
              <a:rPr lang="ru-RU" sz="2200" dirty="0" smtClean="0"/>
              <a:t>слабая одноосновная  </a:t>
            </a:r>
            <a:r>
              <a:rPr lang="ru-RU" sz="2200" b="1" dirty="0" smtClean="0"/>
              <a:t>кислота</a:t>
            </a:r>
            <a:r>
              <a:rPr lang="ru-RU" sz="2200" dirty="0" smtClean="0"/>
              <a:t>, существует только в разбавленных водных растворах, окрашенных в слабый </a:t>
            </a:r>
            <a:r>
              <a:rPr lang="ru-RU" sz="2200" dirty="0" err="1" smtClean="0"/>
              <a:t>голубой</a:t>
            </a:r>
            <a:r>
              <a:rPr lang="ru-RU" sz="2200" dirty="0" smtClean="0"/>
              <a:t> цвет, и в газовой фазе. </a:t>
            </a:r>
            <a:r>
              <a:rPr lang="ru-RU" sz="2400" dirty="0" smtClean="0"/>
              <a:t>Применяется для </a:t>
            </a:r>
            <a:r>
              <a:rPr lang="ru-RU" sz="2400" dirty="0" err="1" smtClean="0"/>
              <a:t>диазотирования</a:t>
            </a:r>
            <a:r>
              <a:rPr lang="ru-RU" sz="2400" dirty="0" smtClean="0"/>
              <a:t> первичных ароматических аминов и образования солей </a:t>
            </a:r>
            <a:r>
              <a:rPr lang="ru-RU" sz="2400" dirty="0" err="1" smtClean="0"/>
              <a:t>диазония</a:t>
            </a:r>
            <a:r>
              <a:rPr lang="ru-RU" sz="2400" dirty="0" smtClean="0"/>
              <a:t>. Нитриты применяются в органическом синтезе при производстве органических красителей.</a:t>
            </a:r>
            <a:endParaRPr lang="ru-RU" sz="2200" b="1" u="sng" dirty="0"/>
          </a:p>
        </p:txBody>
      </p:sp>
      <p:pic>
        <p:nvPicPr>
          <p:cNvPr id="3074" name="Picture 2" descr="C:\Documents and Settings\new\Рабочий стол\Назаренко В\image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838200"/>
            <a:ext cx="2438400" cy="2621280"/>
          </a:xfrm>
          <a:prstGeom prst="rect">
            <a:avLst/>
          </a:prstGeom>
          <a:noFill/>
        </p:spPr>
      </p:pic>
      <p:pic>
        <p:nvPicPr>
          <p:cNvPr id="3077" name="Picture 5" descr="C:\Documents and Settings\new\Рабочий стол\Назаренко В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657600"/>
            <a:ext cx="2590799" cy="29718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086600" y="5105400"/>
            <a:ext cx="1219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HNO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Соединения азота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19200"/>
            <a:ext cx="48768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Соли азотной кислоты - </a:t>
            </a:r>
            <a:r>
              <a:rPr lang="ru-RU" dirty="0" smtClean="0"/>
              <a:t>нитраты. В основном белые кристаллические вещества, хорошо растворимые в воде, получаются при взаимодействии азотной</a:t>
            </a:r>
            <a:r>
              <a:rPr lang="ru-RU" b="1" dirty="0" smtClean="0"/>
              <a:t> </a:t>
            </a:r>
            <a:r>
              <a:rPr lang="ru-RU" dirty="0" smtClean="0"/>
              <a:t>кислоты с металлами, их оксидами или солями. Нитраты щелочных и </a:t>
            </a:r>
            <a:r>
              <a:rPr lang="ru-RU" dirty="0" err="1" smtClean="0"/>
              <a:t>щелочно</a:t>
            </a:r>
            <a:r>
              <a:rPr lang="ru-RU" dirty="0" smtClean="0"/>
              <a:t> - земельных металлов плавятся без разложения, при более высокой температуре разлагаются. Применяются соли как удобрения </a:t>
            </a:r>
            <a:endParaRPr lang="ru-RU" b="1" u="sng" dirty="0"/>
          </a:p>
        </p:txBody>
      </p:sp>
      <p:pic>
        <p:nvPicPr>
          <p:cNvPr id="4099" name="Picture 3" descr="C:\Documents and Settings\new\Рабочий стол\Назаренко В\0020-017-Primenenie-azotnoj-kislo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524000"/>
            <a:ext cx="3594100" cy="43434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72200" y="3962400"/>
            <a:ext cx="13500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7772400" cy="762000"/>
          </a:xfrm>
        </p:spPr>
        <p:txBody>
          <a:bodyPr/>
          <a:lstStyle/>
          <a:p>
            <a:pPr algn="ctr"/>
            <a:r>
              <a:rPr lang="ru-RU" sz="5000" dirty="0" smtClean="0">
                <a:latin typeface="+mn-lt"/>
              </a:rPr>
              <a:t>Интересные факты </a:t>
            </a:r>
            <a:endParaRPr lang="ru-RU" sz="50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60960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Азотный газ часто используется в качестве альтернативы двуокиси углерода для хранения пива в бочках под давлением. Меньшие пузырьки, которые он производит, предпочтительны для некоторых типов пива.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Титан, самая большая луна Сатурна, имеет атмосферу, почти полностью сделанную из азота (более 98%). Известно, что это единственная луна в нашей солнечной системе с плотной атмосферой.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Закись азота также используется в автоспорте для увеличения мощности двигателя и скорости автомобиля. </a:t>
            </a:r>
          </a:p>
          <a:p>
            <a:endParaRPr lang="ru-RU" dirty="0"/>
          </a:p>
        </p:txBody>
      </p:sp>
      <p:pic>
        <p:nvPicPr>
          <p:cNvPr id="1032" name="Picture 8" descr="C:\Documents and Settings\new\Рабочий стол\Назаренко В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1743075" cy="2514600"/>
          </a:xfrm>
          <a:prstGeom prst="rect">
            <a:avLst/>
          </a:prstGeom>
          <a:noFill/>
        </p:spPr>
      </p:pic>
      <p:pic>
        <p:nvPicPr>
          <p:cNvPr id="1033" name="Picture 9" descr="C:\Documents and Settings\new\Рабочий стол\Назаренко В\скачанные файлы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276600"/>
            <a:ext cx="2133600" cy="1447800"/>
          </a:xfrm>
          <a:prstGeom prst="rect">
            <a:avLst/>
          </a:prstGeom>
          <a:noFill/>
        </p:spPr>
      </p:pic>
      <p:pic>
        <p:nvPicPr>
          <p:cNvPr id="1034" name="Picture 10" descr="C:\Documents and Settings\new\Рабочий стол\Назаренко В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648200"/>
            <a:ext cx="2219325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Заключение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4495800" cy="57150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Большая часть круговорота азота  в природе обусловлена действием живых существ. Очень большую роль в круговороте играют почвенные микроорганизмы, обеспечивающие азотистый обмен – круговорот в почве азота, который присутствует там в виде простого вещества (газа – </a:t>
            </a:r>
            <a:r>
              <a:rPr lang="en-US" sz="2400" dirty="0" smtClean="0"/>
              <a:t>N</a:t>
            </a:r>
            <a:r>
              <a:rPr lang="en-US" sz="1500" dirty="0" smtClean="0"/>
              <a:t>2</a:t>
            </a:r>
            <a:r>
              <a:rPr lang="en-US" sz="2400" dirty="0" smtClean="0"/>
              <a:t>) </a:t>
            </a:r>
            <a:r>
              <a:rPr lang="ru-RU" sz="2400" dirty="0" smtClean="0"/>
              <a:t>и ионов: нитритов (</a:t>
            </a:r>
            <a:r>
              <a:rPr lang="en-US" sz="2400" dirty="0" smtClean="0"/>
              <a:t>NO</a:t>
            </a:r>
            <a:r>
              <a:rPr lang="en-US" sz="1700" dirty="0" smtClean="0"/>
              <a:t>2</a:t>
            </a:r>
            <a:r>
              <a:rPr lang="en-US" sz="2400" dirty="0" smtClean="0"/>
              <a:t>), </a:t>
            </a:r>
            <a:r>
              <a:rPr lang="ru-RU" sz="2400" dirty="0" smtClean="0"/>
              <a:t>нитратов (</a:t>
            </a:r>
            <a:r>
              <a:rPr lang="en-US" sz="2400" dirty="0" smtClean="0"/>
              <a:t>NO</a:t>
            </a:r>
            <a:r>
              <a:rPr lang="en-US" sz="1700" dirty="0" smtClean="0"/>
              <a:t>3</a:t>
            </a:r>
            <a:r>
              <a:rPr lang="en-US" sz="2400" dirty="0" smtClean="0"/>
              <a:t>-) </a:t>
            </a:r>
            <a:r>
              <a:rPr lang="ru-RU" sz="2400" dirty="0" smtClean="0"/>
              <a:t>и аммония  (</a:t>
            </a:r>
            <a:r>
              <a:rPr lang="en-US" sz="2400" dirty="0" smtClean="0"/>
              <a:t>NH</a:t>
            </a:r>
            <a:r>
              <a:rPr lang="en-US" sz="1700" dirty="0" smtClean="0"/>
              <a:t>4</a:t>
            </a:r>
            <a:r>
              <a:rPr lang="en-US" sz="2400" dirty="0" smtClean="0"/>
              <a:t>+).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Круговорот азота представляет собой ряд замкнутых взаимосвязанных путей</a:t>
            </a:r>
            <a:r>
              <a:rPr lang="en-US" sz="2400" dirty="0" smtClean="0"/>
              <a:t>, </a:t>
            </a:r>
            <a:r>
              <a:rPr lang="ru-RU" sz="2400" dirty="0" smtClean="0"/>
              <a:t>по которым азот циркулирует в земной биосфере.</a:t>
            </a:r>
          </a:p>
          <a:p>
            <a:endParaRPr lang="ru-RU" dirty="0"/>
          </a:p>
        </p:txBody>
      </p:sp>
      <p:pic>
        <p:nvPicPr>
          <p:cNvPr id="3073" name="Picture 1" descr="C:\Documents and Settings\new\Рабочий стол\Назаренко В\nitrogen_cycle_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295400"/>
            <a:ext cx="429895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+mn-lt"/>
              </a:rPr>
              <a:t>История азота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935480"/>
            <a:ext cx="8763000" cy="46939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Азот - </a:t>
            </a:r>
            <a:r>
              <a:rPr lang="ru-RU" dirty="0" smtClean="0"/>
              <a:t> инертный газ, содержание которого в воздухе достигает 78 %.</a:t>
            </a:r>
          </a:p>
          <a:p>
            <a:r>
              <a:rPr lang="ru-RU" dirty="0" smtClean="0"/>
              <a:t>Впервые азот изучен Даниэлем Резерфордом в 1772 году.</a:t>
            </a:r>
          </a:p>
          <a:p>
            <a:r>
              <a:rPr lang="ru-RU" dirty="0" smtClean="0"/>
              <a:t>В примерно то же время азот был выделен из воздуха учеными-химиками Г. Кавендишем и К. </a:t>
            </a:r>
            <a:r>
              <a:rPr lang="ru-RU" dirty="0" err="1" smtClean="0"/>
              <a:t>Шееле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Техникум4\Desktop\Назаренко.В.А\Sche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191000"/>
            <a:ext cx="1573912" cy="2057401"/>
          </a:xfrm>
          <a:prstGeom prst="rect">
            <a:avLst/>
          </a:prstGeom>
          <a:noFill/>
        </p:spPr>
      </p:pic>
      <p:pic>
        <p:nvPicPr>
          <p:cNvPr id="1027" name="Picture 3" descr="C:\Users\Техникум4\Desktop\Назаренко.В.А\rutherf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67200"/>
            <a:ext cx="1524000" cy="1990530"/>
          </a:xfrm>
          <a:prstGeom prst="rect">
            <a:avLst/>
          </a:prstGeom>
          <a:noFill/>
        </p:spPr>
      </p:pic>
      <p:pic>
        <p:nvPicPr>
          <p:cNvPr id="1028" name="Picture 4" descr="C:\Users\Техникум4\Desktop\Назаренко.В.А\kavend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191000"/>
            <a:ext cx="1632204" cy="21336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5800" y="6324600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Д. Резерфорд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33800" y="6324600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Г. Кавендиш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00" y="6324600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К. </a:t>
            </a:r>
            <a:r>
              <a:rPr lang="ru-RU" dirty="0" err="1" smtClean="0"/>
              <a:t>Шеел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ru-RU" sz="5000" dirty="0" smtClean="0">
                <a:latin typeface="+mn-lt"/>
              </a:rPr>
              <a:t>Характеристика элемента</a:t>
            </a:r>
            <a:endParaRPr lang="ru-RU" sz="5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1295400"/>
            <a:ext cx="7772400" cy="20574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порядковый номер 7, относительная  атомная масса 14,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период 2, группа 5, подгруппа главная, неметалл,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-элемент.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2971800"/>
            <a:ext cx="4114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+7   )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Z= +7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.2s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7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5   p= 7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e= -7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n= 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Documents and Settings\new\Рабочий стол\Назаренко В\img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0"/>
            <a:ext cx="5181600" cy="435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914400" y="34290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38800" y="2743200"/>
            <a:ext cx="533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Физические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53000" cy="46177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бесцветный газ, без вкуса и запаха, абсолютно безвреден, немного легче воздуха, мало растворим в воде.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Температура плавления -210 °С, температура кипения -196 °С. Газообразный азот состоит из двухатомных молекул.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new\Рабочий стол\Назаренко В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505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0352" y="381000"/>
            <a:ext cx="7772400" cy="1143000"/>
          </a:xfrm>
        </p:spPr>
        <p:txBody>
          <a:bodyPr/>
          <a:lstStyle/>
          <a:p>
            <a:r>
              <a:rPr lang="ru-RU" sz="5000" dirty="0" smtClean="0">
                <a:latin typeface="+mn-lt"/>
              </a:rPr>
              <a:t>Химические свойства</a:t>
            </a:r>
            <a:endParaRPr lang="ru-RU" sz="5000" dirty="0"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6248400" cy="4648200"/>
          </a:xfrm>
        </p:spPr>
        <p:txBody>
          <a:bodyPr/>
          <a:lstStyle/>
          <a:p>
            <a:r>
              <a:rPr lang="ru-RU" dirty="0" smtClean="0"/>
              <a:t>Взаимодействие азота с металлами: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6Li + N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= 2Li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аммиака:</a:t>
            </a:r>
          </a:p>
          <a:p>
            <a:r>
              <a:rPr lang="en-US" dirty="0" smtClean="0"/>
              <a:t>Ca</a:t>
            </a:r>
            <a:r>
              <a:rPr lang="en-US" baseline="-25000" dirty="0" smtClean="0"/>
              <a:t>3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 + 6H</a:t>
            </a:r>
            <a:r>
              <a:rPr lang="en-US" baseline="-25000" dirty="0" smtClean="0"/>
              <a:t>2</a:t>
            </a:r>
            <a:r>
              <a:rPr lang="en-US" dirty="0" smtClean="0"/>
              <a:t>O = 3Ca(OH)</a:t>
            </a:r>
            <a:r>
              <a:rPr lang="en-US" baseline="-25000" dirty="0" smtClean="0"/>
              <a:t>2</a:t>
            </a:r>
            <a:r>
              <a:rPr lang="en-US" dirty="0" smtClean="0"/>
              <a:t> + 2NH</a:t>
            </a:r>
            <a:r>
              <a:rPr lang="en-US" baseline="-25000" dirty="0" smtClean="0"/>
              <a:t>3</a:t>
            </a:r>
            <a:endParaRPr lang="ru-RU" baseline="-25000" dirty="0" smtClean="0"/>
          </a:p>
          <a:p>
            <a:r>
              <a:rPr lang="ru-RU" dirty="0" smtClean="0"/>
              <a:t>N</a:t>
            </a:r>
            <a:r>
              <a:rPr lang="ru-RU" baseline="-25000" dirty="0" smtClean="0"/>
              <a:t>2</a:t>
            </a:r>
            <a:r>
              <a:rPr lang="ru-RU" dirty="0" smtClean="0"/>
              <a:t> + 3H</a:t>
            </a:r>
            <a:r>
              <a:rPr lang="ru-RU" baseline="-25000" dirty="0" smtClean="0"/>
              <a:t>2</a:t>
            </a:r>
            <a:r>
              <a:rPr lang="ru-RU" dirty="0" smtClean="0"/>
              <a:t> ↔ 2NH</a:t>
            </a:r>
            <a:r>
              <a:rPr lang="ru-RU" baseline="-25000" dirty="0" smtClean="0"/>
              <a:t>3</a:t>
            </a:r>
            <a:r>
              <a:rPr lang="ru-RU" dirty="0" smtClean="0"/>
              <a:t> + 45,9  кДж</a:t>
            </a:r>
          </a:p>
          <a:p>
            <a:r>
              <a:rPr lang="ru-RU" dirty="0" smtClean="0"/>
              <a:t>Взаимодействие азота с кислородом:</a:t>
            </a:r>
          </a:p>
          <a:p>
            <a:r>
              <a:rPr lang="en-US" dirty="0" smtClean="0"/>
              <a:t>O₂ + N₂ = 2NO</a:t>
            </a:r>
            <a:endParaRPr lang="ru-RU" dirty="0" smtClean="0"/>
          </a:p>
          <a:p>
            <a:r>
              <a:rPr lang="ru-RU" dirty="0" smtClean="0"/>
              <a:t>Взаимодействие оксида азота с водой:</a:t>
            </a:r>
          </a:p>
          <a:p>
            <a:r>
              <a:rPr lang="ru-RU" dirty="0" smtClean="0"/>
              <a:t>N</a:t>
            </a:r>
            <a:r>
              <a:rPr lang="en-US" baseline="-25000" dirty="0" smtClean="0"/>
              <a:t>2</a:t>
            </a:r>
            <a:r>
              <a:rPr lang="ru-RU" dirty="0" smtClean="0"/>
              <a:t>O</a:t>
            </a:r>
            <a:r>
              <a:rPr lang="ru-RU" baseline="-25000" dirty="0" smtClean="0"/>
              <a:t>5 </a:t>
            </a:r>
            <a:r>
              <a:rPr lang="ru-RU" dirty="0" smtClean="0"/>
              <a:t>+ H</a:t>
            </a:r>
            <a:r>
              <a:rPr lang="en-US" baseline="-25000" dirty="0" smtClean="0"/>
              <a:t>2</a:t>
            </a:r>
            <a:r>
              <a:rPr lang="ru-RU" dirty="0" smtClean="0"/>
              <a:t>O = 2HNO</a:t>
            </a:r>
            <a:r>
              <a:rPr lang="en-US" baseline="-25000" dirty="0" smtClean="0"/>
              <a:t>3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Documents and Settings\new\Рабочий стол\Назаренко В\Burning_UDMH_in_Nitrogen_Diox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1"/>
            <a:ext cx="2209800" cy="2946400"/>
          </a:xfrm>
          <a:prstGeom prst="rect">
            <a:avLst/>
          </a:prstGeom>
          <a:noFill/>
        </p:spPr>
      </p:pic>
      <p:pic>
        <p:nvPicPr>
          <p:cNvPr id="5" name="Picture 2" descr="C:\Users\Техникум4\Desktop\Назаренко.В.А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81400"/>
            <a:ext cx="2209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52400"/>
            <a:ext cx="7772400" cy="1143000"/>
          </a:xfrm>
        </p:spPr>
        <p:txBody>
          <a:bodyPr/>
          <a:lstStyle/>
          <a:p>
            <a:pPr algn="ctr"/>
            <a:r>
              <a:rPr lang="ru-RU" sz="5000" dirty="0" smtClean="0">
                <a:latin typeface="+mn-lt"/>
              </a:rPr>
              <a:t>Получение азота </a:t>
            </a:r>
            <a:endParaRPr lang="ru-RU" sz="50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9372600" cy="5334000"/>
          </a:xfrm>
        </p:spPr>
        <p:txBody>
          <a:bodyPr>
            <a:normAutofit/>
          </a:bodyPr>
          <a:lstStyle/>
          <a:p>
            <a:r>
              <a:rPr lang="ru-RU" sz="2600" dirty="0" smtClean="0"/>
              <a:t>   В лаборатории:                                         В промышленности: </a:t>
            </a:r>
          </a:p>
        </p:txBody>
      </p:sp>
      <p:pic>
        <p:nvPicPr>
          <p:cNvPr id="3074" name="Picture 2" descr="C:\Users\User\Desktop\Назаренко.В.А\Без назван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886200" cy="2667000"/>
          </a:xfrm>
          <a:prstGeom prst="rect">
            <a:avLst/>
          </a:prstGeom>
          <a:noFill/>
        </p:spPr>
      </p:pic>
      <p:pic>
        <p:nvPicPr>
          <p:cNvPr id="3076" name="Picture 4" descr="C:\Users\User\Desktop\Назаренко.В.А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191000" cy="25907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457200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Азот в промышленности получается тремя стадиями:</a:t>
            </a:r>
          </a:p>
          <a:p>
            <a:pPr marL="342900" indent="-342900"/>
            <a:r>
              <a:rPr lang="ru-RU" sz="2000" dirty="0" smtClean="0"/>
              <a:t>1.Из воздуха удаляют частицы пыли, пары воды и углекислый газ.</a:t>
            </a:r>
          </a:p>
          <a:p>
            <a:pPr marL="342900" indent="-342900"/>
            <a:r>
              <a:rPr lang="ru-RU" sz="2000" dirty="0" smtClean="0"/>
              <a:t>2. Затем воздух сжижают.</a:t>
            </a:r>
          </a:p>
          <a:p>
            <a:pPr marL="342900" indent="-342900"/>
            <a:r>
              <a:rPr lang="ru-RU" sz="2000" dirty="0" smtClean="0"/>
              <a:t>3. Охлаждают его и сжимают до высоких давлений.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4572000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Получения азота в лаборатории делится на 3 этапа:</a:t>
            </a:r>
          </a:p>
          <a:p>
            <a:r>
              <a:rPr lang="ru-RU" sz="2000" dirty="0" smtClean="0"/>
              <a:t>1.Берем азотную кислоту и начинаем нагревать.</a:t>
            </a:r>
          </a:p>
          <a:p>
            <a:r>
              <a:rPr lang="ru-RU" sz="2000" dirty="0" smtClean="0"/>
              <a:t>2.Пропускаем оксид азота в воду.</a:t>
            </a:r>
          </a:p>
          <a:p>
            <a:r>
              <a:rPr lang="ru-RU" sz="2000" dirty="0" smtClean="0"/>
              <a:t>3.И выпускаем в атмосферу чистый газ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азаренко.В.А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447800"/>
            <a:ext cx="8458200" cy="51816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Применение азота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Соединения азота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0010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/>
              <a:t>Оксиды азота</a:t>
            </a:r>
            <a:r>
              <a:rPr lang="ru-RU" b="1" dirty="0" smtClean="0"/>
              <a:t>:</a:t>
            </a:r>
          </a:p>
          <a:p>
            <a:r>
              <a:rPr lang="en-US" dirty="0" smtClean="0"/>
              <a:t>N₂O — </a:t>
            </a:r>
            <a:r>
              <a:rPr lang="ru-RU" dirty="0" smtClean="0"/>
              <a:t>оксид азота (1) - применяется для анестезии</a:t>
            </a:r>
          </a:p>
          <a:p>
            <a:r>
              <a:rPr lang="en-US" dirty="0" smtClean="0"/>
              <a:t>NO — </a:t>
            </a:r>
            <a:r>
              <a:rPr lang="ru-RU" dirty="0" smtClean="0"/>
              <a:t>оксид азота (2) - применяется для наркоза и как пищевая добавка E942, получают азотную кислоту</a:t>
            </a:r>
          </a:p>
          <a:p>
            <a:r>
              <a:rPr lang="en-US" dirty="0" smtClean="0"/>
              <a:t>N₂O₃ — </a:t>
            </a:r>
            <a:r>
              <a:rPr lang="ru-RU" dirty="0" smtClean="0"/>
              <a:t>оксид азота (3) - получают азотистую кислоту и ее соли</a:t>
            </a:r>
          </a:p>
          <a:p>
            <a:r>
              <a:rPr lang="en-US" dirty="0" smtClean="0"/>
              <a:t>NO₂ — </a:t>
            </a:r>
            <a:r>
              <a:rPr lang="ru-RU" dirty="0" smtClean="0"/>
              <a:t>оксид азота (4)- применяют для окисления жидкого топлива и взрывчатых веществ</a:t>
            </a:r>
          </a:p>
          <a:p>
            <a:r>
              <a:rPr lang="en-US" dirty="0" smtClean="0"/>
              <a:t>N₂O₅ — </a:t>
            </a:r>
            <a:r>
              <a:rPr lang="ru-RU" dirty="0" smtClean="0"/>
              <a:t>оксид азота (5) - нигде не используется.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609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</a:rPr>
              <a:t>Соединения азота</a:t>
            </a:r>
            <a:endParaRPr lang="ru-RU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533400"/>
            <a:ext cx="4191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/>
              <a:t>Аммиак – </a:t>
            </a:r>
            <a:r>
              <a:rPr lang="en-US" sz="2600" b="1" u="sng" dirty="0" smtClean="0"/>
              <a:t>NH</a:t>
            </a:r>
            <a:r>
              <a:rPr lang="en-US" sz="2600" b="1" u="sng" baseline="-25000" dirty="0" smtClean="0"/>
              <a:t>3</a:t>
            </a:r>
            <a:endParaRPr lang="ru-RU" sz="2600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990600"/>
            <a:ext cx="5943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Своим названием обязан оазису </a:t>
            </a:r>
            <a:r>
              <a:rPr lang="ru-RU" sz="2000" dirty="0" err="1" smtClean="0"/>
              <a:t>Аммона</a:t>
            </a:r>
            <a:r>
              <a:rPr lang="ru-RU" sz="2000" dirty="0" smtClean="0"/>
              <a:t> в Северной Африке, расположенному на перекрестке караванных путей. В жарком климате мочевина (NH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)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CO, содержащаяся в продуктах жизнедеятельности животных, разлагается особенно быстро. Одним из продуктов разложения и является аммиак. </a:t>
            </a:r>
          </a:p>
          <a:p>
            <a:pPr algn="just"/>
            <a:r>
              <a:rPr lang="ru-RU" sz="2000" dirty="0" smtClean="0"/>
              <a:t>	По другим сведениям, аммиак получил своё название от древнеегипетского слова </a:t>
            </a:r>
            <a:r>
              <a:rPr lang="ru-RU" sz="2000" i="1" dirty="0" err="1" smtClean="0"/>
              <a:t>амониан</a:t>
            </a:r>
            <a:r>
              <a:rPr lang="ru-RU" sz="2000" dirty="0" smtClean="0"/>
              <a:t>. Так называли людей, поклоняющихся богу Амону. Они во время своих ритуальных обрядов нюхали нашатырь NH</a:t>
            </a:r>
            <a:r>
              <a:rPr lang="ru-RU" sz="2000" baseline="-25000" dirty="0" smtClean="0"/>
              <a:t>4</a:t>
            </a:r>
            <a:r>
              <a:rPr lang="ru-RU" sz="2000" dirty="0" smtClean="0"/>
              <a:t>Cl, который при нагревании испаряет аммиак.</a:t>
            </a:r>
          </a:p>
          <a:p>
            <a:pPr algn="just"/>
            <a:r>
              <a:rPr lang="ru-RU" sz="2000" dirty="0" smtClean="0"/>
              <a:t>              Бесцветный газ с резким характерным запах. Плотность аммиака почти вдвое меньше, чем у воздуха, ПДК 20 мг/м</a:t>
            </a:r>
            <a:r>
              <a:rPr lang="ru-RU" sz="1000" dirty="0" smtClean="0"/>
              <a:t>3</a:t>
            </a:r>
            <a:r>
              <a:rPr lang="ru-RU" sz="2000" dirty="0" smtClean="0"/>
              <a:t> — IV класс опасности (малоопасные вещества) по ГОСТ 12.1.007</a:t>
            </a:r>
          </a:p>
        </p:txBody>
      </p:sp>
      <p:pic>
        <p:nvPicPr>
          <p:cNvPr id="19458" name="Picture 2" descr="C:\Users\Техникум4\Desktop\Назаренко.В.А\аммиак6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828800"/>
            <a:ext cx="2819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634</TotalTime>
  <Words>451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Азот и его соединения</vt:lpstr>
      <vt:lpstr>История азота</vt:lpstr>
      <vt:lpstr>Характеристика элемента</vt:lpstr>
      <vt:lpstr>Физические свойства</vt:lpstr>
      <vt:lpstr>Химические свойства</vt:lpstr>
      <vt:lpstr>Получение азота </vt:lpstr>
      <vt:lpstr>Применение азота</vt:lpstr>
      <vt:lpstr>Соединения азота</vt:lpstr>
      <vt:lpstr>Соединения азота</vt:lpstr>
      <vt:lpstr>Соединения азота</vt:lpstr>
      <vt:lpstr>Соединения азота</vt:lpstr>
      <vt:lpstr>Интересные факты 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Азот и его соединения</dc:title>
  <dc:creator>Читальный зал</dc:creator>
  <cp:lastModifiedBy>Валентина</cp:lastModifiedBy>
  <cp:revision>70</cp:revision>
  <dcterms:created xsi:type="dcterms:W3CDTF">2018-04-09T10:26:14Z</dcterms:created>
  <dcterms:modified xsi:type="dcterms:W3CDTF">2020-06-01T05:47:53Z</dcterms:modified>
</cp:coreProperties>
</file>