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7" r:id="rId9"/>
    <p:sldId id="261" r:id="rId10"/>
    <p:sldId id="263" r:id="rId11"/>
    <p:sldId id="279" r:id="rId12"/>
    <p:sldId id="278" r:id="rId13"/>
    <p:sldId id="280" r:id="rId14"/>
    <p:sldId id="281" r:id="rId15"/>
    <p:sldId id="282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54E30-D916-47E6-8F03-CB679C65EEB0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99BF7-2AB5-4DD3-8EA3-B8989F021B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EB29-47D1-4D2F-A660-FD35C4A9B5B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1E3B-B7D1-4D56-80E3-F31115CF8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EB29-47D1-4D2F-A660-FD35C4A9B5B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1E3B-B7D1-4D56-80E3-F31115CF8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EB29-47D1-4D2F-A660-FD35C4A9B5B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1E3B-B7D1-4D56-80E3-F31115CF8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EB29-47D1-4D2F-A660-FD35C4A9B5B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1E3B-B7D1-4D56-80E3-F31115CF8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EB29-47D1-4D2F-A660-FD35C4A9B5B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1E3B-B7D1-4D56-80E3-F31115CF8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EB29-47D1-4D2F-A660-FD35C4A9B5B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1E3B-B7D1-4D56-80E3-F31115CF8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EB29-47D1-4D2F-A660-FD35C4A9B5B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1E3B-B7D1-4D56-80E3-F31115CF8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EB29-47D1-4D2F-A660-FD35C4A9B5B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1E3B-B7D1-4D56-80E3-F31115CF8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EB29-47D1-4D2F-A660-FD35C4A9B5B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1E3B-B7D1-4D56-80E3-F31115CF8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EB29-47D1-4D2F-A660-FD35C4A9B5B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1E3B-B7D1-4D56-80E3-F31115CF8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EB29-47D1-4D2F-A660-FD35C4A9B5B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1E3B-B7D1-4D56-80E3-F31115CF8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BEB29-47D1-4D2F-A660-FD35C4A9B5B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31E3B-B7D1-4D56-80E3-F31115CF8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0"/>
            <a:ext cx="85725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ru-RU" sz="2000" b="1" dirty="0" smtClean="0">
                <a:solidFill>
                  <a:srgbClr val="3333CC"/>
                </a:solidFill>
              </a:rPr>
              <a:t>Пензенский государственный технологический университет</a:t>
            </a:r>
            <a:endParaRPr lang="ru-RU" sz="2000" dirty="0" smtClean="0">
              <a:solidFill>
                <a:srgbClr val="3333CC"/>
              </a:solidFill>
            </a:endParaRPr>
          </a:p>
          <a:p>
            <a:pPr algn="ctr" hangingPunct="0"/>
            <a:r>
              <a:rPr lang="ru-RU" sz="2000" b="1" dirty="0" smtClean="0"/>
              <a:t> </a:t>
            </a:r>
            <a:endParaRPr lang="ru-RU" sz="2000" dirty="0" smtClean="0"/>
          </a:p>
          <a:p>
            <a:pPr algn="ctr" hangingPunct="0"/>
            <a:r>
              <a:rPr lang="ru-RU" sz="2000" i="1" dirty="0" smtClean="0"/>
              <a:t> </a:t>
            </a:r>
            <a:endParaRPr lang="ru-RU" sz="2000" dirty="0" smtClean="0"/>
          </a:p>
          <a:p>
            <a:pPr algn="ctr" hangingPunct="0"/>
            <a:r>
              <a:rPr lang="ru-RU" sz="2000" i="1" dirty="0" smtClean="0"/>
              <a:t> </a:t>
            </a:r>
            <a:endParaRPr lang="ru-RU" sz="2000" dirty="0" smtClean="0"/>
          </a:p>
          <a:p>
            <a:pPr algn="ctr" hangingPunct="0"/>
            <a:r>
              <a:rPr lang="ru-RU" sz="2000" i="1" dirty="0" smtClean="0"/>
              <a:t> </a:t>
            </a:r>
            <a:r>
              <a:rPr lang="ru-RU" sz="2000" b="1" dirty="0" smtClean="0">
                <a:solidFill>
                  <a:srgbClr val="FF0000"/>
                </a:solidFill>
              </a:rPr>
              <a:t>Текст </a:t>
            </a:r>
            <a:r>
              <a:rPr lang="ru-RU" sz="2000" b="1" dirty="0" smtClean="0">
                <a:solidFill>
                  <a:srgbClr val="FF0000"/>
                </a:solidFill>
              </a:rPr>
              <a:t>лекции по курсу</a:t>
            </a:r>
            <a:endParaRPr lang="ru-RU" sz="2000" dirty="0" smtClean="0">
              <a:solidFill>
                <a:srgbClr val="FF0000"/>
              </a:solidFill>
            </a:endParaRPr>
          </a:p>
          <a:p>
            <a:pPr algn="ctr" hangingPunct="0"/>
            <a:r>
              <a:rPr lang="ru-RU" sz="2000" b="1" dirty="0" smtClean="0"/>
              <a:t> </a:t>
            </a:r>
            <a:endParaRPr lang="ru-RU" sz="2000" dirty="0" smtClean="0"/>
          </a:p>
          <a:p>
            <a:pPr algn="ctr" hangingPunct="0"/>
            <a:r>
              <a:rPr lang="ru-RU" sz="2000" b="1" dirty="0" smtClean="0">
                <a:solidFill>
                  <a:srgbClr val="3333CC"/>
                </a:solidFill>
              </a:rPr>
              <a:t>«Основы информационных технологий конструирования машиностроительных изделий»</a:t>
            </a:r>
            <a:endParaRPr lang="ru-RU" sz="2000" dirty="0" smtClean="0">
              <a:solidFill>
                <a:srgbClr val="3333CC"/>
              </a:solidFill>
            </a:endParaRPr>
          </a:p>
          <a:p>
            <a:pPr algn="ctr" hangingPunct="0"/>
            <a:r>
              <a:rPr lang="ru-RU" sz="2000" i="1" dirty="0" smtClean="0"/>
              <a:t> </a:t>
            </a:r>
            <a:endParaRPr lang="ru-RU" sz="2000" dirty="0" smtClean="0"/>
          </a:p>
          <a:p>
            <a:pPr algn="ctr" hangingPunct="0"/>
            <a:r>
              <a:rPr lang="ru-RU" sz="2000" i="1" dirty="0" smtClean="0"/>
              <a:t> </a:t>
            </a:r>
            <a:endParaRPr lang="ru-RU" sz="2000" dirty="0" smtClean="0"/>
          </a:p>
          <a:p>
            <a:pPr algn="ctr" hangingPunct="0"/>
            <a:r>
              <a:rPr lang="ru-RU" sz="2000" b="1" dirty="0" smtClean="0">
                <a:solidFill>
                  <a:srgbClr val="FF0000"/>
                </a:solidFill>
              </a:rPr>
              <a:t>Тема 1.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3333CC"/>
                </a:solidFill>
              </a:rPr>
              <a:t>Основы системного подхода в конструировании</a:t>
            </a:r>
            <a:endParaRPr lang="ru-RU" sz="2000" dirty="0" smtClean="0">
              <a:solidFill>
                <a:srgbClr val="3333CC"/>
              </a:solidFill>
            </a:endParaRPr>
          </a:p>
          <a:p>
            <a:pPr algn="ctr" hangingPunct="0"/>
            <a:r>
              <a:rPr lang="ru-RU" sz="2000" b="1" dirty="0" smtClean="0"/>
              <a:t> </a:t>
            </a:r>
            <a:endParaRPr lang="ru-RU" sz="2000" dirty="0" smtClean="0"/>
          </a:p>
          <a:p>
            <a:pPr algn="ctr" hangingPunct="0"/>
            <a:r>
              <a:rPr lang="ru-RU" sz="2000" b="1" dirty="0" smtClean="0">
                <a:solidFill>
                  <a:srgbClr val="FF0000"/>
                </a:solidFill>
              </a:rPr>
              <a:t>Занятие 7.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3333CC"/>
                </a:solidFill>
              </a:rPr>
              <a:t>Разъемные соединения.</a:t>
            </a:r>
            <a:endParaRPr lang="ru-RU" sz="2000" dirty="0" smtClean="0">
              <a:solidFill>
                <a:srgbClr val="3333CC"/>
              </a:solidFill>
            </a:endParaRPr>
          </a:p>
          <a:p>
            <a:pPr algn="ctr" hangingPunct="0"/>
            <a:r>
              <a:rPr lang="ru-RU" sz="2000" b="1" dirty="0" smtClean="0">
                <a:solidFill>
                  <a:srgbClr val="3333CC"/>
                </a:solidFill>
              </a:rPr>
              <a:t>Моделирование разъемных соединений в системе  КОМПАС-3</a:t>
            </a:r>
            <a:r>
              <a:rPr lang="en-US" sz="2000" b="1" dirty="0" smtClean="0">
                <a:solidFill>
                  <a:srgbClr val="3333CC"/>
                </a:solidFill>
              </a:rPr>
              <a:t>D</a:t>
            </a:r>
            <a:endParaRPr lang="ru-RU" sz="2000" dirty="0" smtClean="0">
              <a:solidFill>
                <a:srgbClr val="3333CC"/>
              </a:solidFill>
            </a:endParaRPr>
          </a:p>
          <a:p>
            <a:pPr algn="ctr" hangingPunct="0"/>
            <a:r>
              <a:rPr lang="ru-RU" sz="2000" i="1" dirty="0" smtClean="0">
                <a:solidFill>
                  <a:srgbClr val="3333CC"/>
                </a:solidFill>
              </a:rPr>
              <a:t> </a:t>
            </a:r>
            <a:endParaRPr lang="ru-RU" sz="2000" dirty="0" smtClean="0">
              <a:solidFill>
                <a:srgbClr val="3333CC"/>
              </a:solidFill>
            </a:endParaRPr>
          </a:p>
          <a:p>
            <a:pPr algn="ctr" hangingPunct="0"/>
            <a:r>
              <a:rPr lang="ru-RU" sz="2000" i="1" dirty="0" smtClean="0">
                <a:solidFill>
                  <a:srgbClr val="3333CC"/>
                </a:solidFill>
              </a:rPr>
              <a:t> </a:t>
            </a:r>
            <a:endParaRPr lang="ru-RU" sz="2000" dirty="0" smtClean="0">
              <a:solidFill>
                <a:srgbClr val="3333CC"/>
              </a:solidFill>
            </a:endParaRPr>
          </a:p>
          <a:p>
            <a:pPr algn="ctr" hangingPunct="0"/>
            <a:r>
              <a:rPr lang="ru-RU" sz="2000" dirty="0" smtClean="0">
                <a:solidFill>
                  <a:srgbClr val="3333CC"/>
                </a:solidFill>
              </a:rPr>
              <a:t> </a:t>
            </a:r>
            <a:endParaRPr lang="ru-RU" sz="2000" dirty="0" smtClean="0">
              <a:solidFill>
                <a:srgbClr val="3333CC"/>
              </a:solidFill>
            </a:endParaRPr>
          </a:p>
          <a:p>
            <a:pPr algn="ctr" hangingPunct="0"/>
            <a:endParaRPr lang="ru-RU" sz="2000" dirty="0" smtClean="0">
              <a:solidFill>
                <a:srgbClr val="3333CC"/>
              </a:solidFill>
            </a:endParaRPr>
          </a:p>
          <a:p>
            <a:pPr algn="ctr" hangingPunct="0"/>
            <a:r>
              <a:rPr lang="ru-RU" sz="2000" dirty="0" smtClean="0">
                <a:solidFill>
                  <a:srgbClr val="3333CC"/>
                </a:solidFill>
              </a:rPr>
              <a:t> </a:t>
            </a:r>
          </a:p>
          <a:p>
            <a:pPr algn="ctr" hangingPunct="0"/>
            <a:r>
              <a:rPr lang="ru-RU" sz="2000" b="1" dirty="0" smtClean="0">
                <a:solidFill>
                  <a:srgbClr val="3333CC"/>
                </a:solidFill>
              </a:rPr>
              <a:t>Пенза 2015</a:t>
            </a:r>
            <a:endParaRPr lang="ru-RU" sz="20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img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929090" cy="5061541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Мои рисунки\img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357562"/>
            <a:ext cx="4000528" cy="31963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142852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sz="2800" b="1" dirty="0" smtClean="0">
                <a:solidFill>
                  <a:srgbClr val="3333CC"/>
                </a:solidFill>
              </a:rPr>
              <a:t>Соединение </a:t>
            </a:r>
            <a:r>
              <a:rPr lang="ru-RU" sz="2800" b="1" dirty="0">
                <a:solidFill>
                  <a:srgbClr val="3333CC"/>
                </a:solidFill>
              </a:rPr>
              <a:t>деталей </a:t>
            </a:r>
            <a:r>
              <a:rPr lang="ru-RU" sz="2800" b="1" dirty="0" smtClean="0">
                <a:solidFill>
                  <a:srgbClr val="3333CC"/>
                </a:solidFill>
              </a:rPr>
              <a:t>шпилькой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14810" y="1500174"/>
            <a:ext cx="4714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l</a:t>
            </a:r>
            <a:r>
              <a:rPr lang="ru-RU" sz="3200" b="1" i="1" baseline="-25000" dirty="0">
                <a:solidFill>
                  <a:srgbClr val="FF0000"/>
                </a:solidFill>
              </a:rPr>
              <a:t>2</a:t>
            </a:r>
            <a:r>
              <a:rPr lang="ru-RU" sz="3200" b="1" i="1" dirty="0">
                <a:solidFill>
                  <a:srgbClr val="FF0000"/>
                </a:solidFill>
              </a:rPr>
              <a:t> =</a:t>
            </a:r>
            <a:r>
              <a:rPr lang="en-US" sz="3200" b="1" i="1" dirty="0">
                <a:solidFill>
                  <a:srgbClr val="FF0000"/>
                </a:solidFill>
              </a:rPr>
              <a:t>l</a:t>
            </a:r>
            <a:r>
              <a:rPr lang="ru-RU" sz="3200" b="1" i="1" baseline="-25000" dirty="0">
                <a:solidFill>
                  <a:srgbClr val="FF0000"/>
                </a:solidFill>
              </a:rPr>
              <a:t>1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+ 6</a:t>
            </a:r>
            <a:r>
              <a:rPr lang="en-US" sz="3200" b="1" i="1" dirty="0" smtClean="0">
                <a:solidFill>
                  <a:srgbClr val="FF0000"/>
                </a:solidFill>
              </a:rPr>
              <a:t>P</a:t>
            </a:r>
            <a:r>
              <a:rPr lang="ru-RU" sz="3200" b="1" i="1" dirty="0" smtClean="0">
                <a:solidFill>
                  <a:srgbClr val="FF0000"/>
                </a:solidFill>
              </a:rPr>
              <a:t>   </a:t>
            </a:r>
            <a:r>
              <a:rPr lang="ru-RU" sz="3200" b="1" i="1" dirty="0" smtClean="0">
                <a:solidFill>
                  <a:srgbClr val="3333CC"/>
                </a:solidFill>
              </a:rPr>
              <a:t>или 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>
                <a:solidFill>
                  <a:srgbClr val="FF0000"/>
                </a:solidFill>
              </a:rPr>
              <a:t>l</a:t>
            </a:r>
            <a:r>
              <a:rPr lang="ru-RU" sz="3200" b="1" i="1" baseline="-25000" dirty="0">
                <a:solidFill>
                  <a:srgbClr val="FF0000"/>
                </a:solidFill>
              </a:rPr>
              <a:t>2</a:t>
            </a:r>
            <a:r>
              <a:rPr lang="ru-RU" sz="3200" b="1" i="1" dirty="0">
                <a:solidFill>
                  <a:srgbClr val="FF0000"/>
                </a:solidFill>
              </a:rPr>
              <a:t> =</a:t>
            </a:r>
            <a:r>
              <a:rPr lang="en-US" sz="3200" b="1" i="1" dirty="0">
                <a:solidFill>
                  <a:srgbClr val="FF0000"/>
                </a:solidFill>
              </a:rPr>
              <a:t>l</a:t>
            </a:r>
            <a:r>
              <a:rPr lang="ru-RU" sz="3200" b="1" i="1" baseline="-25000" dirty="0">
                <a:solidFill>
                  <a:srgbClr val="FF0000"/>
                </a:solidFill>
              </a:rPr>
              <a:t>1</a:t>
            </a:r>
            <a:r>
              <a:rPr lang="ru-RU" sz="3200" b="1" i="1" dirty="0">
                <a:solidFill>
                  <a:srgbClr val="FF0000"/>
                </a:solidFill>
              </a:rPr>
              <a:t> +0,5</a:t>
            </a:r>
            <a:r>
              <a:rPr lang="en-US" sz="3200" b="1" i="1" dirty="0">
                <a:solidFill>
                  <a:srgbClr val="FF0000"/>
                </a:solidFill>
              </a:rPr>
              <a:t>d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endParaRPr lang="ru-RU" sz="3200" b="1" i="1" dirty="0" smtClean="0">
              <a:solidFill>
                <a:srgbClr val="FF0000"/>
              </a:solidFill>
            </a:endParaRPr>
          </a:p>
          <a:p>
            <a:endParaRPr lang="ru-RU" sz="3200" b="1" i="1" dirty="0">
              <a:solidFill>
                <a:srgbClr val="FF00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   </a:t>
            </a:r>
            <a:r>
              <a:rPr lang="en-US" sz="3200" b="1" i="1" dirty="0">
                <a:solidFill>
                  <a:srgbClr val="FF0000"/>
                </a:solidFill>
              </a:rPr>
              <a:t>l</a:t>
            </a:r>
            <a:r>
              <a:rPr lang="ru-RU" sz="3200" b="1" i="1" baseline="-25000" dirty="0">
                <a:solidFill>
                  <a:srgbClr val="FF0000"/>
                </a:solidFill>
              </a:rPr>
              <a:t>3</a:t>
            </a:r>
            <a:r>
              <a:rPr lang="ru-RU" sz="3200" b="1" i="1" dirty="0">
                <a:solidFill>
                  <a:srgbClr val="FF0000"/>
                </a:solidFill>
              </a:rPr>
              <a:t> =</a:t>
            </a:r>
            <a:r>
              <a:rPr lang="en-US" sz="3200" b="1" i="1" dirty="0">
                <a:solidFill>
                  <a:srgbClr val="FF0000"/>
                </a:solidFill>
              </a:rPr>
              <a:t>l</a:t>
            </a:r>
            <a:r>
              <a:rPr lang="ru-RU" sz="3200" b="1" i="1" baseline="-25000" dirty="0">
                <a:solidFill>
                  <a:srgbClr val="FF0000"/>
                </a:solidFill>
              </a:rPr>
              <a:t>1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+ 2</a:t>
            </a:r>
            <a:r>
              <a:rPr lang="en-US" sz="3200" b="1" i="1" dirty="0">
                <a:solidFill>
                  <a:srgbClr val="FF0000"/>
                </a:solidFill>
              </a:rPr>
              <a:t>P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894861"/>
            <a:ext cx="5461194" cy="384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50828" t="35642" r="36184" b="34989"/>
          <a:stretch>
            <a:fillRect/>
          </a:stretch>
        </p:blipFill>
        <p:spPr bwMode="auto">
          <a:xfrm>
            <a:off x="2267744" y="1124744"/>
            <a:ext cx="15121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51309" t="35927" r="37146" b="34703"/>
          <a:stretch>
            <a:fillRect/>
          </a:stretch>
        </p:blipFill>
        <p:spPr bwMode="auto">
          <a:xfrm>
            <a:off x="5148064" y="1196752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3648" y="692696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CC"/>
                </a:solidFill>
              </a:rPr>
              <a:t>3</a:t>
            </a:r>
            <a:r>
              <a:rPr lang="en-US" sz="2400" b="1" dirty="0" smtClean="0">
                <a:solidFill>
                  <a:srgbClr val="3333CC"/>
                </a:solidFill>
              </a:rPr>
              <a:t>D</a:t>
            </a:r>
            <a:r>
              <a:rPr lang="ru-RU" sz="2400" b="1" dirty="0" smtClean="0">
                <a:solidFill>
                  <a:srgbClr val="3333CC"/>
                </a:solidFill>
              </a:rPr>
              <a:t> модели и чертежи скрепляемых деталей</a:t>
            </a:r>
            <a:endParaRPr lang="ru-RU" sz="2400" b="1" dirty="0">
              <a:solidFill>
                <a:srgbClr val="33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1663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lvl="0" indent="-444500" algn="ctr" hangingPunct="0"/>
            <a:r>
              <a:rPr lang="ru-RU" sz="2400" b="1" dirty="0" smtClean="0">
                <a:solidFill>
                  <a:srgbClr val="FF0000"/>
                </a:solidFill>
              </a:rPr>
              <a:t>2. МОДЕЛИРОВАНИЕ РАЗЪЕМНЫХ СОЕДИНЕНИЙ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r="87974" b="56072"/>
          <a:stretch>
            <a:fillRect/>
          </a:stretch>
        </p:blipFill>
        <p:spPr bwMode="auto">
          <a:xfrm>
            <a:off x="467544" y="620688"/>
            <a:ext cx="201622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r="88304" b="47834"/>
          <a:stretch>
            <a:fillRect/>
          </a:stretch>
        </p:blipFill>
        <p:spPr bwMode="auto">
          <a:xfrm>
            <a:off x="7092280" y="620688"/>
            <a:ext cx="18722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44961" t="13885" r="27160" b="17193"/>
          <a:stretch>
            <a:fillRect/>
          </a:stretch>
        </p:blipFill>
        <p:spPr bwMode="auto">
          <a:xfrm>
            <a:off x="4139952" y="1556792"/>
            <a:ext cx="26642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20043" t="34788" r="53982" b="38408"/>
          <a:stretch>
            <a:fillRect/>
          </a:stretch>
        </p:blipFill>
        <p:spPr bwMode="auto">
          <a:xfrm>
            <a:off x="827584" y="2564904"/>
            <a:ext cx="30963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 l="1125" t="48347" r="91502" b="47738"/>
          <a:stretch>
            <a:fillRect/>
          </a:stretch>
        </p:blipFill>
        <p:spPr bwMode="auto">
          <a:xfrm>
            <a:off x="7308304" y="4509120"/>
            <a:ext cx="14382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/>
          <a:srcRect l="839" t="50279" r="90379" b="45685"/>
          <a:stretch>
            <a:fillRect/>
          </a:stretch>
        </p:blipFill>
        <p:spPr bwMode="auto">
          <a:xfrm>
            <a:off x="7318166" y="5007074"/>
            <a:ext cx="16954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/>
          <a:srcRect l="745" t="37785" r="90428" b="58451"/>
          <a:stretch>
            <a:fillRect/>
          </a:stretch>
        </p:blipFill>
        <p:spPr bwMode="auto">
          <a:xfrm>
            <a:off x="7337995" y="3717032"/>
            <a:ext cx="180600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83568" y="11663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CC"/>
                </a:solidFill>
              </a:rPr>
              <a:t>Сборка скрепляемых элементов в документе </a:t>
            </a:r>
            <a:r>
              <a:rPr lang="ru-RU" sz="2400" b="1" i="1" dirty="0" smtClean="0">
                <a:solidFill>
                  <a:srgbClr val="3333CC"/>
                </a:solidFill>
              </a:rPr>
              <a:t>Сборка </a:t>
            </a:r>
            <a:endParaRPr lang="ru-RU" sz="2400" b="1" i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4212" t="1999" r="38589" b="78009"/>
          <a:stretch>
            <a:fillRect/>
          </a:stretch>
        </p:blipFill>
        <p:spPr bwMode="auto">
          <a:xfrm>
            <a:off x="323528" y="620688"/>
            <a:ext cx="473528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34955" t="38484" r="22875" b="5929"/>
          <a:stretch>
            <a:fillRect/>
          </a:stretch>
        </p:blipFill>
        <p:spPr bwMode="auto">
          <a:xfrm>
            <a:off x="3707904" y="1268760"/>
            <a:ext cx="35283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 l="33832" t="22523" r="24639" b="22739"/>
          <a:stretch>
            <a:fillRect/>
          </a:stretch>
        </p:blipFill>
        <p:spPr bwMode="auto">
          <a:xfrm>
            <a:off x="5364088" y="2060848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 l="51416" t="48811" r="11756" b="16758"/>
          <a:stretch>
            <a:fillRect/>
          </a:stretch>
        </p:blipFill>
        <p:spPr bwMode="auto">
          <a:xfrm>
            <a:off x="6300192" y="5301208"/>
            <a:ext cx="2448272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 l="29984" t="13401" r="27846" b="30146"/>
          <a:stretch>
            <a:fillRect/>
          </a:stretch>
        </p:blipFill>
        <p:spPr bwMode="auto">
          <a:xfrm>
            <a:off x="6228184" y="3212976"/>
            <a:ext cx="25050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 l="30305" t="13686" r="27365" b="30146"/>
          <a:stretch>
            <a:fillRect/>
          </a:stretch>
        </p:blipFill>
        <p:spPr bwMode="auto">
          <a:xfrm>
            <a:off x="3281536" y="4149080"/>
            <a:ext cx="30186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 cstate="print"/>
          <a:srcRect l="48102" t="56453" r="41796" b="29291"/>
          <a:stretch>
            <a:fillRect/>
          </a:stretch>
        </p:blipFill>
        <p:spPr bwMode="auto">
          <a:xfrm>
            <a:off x="827584" y="3645024"/>
            <a:ext cx="1944216" cy="155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27584" y="11663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CC"/>
                </a:solidFill>
              </a:rPr>
              <a:t>Алгоритм моделирования детали </a:t>
            </a:r>
            <a:r>
              <a:rPr lang="ru-RU" sz="2400" b="1" i="1" dirty="0" smtClean="0">
                <a:solidFill>
                  <a:srgbClr val="3333CC"/>
                </a:solidFill>
              </a:rPr>
              <a:t>Болт (способ 1)</a:t>
            </a:r>
            <a:endParaRPr lang="ru-RU" sz="2400" b="1" i="1" dirty="0">
              <a:solidFill>
                <a:srgbClr val="3333CC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139952" y="1124744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292080" y="2060848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516216" y="3140968"/>
            <a:ext cx="1512168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868144" y="4365104"/>
            <a:ext cx="216024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436096" y="5589240"/>
            <a:ext cx="1152128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2195736" y="4509120"/>
            <a:ext cx="3168352" cy="2088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51920" y="112474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36096" y="177281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00192" y="328498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12360" y="4509120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0112" y="609329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7984" y="6237312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50989" t="12259" r="35863" b="22739"/>
          <a:stretch>
            <a:fillRect/>
          </a:stretch>
        </p:blipFill>
        <p:spPr bwMode="auto">
          <a:xfrm>
            <a:off x="251520" y="980728"/>
            <a:ext cx="214920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45858" t="17390" r="33939" b="18750"/>
          <a:stretch>
            <a:fillRect/>
          </a:stretch>
        </p:blipFill>
        <p:spPr bwMode="auto">
          <a:xfrm>
            <a:off x="2483768" y="1124744"/>
            <a:ext cx="29523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 l="39925" t="15110" r="26724" b="19605"/>
          <a:stretch>
            <a:fillRect/>
          </a:stretch>
        </p:blipFill>
        <p:spPr bwMode="auto">
          <a:xfrm>
            <a:off x="5652120" y="1196752"/>
            <a:ext cx="30243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1640" y="18864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3</a:t>
            </a:r>
            <a:r>
              <a:rPr lang="en-US" sz="2400" b="1" dirty="0" smtClean="0"/>
              <a:t>D</a:t>
            </a:r>
            <a:r>
              <a:rPr lang="ru-RU" sz="2400" b="1" dirty="0" smtClean="0"/>
              <a:t> модель </a:t>
            </a:r>
            <a:r>
              <a:rPr lang="ru-RU" sz="2400" b="1" i="1" dirty="0" smtClean="0">
                <a:solidFill>
                  <a:srgbClr val="3333CC"/>
                </a:solidFill>
              </a:rPr>
              <a:t>Соединение болтовое</a:t>
            </a:r>
            <a:endParaRPr lang="ru-RU" sz="2400" b="1" i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30305" t="14256" r="27525" b="30146"/>
          <a:stretch>
            <a:fillRect/>
          </a:stretch>
        </p:blipFill>
        <p:spPr bwMode="auto">
          <a:xfrm>
            <a:off x="971600" y="548680"/>
            <a:ext cx="35283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9984" t="13686" r="27365" b="29861"/>
          <a:stretch>
            <a:fillRect/>
          </a:stretch>
        </p:blipFill>
        <p:spPr bwMode="auto">
          <a:xfrm>
            <a:off x="2195736" y="1556792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29984" t="13401" r="27525" b="29861"/>
          <a:stretch>
            <a:fillRect/>
          </a:stretch>
        </p:blipFill>
        <p:spPr bwMode="auto">
          <a:xfrm>
            <a:off x="4860032" y="1556792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70755" t="31207" r="21038" b="66669"/>
          <a:stretch>
            <a:fillRect/>
          </a:stretch>
        </p:blipFill>
        <p:spPr bwMode="auto">
          <a:xfrm>
            <a:off x="7596336" y="1052736"/>
            <a:ext cx="131388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48416" t="26407" r="49020" b="71752"/>
          <a:stretch>
            <a:fillRect/>
          </a:stretch>
        </p:blipFill>
        <p:spPr bwMode="auto">
          <a:xfrm>
            <a:off x="6156176" y="1052736"/>
            <a:ext cx="504055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 t="41047" r="65687" b="-53"/>
          <a:stretch>
            <a:fillRect/>
          </a:stretch>
        </p:blipFill>
        <p:spPr bwMode="auto">
          <a:xfrm>
            <a:off x="6012160" y="3717032"/>
            <a:ext cx="29523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print"/>
          <a:srcRect l="2329" t="86946" r="87077" b="9348"/>
          <a:stretch>
            <a:fillRect/>
          </a:stretch>
        </p:blipFill>
        <p:spPr bwMode="auto">
          <a:xfrm>
            <a:off x="6300192" y="5445224"/>
            <a:ext cx="1122884" cy="26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 cstate="print"/>
          <a:srcRect l="70711" t="15681" r="15365" b="27582"/>
          <a:stretch>
            <a:fillRect/>
          </a:stretch>
        </p:blipFill>
        <p:spPr bwMode="auto">
          <a:xfrm>
            <a:off x="4211960" y="3861048"/>
            <a:ext cx="1224136" cy="261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9" cstate="print"/>
          <a:srcRect l="13789" t="39916" r="65687" b="28152"/>
          <a:stretch>
            <a:fillRect/>
          </a:stretch>
        </p:blipFill>
        <p:spPr bwMode="auto">
          <a:xfrm>
            <a:off x="1043608" y="4005064"/>
            <a:ext cx="20162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6050624" y="1304272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7308304" y="1268760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2"/>
          </p:cNvCxnSpPr>
          <p:nvPr/>
        </p:nvCxnSpPr>
        <p:spPr>
          <a:xfrm flipH="1">
            <a:off x="7596336" y="1252761"/>
            <a:ext cx="656940" cy="29683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2"/>
          </p:cNvCxnSpPr>
          <p:nvPr/>
        </p:nvCxnSpPr>
        <p:spPr>
          <a:xfrm>
            <a:off x="8253276" y="1252761"/>
            <a:ext cx="423180" cy="33283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2"/>
          </p:cNvCxnSpPr>
          <p:nvPr/>
        </p:nvCxnSpPr>
        <p:spPr>
          <a:xfrm flipH="1">
            <a:off x="8028384" y="1252761"/>
            <a:ext cx="224892" cy="28963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0" idx="2"/>
          </p:cNvCxnSpPr>
          <p:nvPr/>
        </p:nvCxnSpPr>
        <p:spPr>
          <a:xfrm flipH="1">
            <a:off x="6182810" y="5706021"/>
            <a:ext cx="678824" cy="424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2699792" y="5301208"/>
            <a:ext cx="1584176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07112" y="755412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2267744" y="177281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4932040" y="171856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6228184" y="67395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7956376" y="62068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6010192" y="540083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229716" y="400309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131074" y="58674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611560" y="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CC"/>
                </a:solidFill>
              </a:rPr>
              <a:t>Алгоритм моделирования детали </a:t>
            </a:r>
            <a:r>
              <a:rPr lang="ru-RU" sz="2400" b="1" i="1" dirty="0" smtClean="0">
                <a:solidFill>
                  <a:srgbClr val="3333CC"/>
                </a:solidFill>
              </a:rPr>
              <a:t>Болт (способ </a:t>
            </a:r>
            <a:r>
              <a:rPr lang="ru-RU" sz="2400" b="1" i="1" dirty="0" smtClean="0">
                <a:solidFill>
                  <a:srgbClr val="3333CC"/>
                </a:solidFill>
              </a:rPr>
              <a:t>2)</a:t>
            </a:r>
            <a:endParaRPr lang="ru-RU" sz="2400" b="1" i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3125" r="64844" b="7187"/>
          <a:stretch>
            <a:fillRect/>
          </a:stretch>
        </p:blipFill>
        <p:spPr bwMode="auto">
          <a:xfrm>
            <a:off x="142844" y="-17886"/>
            <a:ext cx="4702268" cy="666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286380" y="1643050"/>
            <a:ext cx="3571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33CC"/>
                </a:solidFill>
              </a:rPr>
              <a:t>Пример оформления спецификации на </a:t>
            </a:r>
            <a:r>
              <a:rPr lang="ru-RU" sz="3200" b="1" dirty="0" smtClean="0">
                <a:solidFill>
                  <a:srgbClr val="3333CC"/>
                </a:solidFill>
              </a:rPr>
              <a:t>соединение</a:t>
            </a:r>
          </a:p>
          <a:p>
            <a:pPr algn="ctr"/>
            <a:r>
              <a:rPr lang="ru-RU" sz="3200" b="1" dirty="0" smtClean="0">
                <a:solidFill>
                  <a:srgbClr val="3333CC"/>
                </a:solidFill>
              </a:rPr>
              <a:t>болтовое</a:t>
            </a:r>
            <a:endParaRPr lang="ru-RU" sz="32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78687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4000" b="1" dirty="0" smtClean="0"/>
              <a:t> </a:t>
            </a:r>
            <a:endParaRPr lang="ru-RU" sz="4000" dirty="0" smtClean="0"/>
          </a:p>
          <a:p>
            <a:pPr algn="ctr" hangingPunct="0"/>
            <a:r>
              <a:rPr lang="ru-RU" sz="2800" b="1" dirty="0" smtClean="0">
                <a:solidFill>
                  <a:srgbClr val="FF0000"/>
                </a:solidFill>
              </a:rPr>
              <a:t>ЦЕЛЬ ЗАНЯТИЯ</a:t>
            </a:r>
            <a:endParaRPr lang="ru-RU" sz="2800" dirty="0" smtClean="0">
              <a:solidFill>
                <a:srgbClr val="FF0000"/>
              </a:solidFill>
            </a:endParaRPr>
          </a:p>
          <a:p>
            <a:pPr hangingPunct="0"/>
            <a:r>
              <a:rPr lang="ru-RU" sz="2400" b="1" dirty="0" smtClean="0"/>
              <a:t> </a:t>
            </a:r>
            <a:endParaRPr lang="ru-RU" sz="2400" dirty="0" smtClean="0"/>
          </a:p>
          <a:p>
            <a:pPr hangingPunct="0"/>
            <a:r>
              <a:rPr lang="ru-RU" sz="2400" b="1" dirty="0" smtClean="0">
                <a:solidFill>
                  <a:srgbClr val="FF0000"/>
                </a:solidFill>
              </a:rPr>
              <a:t>Знать:</a:t>
            </a:r>
            <a:endParaRPr lang="ru-RU" sz="2400" dirty="0" smtClean="0">
              <a:solidFill>
                <a:srgbClr val="FF0000"/>
              </a:solidFill>
            </a:endParaRPr>
          </a:p>
          <a:p>
            <a:pPr hangingPunct="0"/>
            <a:r>
              <a:rPr lang="ru-RU" sz="2400" b="1" dirty="0" smtClean="0"/>
              <a:t>- классификацию разъемных соединений</a:t>
            </a:r>
          </a:p>
          <a:p>
            <a:pPr hangingPunct="0"/>
            <a:r>
              <a:rPr lang="ru-RU" sz="2400" b="1" dirty="0" smtClean="0"/>
              <a:t> </a:t>
            </a:r>
          </a:p>
          <a:p>
            <a:pPr hangingPunct="0"/>
            <a:r>
              <a:rPr lang="ru-RU" sz="2400" b="1" dirty="0" smtClean="0">
                <a:solidFill>
                  <a:srgbClr val="FF0000"/>
                </a:solidFill>
              </a:rPr>
              <a:t>Уметь:</a:t>
            </a:r>
          </a:p>
          <a:p>
            <a:pPr hangingPunct="0"/>
            <a:r>
              <a:rPr lang="ru-RU" sz="2400" b="1" dirty="0" smtClean="0"/>
              <a:t>- выполнять 3</a:t>
            </a:r>
            <a:r>
              <a:rPr lang="en-US" sz="2400" b="1" dirty="0" smtClean="0"/>
              <a:t>D</a:t>
            </a:r>
            <a:r>
              <a:rPr lang="ru-RU" sz="2400" b="1" dirty="0" smtClean="0"/>
              <a:t> модели разъемных соединений в системе КОМПАС-3</a:t>
            </a:r>
            <a:r>
              <a:rPr lang="en-US" sz="2400" b="1" dirty="0" smtClean="0"/>
              <a:t>D</a:t>
            </a:r>
            <a:r>
              <a:rPr lang="ru-RU" sz="2400" b="1" dirty="0" smtClean="0"/>
              <a:t>;</a:t>
            </a:r>
          </a:p>
          <a:p>
            <a:pPr hangingPunct="0"/>
            <a:r>
              <a:rPr lang="ru-RU" sz="2400" b="1" dirty="0" smtClean="0"/>
              <a:t> </a:t>
            </a:r>
          </a:p>
          <a:p>
            <a:pPr hangingPunct="0"/>
            <a:r>
              <a:rPr lang="ru-RU" sz="2400" b="1" dirty="0" smtClean="0">
                <a:solidFill>
                  <a:srgbClr val="FF0000"/>
                </a:solidFill>
              </a:rPr>
              <a:t>Владеть:</a:t>
            </a:r>
          </a:p>
          <a:p>
            <a:pPr hangingPunct="0"/>
            <a:r>
              <a:rPr lang="ru-RU" sz="2400" b="1" dirty="0" smtClean="0"/>
              <a:t> - навыками выполнения ассоциативных чертежей разъемных соединений в системе КОМПАС-3</a:t>
            </a:r>
            <a:r>
              <a:rPr lang="en-US" sz="2400" b="1" dirty="0" smtClean="0"/>
              <a:t>D</a:t>
            </a:r>
            <a:endParaRPr lang="ru-RU" sz="2400" b="1" dirty="0" smtClean="0"/>
          </a:p>
          <a:p>
            <a:pPr hangingPunct="0"/>
            <a:r>
              <a:rPr lang="ru-RU" sz="4000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92971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Литература</a:t>
            </a:r>
          </a:p>
          <a:p>
            <a:pPr hangingPunct="0">
              <a:buNone/>
            </a:pPr>
            <a:endParaRPr lang="ru-RU" dirty="0"/>
          </a:p>
          <a:p>
            <a:pPr hangingPunct="0">
              <a:buNone/>
            </a:pPr>
            <a:r>
              <a:rPr lang="ru-RU" sz="3000" dirty="0" smtClean="0"/>
              <a:t>1. А. В.Левицкий. Машиностроительное черчение.: Учеб. для студентов </a:t>
            </a:r>
            <a:r>
              <a:rPr lang="ru-RU" sz="3000" dirty="0" err="1" smtClean="0"/>
              <a:t>высш</a:t>
            </a:r>
            <a:r>
              <a:rPr lang="ru-RU" sz="3000" dirty="0" smtClean="0"/>
              <a:t>. </a:t>
            </a:r>
            <a:r>
              <a:rPr lang="ru-RU" sz="3000" dirty="0" err="1" smtClean="0"/>
              <a:t>технич</a:t>
            </a:r>
            <a:r>
              <a:rPr lang="ru-RU" sz="3000" dirty="0" smtClean="0"/>
              <a:t>. учеб. заведений - М.: </a:t>
            </a:r>
            <a:r>
              <a:rPr lang="ru-RU" sz="3000" dirty="0" err="1" smtClean="0"/>
              <a:t>Высш</a:t>
            </a:r>
            <a:r>
              <a:rPr lang="ru-RU" sz="3000" dirty="0" smtClean="0"/>
              <a:t>. школа 1988г.- 350 с.,</a:t>
            </a:r>
          </a:p>
          <a:p>
            <a:pPr hangingPunct="0">
              <a:buNone/>
            </a:pPr>
            <a:endParaRPr lang="ru-RU" sz="3000" dirty="0" smtClean="0"/>
          </a:p>
          <a:p>
            <a:pPr hangingPunct="0">
              <a:buNone/>
            </a:pPr>
            <a:r>
              <a:rPr lang="ru-RU" sz="3000" dirty="0" smtClean="0"/>
              <a:t>2. А.А. </a:t>
            </a:r>
            <a:r>
              <a:rPr lang="ru-RU" sz="3000" dirty="0" err="1" smtClean="0"/>
              <a:t>Чекмарев</a:t>
            </a:r>
            <a:r>
              <a:rPr lang="ru-RU" sz="3000" dirty="0" smtClean="0"/>
              <a:t>.: Справочник по </a:t>
            </a:r>
            <a:r>
              <a:rPr lang="ru-RU" sz="3000" dirty="0" err="1" smtClean="0"/>
              <a:t>машиностроитель-ному</a:t>
            </a:r>
            <a:r>
              <a:rPr lang="ru-RU" sz="3000" dirty="0" smtClean="0"/>
              <a:t> черчению. Справочник 3-е изд. стереотипное. -М.: </a:t>
            </a:r>
            <a:r>
              <a:rPr lang="ru-RU" sz="3000" dirty="0" err="1" smtClean="0"/>
              <a:t>Высш</a:t>
            </a:r>
            <a:r>
              <a:rPr lang="ru-RU" sz="3000" dirty="0" smtClean="0"/>
              <a:t>. </a:t>
            </a:r>
            <a:r>
              <a:rPr lang="ru-RU" sz="3000" dirty="0" err="1" smtClean="0"/>
              <a:t>шк</a:t>
            </a:r>
            <a:r>
              <a:rPr lang="ru-RU" sz="3000" dirty="0" smtClean="0"/>
              <a:t>. , 2002г. -493с., ил.</a:t>
            </a:r>
          </a:p>
          <a:p>
            <a:pPr hangingPunct="0">
              <a:buNone/>
            </a:pPr>
            <a:endParaRPr lang="ru-RU" sz="3000" dirty="0" smtClean="0"/>
          </a:p>
          <a:p>
            <a:pPr hangingPunct="0"/>
            <a:r>
              <a:rPr lang="ru-RU" sz="3200" dirty="0" smtClean="0"/>
              <a:t>3. Т. Г. </a:t>
            </a:r>
            <a:r>
              <a:rPr lang="ru-RU" sz="3200" dirty="0" err="1" smtClean="0"/>
              <a:t>Талалай</a:t>
            </a:r>
            <a:r>
              <a:rPr lang="ru-RU" sz="3200" dirty="0" smtClean="0"/>
              <a:t>. КОМПАС-3</a:t>
            </a:r>
            <a:r>
              <a:rPr lang="en-US" sz="3200" dirty="0" smtClean="0"/>
              <a:t>D V</a:t>
            </a:r>
            <a:r>
              <a:rPr lang="ru-RU" sz="3200" dirty="0" smtClean="0"/>
              <a:t>11 на примерах. – СПб.: </a:t>
            </a:r>
            <a:r>
              <a:rPr lang="ru-RU" sz="3200" dirty="0" err="1" smtClean="0"/>
              <a:t>БХВ-Петербург</a:t>
            </a:r>
            <a:r>
              <a:rPr lang="ru-RU" sz="3200" dirty="0" smtClean="0"/>
              <a:t>, 2010. – 624 с.ил. 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052736"/>
            <a:ext cx="80358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Учебные вопросы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444500" lvl="0" indent="-444500" hangingPunct="0">
              <a:buAutoNum type="arabicPeriod"/>
            </a:pPr>
            <a:r>
              <a:rPr lang="ru-RU" sz="2800" b="1" dirty="0" smtClean="0"/>
              <a:t>ИЗОБРАЖЕНИЕ </a:t>
            </a:r>
            <a:r>
              <a:rPr lang="ru-RU" sz="2800" b="1" dirty="0" smtClean="0"/>
              <a:t>И ОБОЗНАЧЕНИЕ КРЕПЕЖНЫХ </a:t>
            </a:r>
            <a:r>
              <a:rPr lang="ru-RU" sz="2800" b="1" dirty="0" smtClean="0"/>
              <a:t>РЕЗЬБОВЫХ ДЕТАЛЕЙ</a:t>
            </a:r>
          </a:p>
          <a:p>
            <a:pPr marL="514350" lvl="0" indent="-514350" hangingPunct="0"/>
            <a:endParaRPr lang="ru-RU" sz="2800" b="1" dirty="0" smtClean="0"/>
          </a:p>
          <a:p>
            <a:pPr marL="444500" lvl="0" indent="-444500" hangingPunct="0"/>
            <a:r>
              <a:rPr lang="ru-RU" sz="2800" b="1" dirty="0" smtClean="0"/>
              <a:t>2. МОДЕЛИРОВАНИЕ РАЗЪЕМНЫХ </a:t>
            </a:r>
            <a:r>
              <a:rPr lang="ru-RU" sz="2800" b="1" dirty="0" smtClean="0"/>
              <a:t>СОЕДИНЕНИЙ</a:t>
            </a:r>
          </a:p>
          <a:p>
            <a:pPr hangingPunct="0"/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785786" y="764704"/>
            <a:ext cx="7521973" cy="5828651"/>
            <a:chOff x="785786" y="908720"/>
            <a:chExt cx="7521973" cy="5684635"/>
          </a:xfrm>
        </p:grpSpPr>
        <p:pic>
          <p:nvPicPr>
            <p:cNvPr id="1026" name="Picture 2" descr="C:\Documents and Settings\Admin\Мои документы\Мои рисунки\img19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1962152"/>
              <a:ext cx="3168204" cy="1845595"/>
            </a:xfrm>
            <a:prstGeom prst="rect">
              <a:avLst/>
            </a:prstGeom>
            <a:noFill/>
          </p:spPr>
        </p:pic>
        <p:pic>
          <p:nvPicPr>
            <p:cNvPr id="1027" name="Picture 3" descr="C:\Documents and Settings\Admin\Мои документы\Мои рисунки\img19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786" y="4286256"/>
              <a:ext cx="4143404" cy="2307099"/>
            </a:xfrm>
            <a:prstGeom prst="rect">
              <a:avLst/>
            </a:prstGeom>
            <a:noFill/>
          </p:spPr>
        </p:pic>
        <p:pic>
          <p:nvPicPr>
            <p:cNvPr id="1028" name="Picture 4" descr="C:\Documents and Settings\Admin\Мои документы\Мои рисунки\img19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2" y="2102610"/>
              <a:ext cx="3087687" cy="1466850"/>
            </a:xfrm>
            <a:prstGeom prst="rect">
              <a:avLst/>
            </a:prstGeom>
            <a:noFill/>
          </p:spPr>
        </p:pic>
        <p:pic>
          <p:nvPicPr>
            <p:cNvPr id="1029" name="Picture 5" descr="C:\Documents and Settings\Admin\Мои документы\Мои рисунки\img19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00760" y="4429132"/>
              <a:ext cx="2063750" cy="205105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195736" y="1540779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Болт</a:t>
              </a:r>
              <a:endParaRPr lang="ru-RU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28184" y="1611008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Гайка</a:t>
              </a:r>
              <a:endParaRPr lang="ru-RU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43636" y="3929066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Шайба</a:t>
              </a:r>
              <a:endParaRPr lang="ru-RU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08080" y="908720"/>
              <a:ext cx="4572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hangingPunct="0"/>
              <a:r>
                <a:rPr lang="ru-RU" sz="2400" b="1" dirty="0" smtClean="0">
                  <a:solidFill>
                    <a:srgbClr val="FF0000"/>
                  </a:solidFill>
                </a:rPr>
                <a:t>1.1.</a:t>
              </a:r>
              <a:r>
                <a:rPr lang="ru-RU" sz="2400" dirty="0" smtClean="0">
                  <a:solidFill>
                    <a:srgbClr val="FF0000"/>
                  </a:solidFill>
                </a:rPr>
                <a:t> </a:t>
              </a:r>
              <a:r>
                <a:rPr lang="ru-RU" sz="2400" b="1" dirty="0" smtClean="0">
                  <a:solidFill>
                    <a:srgbClr val="FF0000"/>
                  </a:solidFill>
                </a:rPr>
                <a:t>Соединение болтовое 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27584" y="116632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hangingPunct="0"/>
            <a:r>
              <a:rPr lang="ru-RU" sz="2000" b="1" dirty="0" smtClean="0">
                <a:solidFill>
                  <a:srgbClr val="FF0000"/>
                </a:solidFill>
              </a:rPr>
              <a:t>1. ИЗОБРАЖЕНИЕ </a:t>
            </a:r>
            <a:r>
              <a:rPr lang="ru-RU" sz="2000" b="1" dirty="0" smtClean="0">
                <a:solidFill>
                  <a:srgbClr val="FF0000"/>
                </a:solidFill>
              </a:rPr>
              <a:t>И ОБОЗНАЧЕНИЕ КРЕПЕЖНЫХ ДЕТАЛЕЙ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9684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Изображения болтового соединения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899592" y="836712"/>
            <a:ext cx="7273522" cy="5616624"/>
            <a:chOff x="899592" y="836712"/>
            <a:chExt cx="7273522" cy="5616624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899592" y="836712"/>
              <a:ext cx="7273522" cy="5595923"/>
              <a:chOff x="857224" y="1119225"/>
              <a:chExt cx="7273522" cy="5595923"/>
            </a:xfrm>
          </p:grpSpPr>
          <p:pic>
            <p:nvPicPr>
              <p:cNvPr id="34818" name="Picture 2" descr="C:\Documents and Settings\Admin\Мои документы\Мои рисунки\img198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7224" y="1119225"/>
                <a:ext cx="7273522" cy="5595923"/>
              </a:xfrm>
              <a:prstGeom prst="rect">
                <a:avLst/>
              </a:prstGeom>
              <a:noFill/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043608" y="1412776"/>
                <a:ext cx="223224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/>
                  <a:t>Без упрощений</a:t>
                </a:r>
                <a:endParaRPr lang="ru-RU" sz="24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555994" y="1377264"/>
                <a:ext cx="194421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/>
                  <a:t>Упрощенное</a:t>
                </a:r>
                <a:endParaRPr lang="ru-RU" sz="24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796136" y="1358524"/>
                <a:ext cx="201622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/>
                  <a:t>Условное</a:t>
                </a:r>
                <a:endParaRPr lang="ru-RU" sz="24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843808" y="1988840"/>
                <a:ext cx="316835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Соединение болтовое</a:t>
                </a:r>
                <a:endParaRPr lang="ru-RU" sz="2400" dirty="0"/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043608" y="6381328"/>
              <a:ext cx="6984776" cy="7200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000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Параметры соединения болтового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3794" name="Picture 2" descr="C:\Documents and Settings\Admin\Мои документы\Мои рисунки\img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20820"/>
            <a:ext cx="5309693" cy="6337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800" b="1" dirty="0" smtClean="0">
                <a:solidFill>
                  <a:srgbClr val="FF0000"/>
                </a:solidFill>
              </a:rPr>
              <a:t>Расчет длины болта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6561" name="Picture 1" descr="13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 bwMode="auto">
          <a:xfrm>
            <a:off x="2143108" y="828675"/>
            <a:ext cx="44672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657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01008"/>
            <a:ext cx="2848267" cy="52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1500166" y="4255479"/>
            <a:ext cx="664373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где </a:t>
            </a:r>
            <a:r>
              <a:rPr lang="en-US" b="1" i="1" dirty="0"/>
              <a:t>t</a:t>
            </a:r>
            <a:r>
              <a:rPr lang="ru-RU" sz="800" b="1" i="1" dirty="0"/>
              <a:t>1</a:t>
            </a:r>
            <a:r>
              <a:rPr lang="ru-RU" sz="1400" i="1" dirty="0"/>
              <a:t> + </a:t>
            </a:r>
            <a:r>
              <a:rPr lang="en-US" b="1" i="1" dirty="0"/>
              <a:t>t</a:t>
            </a:r>
            <a:r>
              <a:rPr lang="ru-RU" sz="800" b="1" i="1" dirty="0"/>
              <a:t>2</a:t>
            </a:r>
            <a:r>
              <a:rPr lang="ru-RU" sz="800" i="1" dirty="0"/>
              <a:t> </a:t>
            </a:r>
            <a:r>
              <a:rPr lang="ru-RU" sz="1400" i="1" dirty="0"/>
              <a:t> </a:t>
            </a:r>
            <a:r>
              <a:rPr lang="ru-RU" sz="1400" dirty="0"/>
              <a:t>- толщина скрепляемых деталей;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/>
              <a:t>S</a:t>
            </a:r>
            <a:r>
              <a:rPr lang="ru-RU" sz="1400" dirty="0"/>
              <a:t> – толщина шайбы, мм;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/>
              <a:t>m</a:t>
            </a:r>
            <a:r>
              <a:rPr lang="ru-RU" sz="1400" dirty="0"/>
              <a:t> – высота гайки, мм;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/>
              <a:t>С</a:t>
            </a:r>
            <a:r>
              <a:rPr lang="ru-RU" sz="1400" dirty="0"/>
              <a:t> - запас резьбы на выходе из гайки, мм;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Величина </a:t>
            </a:r>
            <a:r>
              <a:rPr lang="ru-RU" sz="1400" b="1" i="1" dirty="0"/>
              <a:t>С</a:t>
            </a:r>
            <a:r>
              <a:rPr lang="ru-RU" sz="1400" dirty="0"/>
              <a:t> выступающей над гайкой нарезанной части стержня болта принимается равной  </a:t>
            </a:r>
            <a:r>
              <a:rPr lang="ru-RU" sz="1400" b="1" i="1" dirty="0" smtClean="0"/>
              <a:t>С=2Р</a:t>
            </a:r>
            <a:r>
              <a:rPr lang="ru-RU" sz="1400" dirty="0"/>
              <a:t>;  где  </a:t>
            </a:r>
            <a:r>
              <a:rPr lang="ru-RU" sz="1400" b="1" i="1" dirty="0"/>
              <a:t>Р</a:t>
            </a:r>
            <a:r>
              <a:rPr lang="ru-RU" sz="1400" dirty="0"/>
              <a:t> – шаг резьбы.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528" y="1032359"/>
            <a:ext cx="8643885" cy="5486799"/>
            <a:chOff x="755576" y="1060552"/>
            <a:chExt cx="8213517" cy="5672935"/>
          </a:xfrm>
        </p:grpSpPr>
        <p:pic>
          <p:nvPicPr>
            <p:cNvPr id="1026" name="Picture 2" descr="C:\Documents and Settings\Admin\Мои документы\Мои рисунки\img25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1060552"/>
              <a:ext cx="3102044" cy="5672935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4039871" y="1081620"/>
              <a:ext cx="4929222" cy="4836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hangingPunct="0"/>
              <a:r>
                <a:rPr lang="ru-RU" sz="2000" b="1" i="1" dirty="0" smtClean="0">
                  <a:solidFill>
                    <a:srgbClr val="3333CC"/>
                  </a:solidFill>
                </a:rPr>
                <a:t>Расчет </a:t>
              </a:r>
              <a:r>
                <a:rPr lang="ru-RU" sz="2000" b="1" i="1" dirty="0" smtClean="0">
                  <a:solidFill>
                    <a:srgbClr val="3333CC"/>
                  </a:solidFill>
                </a:rPr>
                <a:t>длины </a:t>
              </a:r>
              <a:r>
                <a:rPr lang="ru-RU" sz="2000" b="1" i="1" dirty="0" smtClean="0">
                  <a:solidFill>
                    <a:srgbClr val="3333CC"/>
                  </a:solidFill>
                </a:rPr>
                <a:t>шпильки:</a:t>
              </a:r>
              <a:endParaRPr lang="ru-RU" sz="2000" b="1" i="1" dirty="0" smtClean="0">
                <a:solidFill>
                  <a:srgbClr val="3333CC"/>
                </a:solidFill>
              </a:endParaRPr>
            </a:p>
            <a:p>
              <a:pPr hangingPunct="0"/>
              <a:endParaRPr lang="ru-RU" b="1" i="1" dirty="0" smtClean="0">
                <a:solidFill>
                  <a:srgbClr val="FF0000"/>
                </a:solidFill>
              </a:endParaRPr>
            </a:p>
            <a:p>
              <a:pPr hangingPunct="0"/>
              <a:r>
                <a:rPr lang="en-US" b="1" i="1" dirty="0" smtClean="0">
                  <a:solidFill>
                    <a:srgbClr val="FF0000"/>
                  </a:solidFill>
                </a:rPr>
                <a:t>l</a:t>
              </a:r>
              <a:r>
                <a:rPr lang="ru-RU" b="1" i="1" baseline="-25000" dirty="0">
                  <a:solidFill>
                    <a:srgbClr val="FF0000"/>
                  </a:solidFill>
                </a:rPr>
                <a:t>1</a:t>
              </a:r>
              <a:r>
                <a:rPr lang="ru-RU" b="1" i="1" dirty="0">
                  <a:solidFill>
                    <a:srgbClr val="FF0000"/>
                  </a:solidFill>
                </a:rPr>
                <a:t> = </a:t>
              </a:r>
              <a:r>
                <a:rPr lang="en-US" b="1" i="1" dirty="0">
                  <a:solidFill>
                    <a:srgbClr val="FF0000"/>
                  </a:solidFill>
                </a:rPr>
                <a:t>d</a:t>
              </a:r>
              <a:r>
                <a:rPr lang="ru-RU" dirty="0">
                  <a:solidFill>
                    <a:srgbClr val="FF0000"/>
                  </a:solidFill>
                </a:rPr>
                <a:t> </a:t>
              </a:r>
              <a:r>
                <a:rPr lang="ru-RU" dirty="0" smtClean="0"/>
                <a:t>- </a:t>
              </a:r>
              <a:r>
                <a:rPr lang="ru-RU" b="1" dirty="0" smtClean="0"/>
                <a:t>для </a:t>
              </a:r>
              <a:r>
                <a:rPr lang="ru-RU" b="1" dirty="0"/>
                <a:t>стальных деталей</a:t>
              </a:r>
              <a:r>
                <a:rPr lang="ru-RU" dirty="0"/>
                <a:t>;  </a:t>
              </a:r>
              <a:endParaRPr lang="ru-RU" dirty="0" smtClean="0"/>
            </a:p>
            <a:p>
              <a:pPr hangingPunct="0"/>
              <a:endParaRPr lang="ru-RU" dirty="0"/>
            </a:p>
            <a:p>
              <a:pPr hangingPunct="0"/>
              <a:r>
                <a:rPr lang="en-US" b="1" i="1" dirty="0">
                  <a:solidFill>
                    <a:srgbClr val="3333CC"/>
                  </a:solidFill>
                </a:rPr>
                <a:t>l</a:t>
              </a:r>
              <a:r>
                <a:rPr lang="ru-RU" b="1" i="1" baseline="-25000" dirty="0">
                  <a:solidFill>
                    <a:srgbClr val="3333CC"/>
                  </a:solidFill>
                </a:rPr>
                <a:t>1</a:t>
              </a:r>
              <a:r>
                <a:rPr lang="ru-RU" b="1" i="1" dirty="0">
                  <a:solidFill>
                    <a:srgbClr val="3333CC"/>
                  </a:solidFill>
                </a:rPr>
                <a:t> = 1,25</a:t>
              </a:r>
              <a:r>
                <a:rPr lang="en-US" b="1" i="1" dirty="0">
                  <a:solidFill>
                    <a:srgbClr val="3333CC"/>
                  </a:solidFill>
                </a:rPr>
                <a:t>d</a:t>
              </a:r>
              <a:r>
                <a:rPr lang="en-US" b="1" i="1" dirty="0"/>
                <a:t> </a:t>
              </a:r>
              <a:r>
                <a:rPr lang="ru-RU" dirty="0"/>
                <a:t>– </a:t>
              </a:r>
              <a:r>
                <a:rPr lang="ru-RU" b="1" dirty="0"/>
                <a:t>для чугунных деталей; </a:t>
              </a:r>
              <a:endParaRPr lang="ru-RU" b="1" dirty="0" smtClean="0"/>
            </a:p>
            <a:p>
              <a:pPr hangingPunct="0"/>
              <a:endParaRPr lang="ru-RU" b="1" dirty="0"/>
            </a:p>
            <a:p>
              <a:pPr hangingPunct="0"/>
              <a:r>
                <a:rPr lang="en-US" b="1" i="1" dirty="0">
                  <a:solidFill>
                    <a:srgbClr val="3333CC"/>
                  </a:solidFill>
                </a:rPr>
                <a:t>l</a:t>
              </a:r>
              <a:r>
                <a:rPr lang="ru-RU" b="1" i="1" baseline="-25000" dirty="0">
                  <a:solidFill>
                    <a:srgbClr val="3333CC"/>
                  </a:solidFill>
                </a:rPr>
                <a:t>1 </a:t>
              </a:r>
              <a:r>
                <a:rPr lang="ru-RU" b="1" i="1" dirty="0">
                  <a:solidFill>
                    <a:srgbClr val="3333CC"/>
                  </a:solidFill>
                </a:rPr>
                <a:t>= 1,6</a:t>
              </a:r>
              <a:r>
                <a:rPr lang="en-US" b="1" i="1" dirty="0">
                  <a:solidFill>
                    <a:srgbClr val="3333CC"/>
                  </a:solidFill>
                </a:rPr>
                <a:t>d</a:t>
              </a:r>
              <a:r>
                <a:rPr lang="en-US" dirty="0">
                  <a:solidFill>
                    <a:srgbClr val="3333CC"/>
                  </a:solidFill>
                </a:rPr>
                <a:t> </a:t>
              </a:r>
              <a:r>
                <a:rPr lang="ru-RU" dirty="0"/>
                <a:t>и </a:t>
              </a:r>
              <a:r>
                <a:rPr lang="ru-RU" b="1" i="1" dirty="0">
                  <a:solidFill>
                    <a:srgbClr val="3333CC"/>
                  </a:solidFill>
                </a:rPr>
                <a:t>2</a:t>
              </a:r>
              <a:r>
                <a:rPr lang="en-US" b="1" i="1" dirty="0">
                  <a:solidFill>
                    <a:srgbClr val="3333CC"/>
                  </a:solidFill>
                </a:rPr>
                <a:t>d</a:t>
              </a:r>
              <a:r>
                <a:rPr lang="en-US" b="1" i="1" dirty="0"/>
                <a:t> </a:t>
              </a:r>
              <a:r>
                <a:rPr lang="ru-RU" dirty="0"/>
                <a:t>– </a:t>
              </a:r>
              <a:r>
                <a:rPr lang="ru-RU" b="1" dirty="0"/>
                <a:t>для деталей из легких сплавов</a:t>
              </a:r>
              <a:r>
                <a:rPr lang="ru-RU" b="1" dirty="0" smtClean="0"/>
                <a:t>;</a:t>
              </a:r>
            </a:p>
            <a:p>
              <a:pPr hangingPunct="0"/>
              <a:r>
                <a:rPr lang="ru-RU" b="1" dirty="0" smtClean="0"/>
                <a:t> </a:t>
              </a:r>
              <a:endParaRPr lang="ru-RU" b="1" dirty="0"/>
            </a:p>
            <a:p>
              <a:pPr marL="981075" indent="-981075" hangingPunct="0"/>
              <a:r>
                <a:rPr lang="en-US" b="1" i="1" dirty="0">
                  <a:solidFill>
                    <a:srgbClr val="3333CC"/>
                  </a:solidFill>
                </a:rPr>
                <a:t>l</a:t>
              </a:r>
              <a:r>
                <a:rPr lang="ru-RU" b="1" i="1" baseline="-25000" dirty="0">
                  <a:solidFill>
                    <a:srgbClr val="3333CC"/>
                  </a:solidFill>
                </a:rPr>
                <a:t>1 </a:t>
              </a:r>
              <a:r>
                <a:rPr lang="ru-RU" b="1" i="1" dirty="0">
                  <a:solidFill>
                    <a:srgbClr val="3333CC"/>
                  </a:solidFill>
                </a:rPr>
                <a:t>= 2,5</a:t>
              </a:r>
              <a:r>
                <a:rPr lang="en-US" b="1" i="1" dirty="0">
                  <a:solidFill>
                    <a:srgbClr val="3333CC"/>
                  </a:solidFill>
                </a:rPr>
                <a:t>d</a:t>
              </a:r>
              <a:r>
                <a:rPr lang="en-US" dirty="0">
                  <a:solidFill>
                    <a:srgbClr val="3333CC"/>
                  </a:solidFill>
                </a:rPr>
                <a:t> </a:t>
              </a:r>
              <a:r>
                <a:rPr lang="ru-RU" dirty="0"/>
                <a:t>– </a:t>
              </a:r>
              <a:r>
                <a:rPr lang="ru-RU" b="1" dirty="0"/>
                <a:t>для деталей из полимерных </a:t>
              </a:r>
              <a:r>
                <a:rPr lang="ru-RU" b="1" dirty="0" smtClean="0"/>
                <a:t>   материалов</a:t>
              </a:r>
            </a:p>
            <a:p>
              <a:pPr marL="981075" indent="-981075" hangingPunct="0"/>
              <a:endParaRPr lang="ru-RU" b="1" dirty="0"/>
            </a:p>
            <a:p>
              <a:pPr marL="981075" indent="-981075" algn="just" hangingPunct="0"/>
              <a:r>
                <a:rPr lang="ru-RU" sz="2000" b="1" i="1" dirty="0" smtClean="0">
                  <a:solidFill>
                    <a:srgbClr val="3333CC"/>
                  </a:solidFill>
                </a:rPr>
                <a:t>Обозначение </a:t>
              </a:r>
              <a:r>
                <a:rPr lang="ru-RU" sz="2000" b="1" i="1" dirty="0" smtClean="0">
                  <a:solidFill>
                    <a:srgbClr val="3333CC"/>
                  </a:solidFill>
                </a:rPr>
                <a:t>шпильки:</a:t>
              </a:r>
              <a:endParaRPr lang="ru-RU" sz="2000" b="1" i="1" dirty="0" smtClean="0">
                <a:solidFill>
                  <a:srgbClr val="3333CC"/>
                </a:solidFill>
              </a:endParaRPr>
            </a:p>
            <a:p>
              <a:pPr marL="981075" indent="-981075" algn="ctr" hangingPunct="0"/>
              <a:endParaRPr lang="ru-RU" sz="2400" b="1" dirty="0" smtClean="0">
                <a:solidFill>
                  <a:srgbClr val="3333CC"/>
                </a:solidFill>
              </a:endParaRPr>
            </a:p>
            <a:p>
              <a:pPr marL="981075" indent="-981075" algn="just" hangingPunct="0"/>
              <a:r>
                <a:rPr lang="ru-RU" b="1" i="1" dirty="0"/>
                <a:t>Шпилька М24×80 ГОСТ </a:t>
              </a:r>
              <a:r>
                <a:rPr lang="ru-RU" b="1" i="1" dirty="0" smtClean="0"/>
                <a:t>22032–76  </a:t>
              </a:r>
              <a:endParaRPr lang="ru-RU" dirty="0"/>
            </a:p>
            <a:p>
              <a:pPr marL="981075" indent="-981075" algn="just" hangingPunct="0"/>
              <a:endParaRPr lang="ru-RU" b="1" dirty="0" smtClean="0">
                <a:solidFill>
                  <a:srgbClr val="3333CC"/>
                </a:solidFill>
              </a:endParaRPr>
            </a:p>
            <a:p>
              <a:pPr marL="981075" indent="-981075" algn="just" hangingPunct="0"/>
              <a:r>
                <a:rPr lang="ru-RU" b="1" i="1" dirty="0"/>
                <a:t>Шпилька </a:t>
              </a:r>
              <a:r>
                <a:rPr lang="ru-RU" b="1" i="1" dirty="0" smtClean="0"/>
                <a:t>М24–6</a:t>
              </a:r>
              <a:r>
                <a:rPr lang="en-US" b="1" i="1" dirty="0" smtClean="0"/>
                <a:t>g</a:t>
              </a:r>
              <a:r>
                <a:rPr lang="ru-RU" b="1" i="1" dirty="0"/>
                <a:t>×80.36 ГОСТ </a:t>
              </a:r>
              <a:r>
                <a:rPr lang="ru-RU" b="1" i="1" dirty="0" smtClean="0"/>
                <a:t>22032–76</a:t>
              </a:r>
              <a:r>
                <a:rPr lang="ru-RU" b="1" i="1" dirty="0" smtClean="0"/>
                <a:t>.</a:t>
              </a:r>
              <a:endParaRPr lang="ru-RU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75656" y="33265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</a:rPr>
              <a:t>1.2.  Соединение </a:t>
            </a:r>
            <a:r>
              <a:rPr lang="ru-RU" sz="2400" b="1" dirty="0" smtClean="0">
                <a:solidFill>
                  <a:srgbClr val="FF0000"/>
                </a:solidFill>
              </a:rPr>
              <a:t>шпилечное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347</Words>
  <Application>Microsoft Office PowerPoint</Application>
  <PresentationFormat>Экран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Изображения болтового соединения</vt:lpstr>
      <vt:lpstr>Параметры соединения болтового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Бурлов</cp:lastModifiedBy>
  <cp:revision>73</cp:revision>
  <dcterms:created xsi:type="dcterms:W3CDTF">2011-03-20T16:59:06Z</dcterms:created>
  <dcterms:modified xsi:type="dcterms:W3CDTF">2015-05-21T12:36:07Z</dcterms:modified>
</cp:coreProperties>
</file>