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79" r:id="rId2"/>
    <p:sldId id="256" r:id="rId3"/>
    <p:sldId id="257" r:id="rId4"/>
    <p:sldId id="261" r:id="rId5"/>
    <p:sldId id="258" r:id="rId6"/>
    <p:sldId id="259"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60" r:id="rId2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99CCFF"/>
    <a:srgbClr val="FF6600"/>
    <a:srgbClr val="FFFF00"/>
    <a:srgbClr val="00FFFF"/>
    <a:srgbClr val="990033"/>
    <a:srgbClr val="0000FF"/>
    <a:srgbClr val="66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ru-RU"/>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ru-RU"/>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ru-RU"/>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DFEA9782-0F00-45F2-B1C6-A3510FC33B0A}" type="slidenum">
              <a:rPr lang="ru-RU"/>
              <a:pPr>
                <a:defRPr/>
              </a:pPr>
              <a:t>‹#›</a:t>
            </a:fld>
            <a:endParaRPr lang="ru-RU"/>
          </a:p>
        </p:txBody>
      </p:sp>
    </p:spTree>
    <p:extLst>
      <p:ext uri="{BB962C8B-B14F-4D97-AF65-F5344CB8AC3E}">
        <p14:creationId xmlns:p14="http://schemas.microsoft.com/office/powerpoint/2010/main" xmlns="" val="7672317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B9128022-09A4-48FE-A328-23848035F33D}" type="slidenum">
              <a:rPr lang="ru-RU"/>
              <a:pPr/>
              <a:t>2</a:t>
            </a:fld>
            <a:endParaRPr lang="ru-RU"/>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F05D8822-CEFD-416D-B637-E03F49E8E438}"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FC24BBBE-0A67-43DD-AB33-4F76497BDA8F}"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5402BCC4-7F50-45E0-9799-2AAF137AF5B3}"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6A6320FE-A1DD-4B96-8F6D-25051331A8F2}"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Заголовок, 1 большой объект и 2 маленьких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648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4"/>
          <p:cNvSpPr>
            <a:spLocks noGrp="1" noChangeArrowheads="1"/>
          </p:cNvSpPr>
          <p:nvPr>
            <p:ph type="dt" sz="half" idx="10"/>
          </p:nvPr>
        </p:nvSpPr>
        <p:spPr>
          <a:ln/>
        </p:spPr>
        <p:txBody>
          <a:bodyPr/>
          <a:lstStyle>
            <a:lvl1pPr>
              <a:defRPr/>
            </a:lvl1pPr>
          </a:lstStyle>
          <a:p>
            <a:pPr>
              <a:defRPr/>
            </a:pPr>
            <a:endParaRPr lang="ru-RU"/>
          </a:p>
        </p:txBody>
      </p:sp>
      <p:sp>
        <p:nvSpPr>
          <p:cNvPr id="7" name="Rectangle 5"/>
          <p:cNvSpPr>
            <a:spLocks noGrp="1" noChangeArrowheads="1"/>
          </p:cNvSpPr>
          <p:nvPr>
            <p:ph type="ftr" sz="quarter" idx="11"/>
          </p:nvPr>
        </p:nvSpPr>
        <p:spPr>
          <a:ln/>
        </p:spPr>
        <p:txBody>
          <a:bodyPr/>
          <a:lstStyle>
            <a:lvl1pPr>
              <a:defRPr/>
            </a:lvl1pPr>
          </a:lstStyle>
          <a:p>
            <a:pPr>
              <a:defRPr/>
            </a:pPr>
            <a:endParaRPr lang="ru-RU"/>
          </a:p>
        </p:txBody>
      </p:sp>
      <p:sp>
        <p:nvSpPr>
          <p:cNvPr id="8" name="Rectangle 6"/>
          <p:cNvSpPr>
            <a:spLocks noGrp="1" noChangeArrowheads="1"/>
          </p:cNvSpPr>
          <p:nvPr>
            <p:ph type="sldNum" sz="quarter" idx="12"/>
          </p:nvPr>
        </p:nvSpPr>
        <p:spPr>
          <a:ln/>
        </p:spPr>
        <p:txBody>
          <a:bodyPr/>
          <a:lstStyle>
            <a:lvl1pPr>
              <a:defRPr/>
            </a:lvl1pPr>
          </a:lstStyle>
          <a:p>
            <a:pPr>
              <a:defRPr/>
            </a:pPr>
            <a:fld id="{C11249F5-F713-4CD7-84AD-87C655C1A587}" type="slidenum">
              <a:rPr lang="ru-RU"/>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Заголовок, объект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EA029F14-6B84-4BCE-B8CF-7ECC75147A71}" type="slidenum">
              <a:rPr lang="ru-RU"/>
              <a:pPr>
                <a:defRPr/>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lipArt" preserve="1">
  <p:cSld name="Заголовок, текст и клип">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Клип 3"/>
          <p:cNvSpPr>
            <a:spLocks noGrp="1"/>
          </p:cNvSpPr>
          <p:nvPr>
            <p:ph type="clipArt" sz="half" idx="2"/>
          </p:nvPr>
        </p:nvSpPr>
        <p:spPr>
          <a:xfrm>
            <a:off x="4648200" y="1600200"/>
            <a:ext cx="4038600" cy="4525963"/>
          </a:xfrm>
        </p:spPr>
        <p:txBody>
          <a:bodyPr/>
          <a:lstStyle/>
          <a:p>
            <a:pPr lvl="0"/>
            <a:endParaRPr lang="ru-RU"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CFBC6097-29BF-47E4-AE61-DECEE8F914F2}"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54ECFE2F-B008-4A9B-A657-E4D5F790E0CB}"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52AF234C-C23E-4066-A9DD-C8BA4C1638EA}"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C458B2EF-B972-4201-AA48-640B4CD84F50}"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B3EE2DF3-91C0-4D5C-9A68-010BA51E1B07}"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D6A547A5-6402-4759-920D-61E8058C23F3}"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E1541639-9CD1-4A5B-82D6-2EDB4CA41192}"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81930FE6-66E0-4261-AF73-E5F7D64A2818}"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6EC9A85E-BF33-4315-837F-0917FFF13581}"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66CCFF"/>
            </a:gs>
            <a:gs pos="100000">
              <a:srgbClr val="99CCFF"/>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907FFA92-F1F5-4A3B-BA5A-AB796CDF0CC1}"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4277" name="WordArt 5"/>
          <p:cNvSpPr>
            <a:spLocks noChangeArrowheads="1" noChangeShapeType="1" noTextEdit="1"/>
          </p:cNvSpPr>
          <p:nvPr/>
        </p:nvSpPr>
        <p:spPr bwMode="auto">
          <a:xfrm>
            <a:off x="395288" y="0"/>
            <a:ext cx="8208962" cy="2565400"/>
          </a:xfrm>
          <a:prstGeom prst="rect">
            <a:avLst/>
          </a:prstGeom>
        </p:spPr>
        <p:txBody>
          <a:bodyPr wrap="none" fromWordArt="1">
            <a:prstTxWarp prst="textWave2">
              <a:avLst>
                <a:gd name="adj1" fmla="val 13005"/>
                <a:gd name="adj2" fmla="val 0"/>
              </a:avLst>
            </a:prstTxWarp>
          </a:bodyPr>
          <a:lstStyle/>
          <a:p>
            <a:pPr algn="ctr"/>
            <a:r>
              <a:rPr lang="ru-RU" sz="2800" kern="10" dirty="0" smtClean="0">
                <a:ln w="9525">
                  <a:solidFill>
                    <a:srgbClr val="000000"/>
                  </a:solidFill>
                  <a:round/>
                  <a:headEnd/>
                  <a:tailEnd/>
                </a:ln>
                <a:solidFill>
                  <a:srgbClr val="000000"/>
                </a:solidFill>
                <a:latin typeface="Arial"/>
                <a:cs typeface="Arial"/>
              </a:rPr>
              <a:t>БЕЗОПАСНОСТЬ</a:t>
            </a:r>
            <a:endParaRPr lang="ru-RU" sz="2800" kern="10" dirty="0">
              <a:ln w="9525">
                <a:solidFill>
                  <a:srgbClr val="000000"/>
                </a:solidFill>
                <a:round/>
                <a:headEnd/>
                <a:tailEnd/>
              </a:ln>
              <a:solidFill>
                <a:srgbClr val="000000"/>
              </a:solidFill>
              <a:latin typeface="Arial"/>
              <a:cs typeface="Arial"/>
            </a:endParaRPr>
          </a:p>
          <a:p>
            <a:pPr algn="ctr"/>
            <a:r>
              <a:rPr lang="ru-RU" sz="2800" kern="10" dirty="0">
                <a:ln w="9525">
                  <a:solidFill>
                    <a:srgbClr val="000000"/>
                  </a:solidFill>
                  <a:round/>
                  <a:headEnd/>
                  <a:tailEnd/>
                </a:ln>
                <a:solidFill>
                  <a:srgbClr val="000000"/>
                </a:solidFill>
                <a:latin typeface="Arial"/>
                <a:cs typeface="Arial"/>
              </a:rPr>
              <a:t>ЖИЗНЕДЕЯТЕЛЬНОСТИ</a:t>
            </a:r>
          </a:p>
        </p:txBody>
      </p:sp>
      <p:sp>
        <p:nvSpPr>
          <p:cNvPr id="54278" name="WordArt 6" descr="Бумажный пакет"/>
          <p:cNvSpPr>
            <a:spLocks noChangeArrowheads="1" noChangeShapeType="1" noTextEdit="1"/>
          </p:cNvSpPr>
          <p:nvPr/>
        </p:nvSpPr>
        <p:spPr bwMode="auto">
          <a:xfrm>
            <a:off x="827088" y="4221163"/>
            <a:ext cx="7993062" cy="1441450"/>
          </a:xfrm>
          <a:prstGeom prst="rect">
            <a:avLst/>
          </a:prstGeom>
        </p:spPr>
        <p:txBody>
          <a:bodyPr wrap="none" fromWordArt="1">
            <a:prstTxWarp prst="textPlain">
              <a:avLst>
                <a:gd name="adj" fmla="val 50000"/>
              </a:avLst>
            </a:prstTxWarp>
          </a:bodyPr>
          <a:lstStyle/>
          <a:p>
            <a:pPr algn="ctr"/>
            <a:r>
              <a:rPr lang="ru-RU" sz="3600" kern="10">
                <a:ln w="9525">
                  <a:solidFill>
                    <a:srgbClr val="008000"/>
                  </a:solidFill>
                  <a:round/>
                  <a:headEnd/>
                  <a:tailEnd/>
                </a:ln>
                <a:blipFill dpi="0" rotWithShape="0">
                  <a:blip r:embed="rId3"/>
                  <a:srcRect/>
                  <a:tile tx="0" ty="0" sx="100000" sy="100000" flip="none" algn="tl"/>
                </a:blipFill>
                <a:latin typeface="Times New Roman"/>
                <a:cs typeface="Times New Roman"/>
              </a:rPr>
              <a:t>ХАРАКТЕРИСТИКА   ЯДЕРНОГО   ОРУЖИЯ</a:t>
            </a:r>
          </a:p>
        </p:txBody>
      </p:sp>
      <p:sp>
        <p:nvSpPr>
          <p:cNvPr id="54280" name="Text Box 8"/>
          <p:cNvSpPr txBox="1">
            <a:spLocks noChangeArrowheads="1"/>
          </p:cNvSpPr>
          <p:nvPr/>
        </p:nvSpPr>
        <p:spPr bwMode="auto">
          <a:xfrm>
            <a:off x="4643438" y="3500438"/>
            <a:ext cx="4124325" cy="641350"/>
          </a:xfrm>
          <a:prstGeom prst="rect">
            <a:avLst/>
          </a:prstGeom>
          <a:noFill/>
          <a:ln w="9525">
            <a:noFill/>
            <a:miter lim="800000"/>
            <a:headEnd/>
            <a:tailEnd/>
          </a:ln>
        </p:spPr>
        <p:txBody>
          <a:bodyPr>
            <a:spAutoFit/>
          </a:bodyPr>
          <a:lstStyle/>
          <a:p>
            <a:r>
              <a:rPr lang="ru-RU" dirty="0"/>
              <a:t>                        </a:t>
            </a:r>
            <a:endParaRPr lang="ru-RU" sz="3600" b="1" dirty="0">
              <a:solidFill>
                <a:srgbClr val="CC0000"/>
              </a:solidFill>
            </a:endParaRPr>
          </a:p>
        </p:txBody>
      </p:sp>
      <p:sp>
        <p:nvSpPr>
          <p:cNvPr id="2053" name="Text Box 9"/>
          <p:cNvSpPr txBox="1">
            <a:spLocks noChangeArrowheads="1"/>
          </p:cNvSpPr>
          <p:nvPr/>
        </p:nvSpPr>
        <p:spPr bwMode="auto">
          <a:xfrm>
            <a:off x="0" y="0"/>
            <a:ext cx="184150" cy="366713"/>
          </a:xfrm>
          <a:prstGeom prst="rect">
            <a:avLst/>
          </a:prstGeom>
          <a:noFill/>
          <a:ln w="9525">
            <a:noFill/>
            <a:miter lim="800000"/>
            <a:headEnd/>
            <a:tailEnd/>
          </a:ln>
        </p:spPr>
        <p:txBody>
          <a:bodyPr wrap="none">
            <a:spAutoFit/>
          </a:bodyPr>
          <a:lstStyle/>
          <a:p>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grpId="0" nodeType="afterEffect">
                                  <p:stCondLst>
                                    <p:cond delay="0"/>
                                  </p:stCondLst>
                                  <p:childTnLst>
                                    <p:set>
                                      <p:cBhvr>
                                        <p:cTn id="6" dur="1" fill="hold">
                                          <p:stCondLst>
                                            <p:cond delay="0"/>
                                          </p:stCondLst>
                                        </p:cTn>
                                        <p:tgtEl>
                                          <p:spTgt spid="54277"/>
                                        </p:tgtEl>
                                        <p:attrNameLst>
                                          <p:attrName>style.visibility</p:attrName>
                                        </p:attrNameLst>
                                      </p:cBhvr>
                                      <p:to>
                                        <p:strVal val="visible"/>
                                      </p:to>
                                    </p:set>
                                    <p:anim calcmode="lin" valueType="num">
                                      <p:cBhvr>
                                        <p:cTn id="7" dur="1000" fill="hold"/>
                                        <p:tgtEl>
                                          <p:spTgt spid="54277"/>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54277"/>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54277"/>
                                        </p:tgtEl>
                                        <p:attrNameLst>
                                          <p:attrName>ppt_y</p:attrName>
                                        </p:attrNameLst>
                                      </p:cBhvr>
                                      <p:tavLst>
                                        <p:tav tm="0">
                                          <p:val>
                                            <p:strVal val="#ppt_y"/>
                                          </p:val>
                                        </p:tav>
                                        <p:tav tm="100000">
                                          <p:val>
                                            <p:strVal val="#ppt_y"/>
                                          </p:val>
                                        </p:tav>
                                      </p:tavLst>
                                    </p:anim>
                                    <p:animEffect transition="in" filter="fade">
                                      <p:cBhvr>
                                        <p:cTn id="10" dur="1000"/>
                                        <p:tgtEl>
                                          <p:spTgt spid="54277"/>
                                        </p:tgtEl>
                                      </p:cBhvr>
                                    </p:animEffect>
                                  </p:childTnLst>
                                </p:cTn>
                              </p:par>
                            </p:childTnLst>
                          </p:cTn>
                        </p:par>
                        <p:par>
                          <p:cTn id="11" fill="hold">
                            <p:stCondLst>
                              <p:cond delay="1000"/>
                            </p:stCondLst>
                            <p:childTnLst>
                              <p:par>
                                <p:cTn id="12" presetID="3" presetClass="entr" presetSubtype="10" fill="hold" grpId="0" nodeType="afterEffect">
                                  <p:stCondLst>
                                    <p:cond delay="0"/>
                                  </p:stCondLst>
                                  <p:childTnLst>
                                    <p:set>
                                      <p:cBhvr>
                                        <p:cTn id="13" dur="1" fill="hold">
                                          <p:stCondLst>
                                            <p:cond delay="0"/>
                                          </p:stCondLst>
                                        </p:cTn>
                                        <p:tgtEl>
                                          <p:spTgt spid="54278"/>
                                        </p:tgtEl>
                                        <p:attrNameLst>
                                          <p:attrName>style.visibility</p:attrName>
                                        </p:attrNameLst>
                                      </p:cBhvr>
                                      <p:to>
                                        <p:strVal val="visible"/>
                                      </p:to>
                                    </p:set>
                                    <p:animEffect transition="in" filter="blinds(horizontal)">
                                      <p:cBhvr>
                                        <p:cTn id="14" dur="500"/>
                                        <p:tgtEl>
                                          <p:spTgt spid="54278"/>
                                        </p:tgtEl>
                                      </p:cBhvr>
                                    </p:animEffect>
                                  </p:childTnLst>
                                </p:cTn>
                              </p:par>
                            </p:childTnLst>
                          </p:cTn>
                        </p:par>
                        <p:par>
                          <p:cTn id="15" fill="hold">
                            <p:stCondLst>
                              <p:cond delay="1500"/>
                            </p:stCondLst>
                            <p:childTnLst>
                              <p:par>
                                <p:cTn id="16" presetID="2" presetClass="entr" presetSubtype="4" fill="hold" grpId="0" nodeType="afterEffect">
                                  <p:stCondLst>
                                    <p:cond delay="0"/>
                                  </p:stCondLst>
                                  <p:childTnLst>
                                    <p:set>
                                      <p:cBhvr>
                                        <p:cTn id="17" dur="1" fill="hold">
                                          <p:stCondLst>
                                            <p:cond delay="0"/>
                                          </p:stCondLst>
                                        </p:cTn>
                                        <p:tgtEl>
                                          <p:spTgt spid="54280"/>
                                        </p:tgtEl>
                                        <p:attrNameLst>
                                          <p:attrName>style.visibility</p:attrName>
                                        </p:attrNameLst>
                                      </p:cBhvr>
                                      <p:to>
                                        <p:strVal val="visible"/>
                                      </p:to>
                                    </p:set>
                                    <p:anim calcmode="lin" valueType="num">
                                      <p:cBhvr additive="base">
                                        <p:cTn id="18" dur="500" fill="hold"/>
                                        <p:tgtEl>
                                          <p:spTgt spid="54280"/>
                                        </p:tgtEl>
                                        <p:attrNameLst>
                                          <p:attrName>ppt_x</p:attrName>
                                        </p:attrNameLst>
                                      </p:cBhvr>
                                      <p:tavLst>
                                        <p:tav tm="0">
                                          <p:val>
                                            <p:strVal val="#ppt_x"/>
                                          </p:val>
                                        </p:tav>
                                        <p:tav tm="100000">
                                          <p:val>
                                            <p:strVal val="#ppt_x"/>
                                          </p:val>
                                        </p:tav>
                                      </p:tavLst>
                                    </p:anim>
                                    <p:anim calcmode="lin" valueType="num">
                                      <p:cBhvr additive="base">
                                        <p:cTn id="19" dur="500" fill="hold"/>
                                        <p:tgtEl>
                                          <p:spTgt spid="542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7" grpId="0" animBg="1"/>
      <p:bldP spid="54278" grpId="0" animBg="1"/>
      <p:bldP spid="54280"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395288" y="476250"/>
            <a:ext cx="8229600" cy="4525963"/>
          </a:xfrm>
        </p:spPr>
        <p:txBody>
          <a:bodyPr/>
          <a:lstStyle/>
          <a:p>
            <a:pPr eaLnBrk="1" hangingPunct="1"/>
            <a:r>
              <a:rPr lang="ru-RU" sz="4000" smtClean="0"/>
              <a:t>Воздушной ударной волной называется область резкого сжатия воздуха, распространяющаяся во все стороны от центра взрыва со сверхзвуковой скоростью. Переднюю границу волны характеризующуюся резким скачком давления, называют фронтом ударной волны.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slide(fromBottom)">
                                      <p:cBhvr>
                                        <p:cTn id="7" dur="500">
                                          <p:stCondLst>
                                            <p:cond delay="0"/>
                                          </p:stCondLst>
                                        </p:cTn>
                                        <p:tgtEl>
                                          <p:spTgt spid="276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7" name="Rectangle 5"/>
          <p:cNvSpPr>
            <a:spLocks noGrp="1" noChangeArrowheads="1"/>
          </p:cNvSpPr>
          <p:nvPr>
            <p:ph type="body" sz="half" idx="1"/>
          </p:nvPr>
        </p:nvSpPr>
        <p:spPr>
          <a:xfrm>
            <a:off x="250825" y="549275"/>
            <a:ext cx="8353425" cy="5576888"/>
          </a:xfrm>
        </p:spPr>
        <p:txBody>
          <a:bodyPr/>
          <a:lstStyle/>
          <a:p>
            <a:pPr eaLnBrk="1" hangingPunct="1">
              <a:lnSpc>
                <a:spcPct val="120000"/>
              </a:lnSpc>
            </a:pPr>
            <a:r>
              <a:rPr lang="ru-RU" sz="3600" smtClean="0"/>
              <a:t>Ударная волна ядерного взрыва, как и при взрыве обычных боеприпасов, способна наносить человеку различные травмы, в том числе и смертельные. Поражения, возникающие под действием ударной волны, подразделяются на легкие, средние и тяжелые.</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677">
                                            <p:txEl>
                                              <p:pRg st="0" end="0"/>
                                            </p:txEl>
                                          </p:spTgt>
                                        </p:tgtEl>
                                        <p:attrNameLst>
                                          <p:attrName>style.visibility</p:attrName>
                                        </p:attrNameLst>
                                      </p:cBhvr>
                                      <p:to>
                                        <p:strVal val="visible"/>
                                      </p:to>
                                    </p:set>
                                    <p:animEffect transition="in" filter="wipe(left)">
                                      <p:cBhvr>
                                        <p:cTn id="7" dur="500"/>
                                        <p:tgtEl>
                                          <p:spTgt spid="2867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effectLst>
            <a:outerShdw dist="35921" dir="2700000" algn="ctr" rotWithShape="0">
              <a:srgbClr val="FFFF00"/>
            </a:outerShdw>
          </a:effectLst>
        </p:spPr>
        <p:txBody>
          <a:bodyPr/>
          <a:lstStyle/>
          <a:p>
            <a:pPr eaLnBrk="1" hangingPunct="1">
              <a:defRPr/>
            </a:pPr>
            <a:r>
              <a:rPr lang="ru-RU" b="1" smtClean="0">
                <a:solidFill>
                  <a:srgbClr val="990033"/>
                </a:solidFill>
              </a:rPr>
              <a:t>Световое излучение</a:t>
            </a:r>
          </a:p>
        </p:txBody>
      </p:sp>
      <p:sp>
        <p:nvSpPr>
          <p:cNvPr id="30723" name="Rectangle 3"/>
          <p:cNvSpPr>
            <a:spLocks noGrp="1" noChangeArrowheads="1"/>
          </p:cNvSpPr>
          <p:nvPr>
            <p:ph type="body" idx="1"/>
          </p:nvPr>
        </p:nvSpPr>
        <p:spPr/>
        <p:txBody>
          <a:bodyPr/>
          <a:lstStyle/>
          <a:p>
            <a:pPr eaLnBrk="1" hangingPunct="1">
              <a:lnSpc>
                <a:spcPct val="140000"/>
              </a:lnSpc>
            </a:pPr>
            <a:r>
              <a:rPr lang="ru-RU" sz="2800" b="1" smtClean="0">
                <a:solidFill>
                  <a:schemeClr val="tx2"/>
                </a:solidFill>
              </a:rPr>
              <a:t>Под действием светового излучения ядерного взрыва понимается электромагнитное излучение, включающее в себя ультрафиолетовую, видимую и инфракрасную области спектра. Источником светового излучения является светящаяся область взрыва.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randombar(horizontal)">
                                      <p:cBhvr>
                                        <p:cTn id="7" dur="600">
                                          <p:stCondLst>
                                            <p:cond delay="0"/>
                                          </p:stCondLst>
                                        </p:cTn>
                                        <p:tgtEl>
                                          <p:spTgt spid="3072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0723">
                                            <p:txEl>
                                              <p:pRg st="0" end="0"/>
                                            </p:txEl>
                                          </p:spTgt>
                                        </p:tgtEl>
                                        <p:attrNameLst>
                                          <p:attrName>style.visibility</p:attrName>
                                        </p:attrNameLst>
                                      </p:cBhvr>
                                      <p:to>
                                        <p:strVal val="visible"/>
                                      </p:to>
                                    </p:set>
                                    <p:animEffect transition="in" filter="randombar(horizontal)">
                                      <p:cBhvr>
                                        <p:cTn id="12" dur="500"/>
                                        <p:tgtEl>
                                          <p:spTgt spid="307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51" name="Rectangle 7"/>
          <p:cNvSpPr>
            <a:spLocks noGrp="1" noChangeArrowheads="1"/>
          </p:cNvSpPr>
          <p:nvPr>
            <p:ph type="body" sz="half" idx="1"/>
          </p:nvPr>
        </p:nvSpPr>
        <p:spPr>
          <a:xfrm>
            <a:off x="0" y="620713"/>
            <a:ext cx="4932363" cy="5721350"/>
          </a:xfrm>
        </p:spPr>
        <p:txBody>
          <a:bodyPr/>
          <a:lstStyle/>
          <a:p>
            <a:pPr eaLnBrk="1" hangingPunct="1"/>
            <a:r>
              <a:rPr lang="ru-RU" sz="2800" b="1" smtClean="0">
                <a:solidFill>
                  <a:srgbClr val="CC0000"/>
                </a:solidFill>
              </a:rPr>
              <a:t>Световое излучение, воздействуя на людей, вызывает ожоги открытых и защищенных одеждой участков тела, глаз и временное ослепление. В зависимости о т значения величины светового импульса различают ожоги кожи четырех степеней.</a:t>
            </a:r>
          </a:p>
        </p:txBody>
      </p:sp>
      <p:pic>
        <p:nvPicPr>
          <p:cNvPr id="31753" name="Picture 9" descr="световое излучение"/>
          <p:cNvPicPr>
            <a:picLocks noGrp="1" noChangeAspect="1" noChangeArrowheads="1"/>
          </p:cNvPicPr>
          <p:nvPr>
            <p:ph sz="half" idx="2"/>
          </p:nvPr>
        </p:nvPicPr>
        <p:blipFill>
          <a:blip r:embed="rId2" cstate="print"/>
          <a:srcRect/>
          <a:stretch>
            <a:fillRect/>
          </a:stretch>
        </p:blipFill>
        <p:spPr>
          <a:xfrm>
            <a:off x="4932363" y="765175"/>
            <a:ext cx="4211637" cy="5111750"/>
          </a:xfr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31751">
                                            <p:txEl>
                                              <p:pRg st="0" end="0"/>
                                            </p:txEl>
                                          </p:spTgt>
                                        </p:tgtEl>
                                        <p:attrNameLst>
                                          <p:attrName>style.visibility</p:attrName>
                                        </p:attrNameLst>
                                      </p:cBhvr>
                                      <p:to>
                                        <p:strVal val="visible"/>
                                      </p:to>
                                    </p:set>
                                    <p:anim calcmode="lin" valueType="num">
                                      <p:cBhvr>
                                        <p:cTn id="7" dur="500" fill="hold"/>
                                        <p:tgtEl>
                                          <p:spTgt spid="3175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1751">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1751">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175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nodeType="clickEffect">
                                  <p:stCondLst>
                                    <p:cond delay="0"/>
                                  </p:stCondLst>
                                  <p:childTnLst>
                                    <p:set>
                                      <p:cBhvr>
                                        <p:cTn id="14" dur="1" fill="hold">
                                          <p:stCondLst>
                                            <p:cond delay="0"/>
                                          </p:stCondLst>
                                        </p:cTn>
                                        <p:tgtEl>
                                          <p:spTgt spid="31753"/>
                                        </p:tgtEl>
                                        <p:attrNameLst>
                                          <p:attrName>style.visibility</p:attrName>
                                        </p:attrNameLst>
                                      </p:cBhvr>
                                      <p:to>
                                        <p:strVal val="visible"/>
                                      </p:to>
                                    </p:set>
                                    <p:anim calcmode="lin" valueType="num">
                                      <p:cBhvr>
                                        <p:cTn id="15" dur="500" decel="50000" fill="hold">
                                          <p:stCondLst>
                                            <p:cond delay="0"/>
                                          </p:stCondLst>
                                        </p:cTn>
                                        <p:tgtEl>
                                          <p:spTgt spid="31753"/>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31753"/>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31753"/>
                                        </p:tgtEl>
                                        <p:attrNameLst>
                                          <p:attrName>ppt_w</p:attrName>
                                        </p:attrNameLst>
                                      </p:cBhvr>
                                      <p:tavLst>
                                        <p:tav tm="0">
                                          <p:val>
                                            <p:strVal val="#ppt_w*.05"/>
                                          </p:val>
                                        </p:tav>
                                        <p:tav tm="100000">
                                          <p:val>
                                            <p:strVal val="#ppt_w"/>
                                          </p:val>
                                        </p:tav>
                                      </p:tavLst>
                                    </p:anim>
                                    <p:anim calcmode="lin" valueType="num">
                                      <p:cBhvr>
                                        <p:cTn id="18" dur="1000" fill="hold"/>
                                        <p:tgtEl>
                                          <p:spTgt spid="31753"/>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31753"/>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31753"/>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31753"/>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317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1"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20" name="Rectangle 4"/>
          <p:cNvSpPr>
            <a:spLocks noGrp="1" noChangeArrowheads="1"/>
          </p:cNvSpPr>
          <p:nvPr>
            <p:ph type="title"/>
          </p:nvPr>
        </p:nvSpPr>
        <p:spPr>
          <a:xfrm>
            <a:off x="611188" y="333375"/>
            <a:ext cx="7942262" cy="1008063"/>
          </a:xfrm>
        </p:spPr>
        <p:txBody>
          <a:bodyPr/>
          <a:lstStyle/>
          <a:p>
            <a:pPr eaLnBrk="1" hangingPunct="1"/>
            <a:r>
              <a:rPr lang="ru-RU" sz="4000" smtClean="0">
                <a:solidFill>
                  <a:srgbClr val="CC0000"/>
                </a:solidFill>
              </a:rPr>
              <a:t>Величины световых импульсов, соответствующие ожогам кожи разной степени, кал/см</a:t>
            </a:r>
            <a:r>
              <a:rPr lang="ru-RU" sz="4000" baseline="30000" smtClean="0">
                <a:solidFill>
                  <a:srgbClr val="CC0000"/>
                </a:solidFill>
              </a:rPr>
              <a:t>2</a:t>
            </a:r>
            <a:endParaRPr lang="ru-RU" sz="4000" smtClean="0">
              <a:solidFill>
                <a:srgbClr val="CC0000"/>
              </a:solidFill>
            </a:endParaRPr>
          </a:p>
        </p:txBody>
      </p:sp>
      <p:graphicFrame>
        <p:nvGraphicFramePr>
          <p:cNvPr id="35038" name="Group 222"/>
          <p:cNvGraphicFramePr>
            <a:graphicFrameLocks noGrp="1"/>
          </p:cNvGraphicFramePr>
          <p:nvPr>
            <p:ph sz="half" idx="1"/>
          </p:nvPr>
        </p:nvGraphicFramePr>
        <p:xfrm>
          <a:off x="468313" y="1700213"/>
          <a:ext cx="8218487" cy="4864608"/>
        </p:xfrm>
        <a:graphic>
          <a:graphicData uri="http://schemas.openxmlformats.org/drawingml/2006/table">
            <a:tbl>
              <a:tblPr/>
              <a:tblGrid>
                <a:gridCol w="1439862"/>
                <a:gridCol w="4038600"/>
                <a:gridCol w="2740025"/>
              </a:tblGrid>
              <a:tr h="48609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500" b="0" i="0" u="none" strike="noStrike" cap="none" normalizeH="0" baseline="0" smtClean="0">
                          <a:ln>
                            <a:noFill/>
                          </a:ln>
                          <a:solidFill>
                            <a:srgbClr val="CC0000"/>
                          </a:solidFill>
                          <a:effectLst/>
                          <a:latin typeface="Arial" charset="0"/>
                        </a:rPr>
                        <a:t>Степень ожога</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rgbClr val="800000"/>
                          </a:solidFill>
                          <a:effectLst/>
                          <a:latin typeface="Arial" charset="0"/>
                        </a:rPr>
                        <a:t>Первая</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rgbClr val="800000"/>
                          </a:solidFill>
                          <a:effectLst/>
                          <a:latin typeface="Arial" charset="0"/>
                        </a:rPr>
                        <a:t>Вторая</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rgbClr val="800000"/>
                          </a:solidFill>
                          <a:effectLst/>
                          <a:latin typeface="Arial" charset="0"/>
                        </a:rPr>
                        <a:t>Третья</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rgbClr val="800000"/>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rgbClr val="800000"/>
                          </a:solidFill>
                          <a:effectLst/>
                          <a:latin typeface="Arial" charset="0"/>
                        </a:rPr>
                        <a:t>Четвертая</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600" b="0" i="0" u="none" strike="noStrike" cap="none" normalizeH="0" baseline="0" smtClean="0">
                          <a:ln>
                            <a:noFill/>
                          </a:ln>
                          <a:solidFill>
                            <a:srgbClr val="CC0000"/>
                          </a:solidFill>
                          <a:effectLst/>
                          <a:latin typeface="Arial" charset="0"/>
                        </a:rPr>
                        <a:t>Открытые участки кожи при мощности взрыва, тыс.т</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rgbClr val="CC0000"/>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600" b="0" i="0" u="none" strike="noStrike" cap="none" normalizeH="0" baseline="0" smtClean="0">
                          <a:ln>
                            <a:noFill/>
                          </a:ln>
                          <a:solidFill>
                            <a:srgbClr val="CC0000"/>
                          </a:solidFill>
                          <a:effectLst/>
                          <a:latin typeface="Arial" charset="0"/>
                        </a:rPr>
                        <a:t>Участки кожи под одеждой</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5039" name="Group 223"/>
          <p:cNvGraphicFramePr>
            <a:graphicFrameLocks noGrp="1"/>
          </p:cNvGraphicFramePr>
          <p:nvPr>
            <p:ph sz="quarter" idx="2"/>
          </p:nvPr>
        </p:nvGraphicFramePr>
        <p:xfrm>
          <a:off x="1908175" y="2924175"/>
          <a:ext cx="4032250" cy="3673476"/>
        </p:xfrm>
        <a:graphic>
          <a:graphicData uri="http://schemas.openxmlformats.org/drawingml/2006/table">
            <a:tbl>
              <a:tblPr/>
              <a:tblGrid>
                <a:gridCol w="1008063"/>
                <a:gridCol w="1008062"/>
                <a:gridCol w="1008063"/>
                <a:gridCol w="1008062"/>
              </a:tblGrid>
              <a:tr h="576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rgbClr val="0000FF"/>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rgbClr val="0000FF"/>
                          </a:solidFill>
                          <a:effectLst/>
                          <a:latin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rgbClr val="0000FF"/>
                          </a:solidFill>
                          <a:effectLst/>
                          <a:latin typeface="Arial"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rgbClr val="0000FF"/>
                          </a:solidFill>
                          <a:effectLst/>
                          <a:latin typeface="Arial" charset="0"/>
                        </a:rPr>
                        <a:t>1000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635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rgbClr val="0000FF"/>
                          </a:solidFill>
                          <a:effectLst/>
                          <a:latin typeface="Arial" charset="0"/>
                        </a:rPr>
                        <a:t>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rgbClr val="0000FF"/>
                          </a:solidFill>
                          <a:effectLst/>
                          <a:latin typeface="Arial" charset="0"/>
                        </a:rPr>
                        <a:t>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rgbClr val="0000FF"/>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rgbClr val="0000FF"/>
                          </a:solidFill>
                          <a:effectLst/>
                          <a:latin typeface="Arial" charset="0"/>
                        </a:rPr>
                        <a:t>4,8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76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rgbClr val="0000FF"/>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rgbClr val="0000FF"/>
                          </a:solidFill>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rgbClr val="0000FF"/>
                          </a:solidFill>
                          <a:effectLst/>
                          <a:latin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rgbClr val="0000FF"/>
                          </a:solidFill>
                          <a:effectLst/>
                          <a:latin typeface="Arial" charset="0"/>
                        </a:rPr>
                        <a:t>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rgbClr val="0000FF"/>
                          </a:solidFill>
                          <a:effectLst/>
                          <a:latin typeface="Arial"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rgbClr val="0000FF"/>
                          </a:solidFill>
                          <a:effectLst/>
                          <a:latin typeface="Arial"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rgbClr val="0000FF"/>
                          </a:solidFill>
                          <a:effectLst/>
                          <a:latin typeface="Arial"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rgbClr val="0000FF"/>
                          </a:solidFill>
                          <a:effectLst/>
                          <a:latin typeface="Arial" charset="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17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200" b="0" i="0" u="none" strike="noStrike" cap="none" normalizeH="0" baseline="0" smtClean="0">
                          <a:ln>
                            <a:noFill/>
                          </a:ln>
                          <a:solidFill>
                            <a:srgbClr val="0000FF"/>
                          </a:solidFill>
                          <a:effectLst/>
                          <a:latin typeface="Arial" charset="0"/>
                        </a:rPr>
                        <a:t>более</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200" b="0" i="0" u="none" strike="noStrike" cap="none" normalizeH="0" baseline="0" smtClean="0">
                          <a:ln>
                            <a:noFill/>
                          </a:ln>
                          <a:solidFill>
                            <a:srgbClr val="0000FF"/>
                          </a:solidFill>
                          <a:effectLst/>
                          <a:latin typeface="Arial" charset="0"/>
                        </a:rPr>
                        <a:t>более</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200" b="0" i="0" u="none" strike="noStrike" cap="none" normalizeH="0" baseline="0" smtClean="0">
                          <a:ln>
                            <a:noFill/>
                          </a:ln>
                          <a:solidFill>
                            <a:srgbClr val="0000FF"/>
                          </a:solidFill>
                          <a:effectLst/>
                          <a:latin typeface="Arial" charset="0"/>
                        </a:rPr>
                        <a:t>более</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200" b="0" i="0" u="none" strike="noStrike" cap="none" normalizeH="0" baseline="0" smtClean="0">
                          <a:ln>
                            <a:noFill/>
                          </a:ln>
                          <a:solidFill>
                            <a:srgbClr val="0000FF"/>
                          </a:solidFill>
                          <a:effectLst/>
                          <a:latin typeface="Arial" charset="0"/>
                        </a:rPr>
                        <a:t>более</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7207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rgbClr val="0000FF"/>
                          </a:solidFill>
                          <a:effectLst/>
                          <a:latin typeface="Arial"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rgbClr val="0000FF"/>
                          </a:solidFill>
                          <a:effectLst/>
                          <a:latin typeface="Arial"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rgbClr val="0000FF"/>
                          </a:solidFill>
                          <a:effectLst/>
                          <a:latin typeface="Arial"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rgbClr val="0000FF"/>
                          </a:solidFill>
                          <a:effectLst/>
                          <a:latin typeface="Arial" charset="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5040" name="Group 224"/>
          <p:cNvGraphicFramePr>
            <a:graphicFrameLocks noGrp="1"/>
          </p:cNvGraphicFramePr>
          <p:nvPr>
            <p:ph sz="quarter" idx="3"/>
          </p:nvPr>
        </p:nvGraphicFramePr>
        <p:xfrm>
          <a:off x="5951538" y="2924175"/>
          <a:ext cx="2735262" cy="3673476"/>
        </p:xfrm>
        <a:graphic>
          <a:graphicData uri="http://schemas.openxmlformats.org/drawingml/2006/table">
            <a:tbl>
              <a:tblPr/>
              <a:tblGrid>
                <a:gridCol w="1404937"/>
                <a:gridCol w="1330325"/>
              </a:tblGrid>
              <a:tr h="576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400" b="0" i="0" u="none" strike="noStrike" cap="none" normalizeH="0" baseline="0" smtClean="0">
                          <a:ln>
                            <a:noFill/>
                          </a:ln>
                          <a:solidFill>
                            <a:srgbClr val="0000FF"/>
                          </a:solidFill>
                          <a:effectLst/>
                          <a:latin typeface="Arial" charset="0"/>
                        </a:rPr>
                        <a:t>летней</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400" b="0" i="0" u="none" strike="noStrike" cap="none" normalizeH="0" baseline="0" smtClean="0">
                          <a:ln>
                            <a:noFill/>
                          </a:ln>
                          <a:solidFill>
                            <a:srgbClr val="0000FF"/>
                          </a:solidFill>
                          <a:effectLst/>
                          <a:latin typeface="Arial" charset="0"/>
                        </a:rPr>
                        <a:t>зимней</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rgbClr val="0000FF"/>
                          </a:solidFill>
                          <a:effectLst/>
                          <a:latin typeface="Arial"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700" b="0" i="0" u="none" strike="noStrike" cap="none" normalizeH="0" baseline="0" smtClean="0">
                          <a:ln>
                            <a:noFill/>
                          </a:ln>
                          <a:solidFill>
                            <a:srgbClr val="0000FF"/>
                          </a:solidFill>
                          <a:effectLst/>
                          <a:latin typeface="Arial" charset="0"/>
                        </a:rPr>
                        <a:t>35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76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rgbClr val="0000FF"/>
                          </a:solidFill>
                          <a:effectLst/>
                          <a:latin typeface="Arial"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700" b="0" i="0" u="none" strike="noStrike" cap="none" normalizeH="0" baseline="0" smtClean="0">
                          <a:ln>
                            <a:noFill/>
                          </a:ln>
                          <a:solidFill>
                            <a:srgbClr val="0000FF"/>
                          </a:solidFill>
                          <a:effectLst/>
                          <a:latin typeface="Arial" charset="0"/>
                        </a:rPr>
                        <a:t>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rgbClr val="0000FF"/>
                          </a:solidFill>
                          <a:effectLst/>
                          <a:latin typeface="Arial" charset="0"/>
                        </a:rPr>
                        <a:t>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700" b="0" i="0" u="none" strike="noStrike" cap="none" normalizeH="0" baseline="0" smtClean="0">
                          <a:ln>
                            <a:noFill/>
                          </a:ln>
                          <a:solidFill>
                            <a:srgbClr val="0000FF"/>
                          </a:solidFill>
                          <a:effectLst/>
                          <a:latin typeface="Arial" charset="0"/>
                        </a:rPr>
                        <a:t>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048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200" b="0" i="0" u="none" strike="noStrike" cap="none" normalizeH="0" baseline="0" smtClean="0">
                          <a:ln>
                            <a:noFill/>
                          </a:ln>
                          <a:solidFill>
                            <a:srgbClr val="0000FF"/>
                          </a:solidFill>
                          <a:effectLst/>
                          <a:latin typeface="Arial" charset="0"/>
                        </a:rPr>
                        <a:t>более</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200" b="0" i="0" u="none" strike="noStrike" cap="none" normalizeH="0" baseline="0" smtClean="0">
                          <a:ln>
                            <a:noFill/>
                          </a:ln>
                          <a:solidFill>
                            <a:srgbClr val="0000FF"/>
                          </a:solidFill>
                          <a:effectLst/>
                          <a:latin typeface="Arial" charset="0"/>
                        </a:rPr>
                        <a:t>более</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7207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smtClean="0">
                          <a:ln>
                            <a:noFill/>
                          </a:ln>
                          <a:solidFill>
                            <a:srgbClr val="0000FF"/>
                          </a:solidFill>
                          <a:effectLst/>
                          <a:latin typeface="Arial" charset="0"/>
                        </a:rPr>
                        <a:t>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700" b="0" i="0" u="none" strike="noStrike" cap="none" normalizeH="0" baseline="0" smtClean="0">
                          <a:ln>
                            <a:noFill/>
                          </a:ln>
                          <a:solidFill>
                            <a:srgbClr val="0000FF"/>
                          </a:solidFill>
                          <a:effectLst/>
                          <a:latin typeface="Arial" charset="0"/>
                        </a:rPr>
                        <a:t>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433" name="Line 77"/>
          <p:cNvSpPr>
            <a:spLocks noChangeShapeType="1"/>
          </p:cNvSpPr>
          <p:nvPr/>
        </p:nvSpPr>
        <p:spPr bwMode="auto">
          <a:xfrm>
            <a:off x="468313" y="3500438"/>
            <a:ext cx="1439862" cy="0"/>
          </a:xfrm>
          <a:prstGeom prst="line">
            <a:avLst/>
          </a:prstGeom>
          <a:noFill/>
          <a:ln w="9525">
            <a:solidFill>
              <a:schemeClr val="tx1"/>
            </a:solidFill>
            <a:round/>
            <a:headEnd/>
            <a:tailEnd/>
          </a:ln>
        </p:spPr>
        <p:txBody>
          <a:bodyP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4820"/>
                                        </p:tgtEl>
                                        <p:attrNameLst>
                                          <p:attrName>style.visibility</p:attrName>
                                        </p:attrNameLst>
                                      </p:cBhvr>
                                      <p:to>
                                        <p:strVal val="visible"/>
                                      </p:to>
                                    </p:set>
                                    <p:anim calcmode="lin" valueType="num">
                                      <p:cBhvr>
                                        <p:cTn id="7" dur="500" decel="50000" fill="hold">
                                          <p:stCondLst>
                                            <p:cond delay="0"/>
                                          </p:stCondLst>
                                        </p:cTn>
                                        <p:tgtEl>
                                          <p:spTgt spid="3482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482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4820"/>
                                        </p:tgtEl>
                                        <p:attrNameLst>
                                          <p:attrName>ppt_w</p:attrName>
                                        </p:attrNameLst>
                                      </p:cBhvr>
                                      <p:tavLst>
                                        <p:tav tm="0">
                                          <p:val>
                                            <p:strVal val="#ppt_w*.05"/>
                                          </p:val>
                                        </p:tav>
                                        <p:tav tm="100000">
                                          <p:val>
                                            <p:strVal val="#ppt_w"/>
                                          </p:val>
                                        </p:tav>
                                      </p:tavLst>
                                    </p:anim>
                                    <p:anim calcmode="lin" valueType="num">
                                      <p:cBhvr>
                                        <p:cTn id="10" dur="1000" fill="hold"/>
                                        <p:tgtEl>
                                          <p:spTgt spid="3482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482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482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482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4820"/>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35038"/>
                                        </p:tgtEl>
                                        <p:attrNameLst>
                                          <p:attrName>style.visibility</p:attrName>
                                        </p:attrNameLst>
                                      </p:cBhvr>
                                      <p:to>
                                        <p:strVal val="visible"/>
                                      </p:to>
                                    </p:set>
                                    <p:animEffect transition="in" filter="blinds(horizontal)">
                                      <p:cBhvr>
                                        <p:cTn id="19" dur="500"/>
                                        <p:tgtEl>
                                          <p:spTgt spid="35038"/>
                                        </p:tgtEl>
                                      </p:cBhvr>
                                    </p:animEffect>
                                  </p:childTnLst>
                                </p:cTn>
                              </p:par>
                              <p:par>
                                <p:cTn id="20" presetID="3" presetClass="entr" presetSubtype="10" fill="hold" nodeType="withEffect">
                                  <p:stCondLst>
                                    <p:cond delay="0"/>
                                  </p:stCondLst>
                                  <p:childTnLst>
                                    <p:set>
                                      <p:cBhvr>
                                        <p:cTn id="21" dur="1" fill="hold">
                                          <p:stCondLst>
                                            <p:cond delay="0"/>
                                          </p:stCondLst>
                                        </p:cTn>
                                        <p:tgtEl>
                                          <p:spTgt spid="35039"/>
                                        </p:tgtEl>
                                        <p:attrNameLst>
                                          <p:attrName>style.visibility</p:attrName>
                                        </p:attrNameLst>
                                      </p:cBhvr>
                                      <p:to>
                                        <p:strVal val="visible"/>
                                      </p:to>
                                    </p:set>
                                    <p:animEffect transition="in" filter="blinds(horizontal)">
                                      <p:cBhvr>
                                        <p:cTn id="22" dur="500"/>
                                        <p:tgtEl>
                                          <p:spTgt spid="35039"/>
                                        </p:tgtEl>
                                      </p:cBhvr>
                                    </p:animEffect>
                                  </p:childTnLst>
                                </p:cTn>
                              </p:par>
                              <p:par>
                                <p:cTn id="23" presetID="3" presetClass="entr" presetSubtype="10" fill="hold" nodeType="withEffect">
                                  <p:stCondLst>
                                    <p:cond delay="0"/>
                                  </p:stCondLst>
                                  <p:childTnLst>
                                    <p:set>
                                      <p:cBhvr>
                                        <p:cTn id="24" dur="1" fill="hold">
                                          <p:stCondLst>
                                            <p:cond delay="0"/>
                                          </p:stCondLst>
                                        </p:cTn>
                                        <p:tgtEl>
                                          <p:spTgt spid="35040"/>
                                        </p:tgtEl>
                                        <p:attrNameLst>
                                          <p:attrName>style.visibility</p:attrName>
                                        </p:attrNameLst>
                                      </p:cBhvr>
                                      <p:to>
                                        <p:strVal val="visible"/>
                                      </p:to>
                                    </p:set>
                                    <p:animEffect transition="in" filter="blinds(horizontal)">
                                      <p:cBhvr>
                                        <p:cTn id="25" dur="500"/>
                                        <p:tgtEl>
                                          <p:spTgt spid="350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a:xfrm>
            <a:off x="468313" y="0"/>
            <a:ext cx="8229600" cy="6453188"/>
          </a:xfrm>
        </p:spPr>
        <p:txBody>
          <a:bodyPr/>
          <a:lstStyle/>
          <a:p>
            <a:pPr eaLnBrk="1" hangingPunct="1">
              <a:lnSpc>
                <a:spcPct val="90000"/>
              </a:lnSpc>
            </a:pPr>
            <a:r>
              <a:rPr lang="ru-RU" sz="2800" b="1" i="1" smtClean="0">
                <a:solidFill>
                  <a:srgbClr val="800000"/>
                </a:solidFill>
              </a:rPr>
              <a:t>Световое излучение в сочетании с ударной волной приводит к многочисленным пожарам и взрывам в результате разрушений в населенных пунктах газовых коммуникаций и повреждений в электросетях. Степень поражающего действия светового излучения резко снижается при условии своевременного оповещения людей, использования или защитных сооружений, естественных укрытий (особенно лесных массивов и складок рельефа),индивидуальных средств защиты (защитной одежды, очков) и строгого выполнения противопожарных мероприятий.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fade">
                                      <p:cBhvr>
                                        <p:cTn id="7" dur="1000"/>
                                        <p:tgtEl>
                                          <p:spTgt spid="39939">
                                            <p:txEl>
                                              <p:pRg st="0" end="0"/>
                                            </p:txEl>
                                          </p:spTgt>
                                        </p:tgtEl>
                                      </p:cBhvr>
                                    </p:animEffect>
                                    <p:anim calcmode="lin" valueType="num">
                                      <p:cBhvr>
                                        <p:cTn id="8" dur="10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993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95288" y="0"/>
            <a:ext cx="8229600" cy="1143000"/>
          </a:xfrm>
        </p:spPr>
        <p:txBody>
          <a:bodyPr/>
          <a:lstStyle/>
          <a:p>
            <a:pPr eaLnBrk="1" hangingPunct="1"/>
            <a:r>
              <a:rPr lang="ru-RU" b="1" i="1" smtClean="0">
                <a:solidFill>
                  <a:srgbClr val="800000"/>
                </a:solidFill>
              </a:rPr>
              <a:t>Проникающая радиация</a:t>
            </a:r>
          </a:p>
        </p:txBody>
      </p:sp>
      <p:sp>
        <p:nvSpPr>
          <p:cNvPr id="40963" name="Rectangle 3"/>
          <p:cNvSpPr>
            <a:spLocks noGrp="1" noChangeArrowheads="1"/>
          </p:cNvSpPr>
          <p:nvPr>
            <p:ph type="body" idx="1"/>
          </p:nvPr>
        </p:nvSpPr>
        <p:spPr>
          <a:xfrm>
            <a:off x="519113" y="1341438"/>
            <a:ext cx="8229600" cy="4525962"/>
          </a:xfrm>
        </p:spPr>
        <p:txBody>
          <a:bodyPr/>
          <a:lstStyle/>
          <a:p>
            <a:pPr eaLnBrk="1" hangingPunct="1">
              <a:lnSpc>
                <a:spcPct val="90000"/>
              </a:lnSpc>
            </a:pPr>
            <a:r>
              <a:rPr lang="ru-RU" i="1" smtClean="0">
                <a:solidFill>
                  <a:srgbClr val="FF0000"/>
                </a:solidFill>
              </a:rPr>
              <a:t>Проникающей радиацией ядерного взрыва называют поток гамма-излучений и нейтронов, испускаемых из зоны  облака ядерного взрыва. Источниками проникающей радиации являются ядерные реакции, протекающие в боеприпасе в момент взрыва, и радиоактивный распад осколков (продуктов) деления в облаке взрыва.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fade">
                                      <p:cBhvr>
                                        <p:cTn id="7" dur="1000"/>
                                        <p:tgtEl>
                                          <p:spTgt spid="40963">
                                            <p:txEl>
                                              <p:pRg st="0" end="0"/>
                                            </p:txEl>
                                          </p:spTgt>
                                        </p:tgtEl>
                                      </p:cBhvr>
                                    </p:animEffect>
                                    <p:anim calcmode="lin" valueType="num">
                                      <p:cBhvr>
                                        <p:cTn id="8" dur="1000" fill="hold"/>
                                        <p:tgtEl>
                                          <p:spTgt spid="409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6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a:xfrm>
            <a:off x="468313" y="260350"/>
            <a:ext cx="4319587" cy="6192838"/>
          </a:xfrm>
        </p:spPr>
        <p:txBody>
          <a:bodyPr/>
          <a:lstStyle/>
          <a:p>
            <a:pPr eaLnBrk="1" hangingPunct="1">
              <a:lnSpc>
                <a:spcPct val="110000"/>
              </a:lnSpc>
            </a:pPr>
            <a:r>
              <a:rPr lang="ru-RU" sz="2400" smtClean="0">
                <a:solidFill>
                  <a:srgbClr val="FF0000"/>
                </a:solidFill>
              </a:rPr>
              <a:t>Проникающая радиация, распространяясь в среде, ионизирует ее атомы, а при прохождении через живую ткань – атомы и молекулы, входящие в состав клеток. Это приводит к нарушению нормального обмена веществ, изменению характера жизнедеятельности клеток, отдельных органов и систем организма. </a:t>
            </a:r>
          </a:p>
        </p:txBody>
      </p:sp>
      <p:pic>
        <p:nvPicPr>
          <p:cNvPr id="18435" name="Picture 4" descr="проникающая радиация"/>
          <p:cNvPicPr>
            <a:picLocks noChangeAspect="1" noChangeArrowheads="1"/>
          </p:cNvPicPr>
          <p:nvPr/>
        </p:nvPicPr>
        <p:blipFill>
          <a:blip r:embed="rId2" cstate="print"/>
          <a:srcRect/>
          <a:stretch>
            <a:fillRect/>
          </a:stretch>
        </p:blipFill>
        <p:spPr bwMode="auto">
          <a:xfrm>
            <a:off x="4787900" y="404813"/>
            <a:ext cx="4016375" cy="5832475"/>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fade">
                                      <p:cBhvr>
                                        <p:cTn id="7" dur="1000"/>
                                        <p:tgtEl>
                                          <p:spTgt spid="41987">
                                            <p:txEl>
                                              <p:pRg st="0" end="0"/>
                                            </p:txEl>
                                          </p:spTgt>
                                        </p:tgtEl>
                                      </p:cBhvr>
                                    </p:animEffect>
                                    <p:anim calcmode="lin" valueType="num">
                                      <p:cBhvr>
                                        <p:cTn id="8" dur="1000" fill="hold"/>
                                        <p:tgtEl>
                                          <p:spTgt spid="41987">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41987">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1987">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539750" y="260350"/>
            <a:ext cx="8229600" cy="5391150"/>
          </a:xfrm>
        </p:spPr>
        <p:txBody>
          <a:bodyPr/>
          <a:lstStyle/>
          <a:p>
            <a:pPr eaLnBrk="1" hangingPunct="1">
              <a:lnSpc>
                <a:spcPct val="90000"/>
              </a:lnSpc>
            </a:pPr>
            <a:r>
              <a:rPr lang="ru-RU" i="1" smtClean="0">
                <a:solidFill>
                  <a:srgbClr val="0000FF"/>
                </a:solidFill>
              </a:rPr>
              <a:t>Надежной защитой от проникающей радиации ядерного взрыва является защитные сооружения ГО. При прохождении через различные материалы поток гамма-квантов и нейтронов ослабляется. Способность того или иного материала ослаблять гамма-излучения или нейтроны принято характеризовать слоем половинного ослабления, т.е. толщиной слоя материала, который уменьшает дозу излучения в 2 раза.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randombar(horizontal)">
                                      <p:cBhvr>
                                        <p:cTn id="7" dur="500"/>
                                        <p:tgtEl>
                                          <p:spTgt spid="430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ru-RU" sz="4000" smtClean="0">
                <a:solidFill>
                  <a:srgbClr val="0000FF"/>
                </a:solidFill>
              </a:rPr>
              <a:t>Радиоактивное заражение местности</a:t>
            </a:r>
          </a:p>
        </p:txBody>
      </p:sp>
      <p:sp>
        <p:nvSpPr>
          <p:cNvPr id="44038" name="Rectangle 6"/>
          <p:cNvSpPr>
            <a:spLocks noGrp="1" noChangeArrowheads="1"/>
          </p:cNvSpPr>
          <p:nvPr>
            <p:ph type="body" sz="half" idx="1"/>
          </p:nvPr>
        </p:nvSpPr>
        <p:spPr>
          <a:xfrm>
            <a:off x="0" y="1600200"/>
            <a:ext cx="4859338" cy="4525963"/>
          </a:xfrm>
        </p:spPr>
        <p:txBody>
          <a:bodyPr/>
          <a:lstStyle/>
          <a:p>
            <a:pPr eaLnBrk="1" hangingPunct="1">
              <a:lnSpc>
                <a:spcPct val="90000"/>
              </a:lnSpc>
            </a:pPr>
            <a:r>
              <a:rPr lang="ru-RU" sz="2400" smtClean="0">
                <a:solidFill>
                  <a:schemeClr val="tx2"/>
                </a:solidFill>
              </a:rPr>
              <a:t>Среди поражающих факторов ядерного взрыва радиоактивное заражение занимает особое место, так как его воздействию может подвергаться не только район, прилегающий к месту взрыва, но и местность, удаленная на десять и даже сотни километров При этом на больших площадях и на длительное время может создаваться заражение, представляющее опасность для людей и животных.</a:t>
            </a:r>
          </a:p>
        </p:txBody>
      </p:sp>
      <p:pic>
        <p:nvPicPr>
          <p:cNvPr id="20484" name="Picture 8" descr="6"/>
          <p:cNvPicPr>
            <a:picLocks noGrp="1" noChangeAspect="1" noChangeArrowheads="1"/>
          </p:cNvPicPr>
          <p:nvPr>
            <p:ph sz="half" idx="2"/>
          </p:nvPr>
        </p:nvPicPr>
        <p:blipFill>
          <a:blip r:embed="rId2" cstate="print"/>
          <a:srcRect/>
          <a:stretch>
            <a:fillRect/>
          </a:stretch>
        </p:blipFill>
        <p:spPr>
          <a:xfrm>
            <a:off x="5105400" y="1700213"/>
            <a:ext cx="4038600" cy="4392612"/>
          </a:xfr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fade">
                                      <p:cBhvr>
                                        <p:cTn id="7" dur="1000"/>
                                        <p:tgtEl>
                                          <p:spTgt spid="44034"/>
                                        </p:tgtEl>
                                      </p:cBhvr>
                                    </p:animEffect>
                                    <p:anim calcmode="lin" valueType="num">
                                      <p:cBhvr>
                                        <p:cTn id="8" dur="1000" fill="hold"/>
                                        <p:tgtEl>
                                          <p:spTgt spid="44034"/>
                                        </p:tgtEl>
                                        <p:attrNameLst>
                                          <p:attrName>ppt_x</p:attrName>
                                        </p:attrNameLst>
                                      </p:cBhvr>
                                      <p:tavLst>
                                        <p:tav tm="0">
                                          <p:val>
                                            <p:strVal val="#ppt_x"/>
                                          </p:val>
                                        </p:tav>
                                        <p:tav tm="100000">
                                          <p:val>
                                            <p:strVal val="#ppt_x"/>
                                          </p:val>
                                        </p:tav>
                                      </p:tavLst>
                                    </p:anim>
                                    <p:anim calcmode="lin" valueType="num">
                                      <p:cBhvr>
                                        <p:cTn id="9" dur="898" decel="100000" fill="hold"/>
                                        <p:tgtEl>
                                          <p:spTgt spid="44034"/>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403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4038">
                                            <p:txEl>
                                              <p:pRg st="0" end="0"/>
                                            </p:txEl>
                                          </p:spTgt>
                                        </p:tgtEl>
                                        <p:attrNameLst>
                                          <p:attrName>style.visibility</p:attrName>
                                        </p:attrNameLst>
                                      </p:cBhvr>
                                      <p:to>
                                        <p:strVal val="visible"/>
                                      </p:to>
                                    </p:set>
                                    <p:animEffect transition="in" filter="fade">
                                      <p:cBhvr>
                                        <p:cTn id="15" dur="1000"/>
                                        <p:tgtEl>
                                          <p:spTgt spid="44038">
                                            <p:txEl>
                                              <p:pRg st="0" end="0"/>
                                            </p:txEl>
                                          </p:spTgt>
                                        </p:tgtEl>
                                      </p:cBhvr>
                                    </p:animEffect>
                                    <p:anim calcmode="lin" valueType="num">
                                      <p:cBhvr>
                                        <p:cTn id="16" dur="1000" fill="hold"/>
                                        <p:tgtEl>
                                          <p:spTgt spid="44038">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44038">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44038">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8"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72" name="Rectangle 24"/>
          <p:cNvSpPr>
            <a:spLocks noGrp="1" noChangeArrowheads="1"/>
          </p:cNvSpPr>
          <p:nvPr>
            <p:ph type="title"/>
          </p:nvPr>
        </p:nvSpPr>
        <p:spPr>
          <a:xfrm>
            <a:off x="611188" y="476250"/>
            <a:ext cx="8013700" cy="1512888"/>
          </a:xfrm>
        </p:spPr>
        <p:txBody>
          <a:bodyPr/>
          <a:lstStyle/>
          <a:p>
            <a:pPr eaLnBrk="1" hangingPunct="1"/>
            <a:r>
              <a:rPr lang="ru-RU" sz="4000" smtClean="0"/>
              <a:t>Характеристика   современных  средств поражения и последствия их применения</a:t>
            </a:r>
          </a:p>
        </p:txBody>
      </p:sp>
      <p:sp>
        <p:nvSpPr>
          <p:cNvPr id="3075" name="Text Box 27"/>
          <p:cNvSpPr txBox="1">
            <a:spLocks noChangeArrowheads="1"/>
          </p:cNvSpPr>
          <p:nvPr/>
        </p:nvSpPr>
        <p:spPr bwMode="auto">
          <a:xfrm>
            <a:off x="-184150" y="2133600"/>
            <a:ext cx="184150" cy="366713"/>
          </a:xfrm>
          <a:prstGeom prst="rect">
            <a:avLst/>
          </a:prstGeom>
          <a:noFill/>
          <a:ln w="9525">
            <a:noFill/>
            <a:miter lim="800000"/>
            <a:headEnd/>
            <a:tailEnd/>
          </a:ln>
        </p:spPr>
        <p:txBody>
          <a:bodyPr wrap="none">
            <a:spAutoFit/>
          </a:bodyPr>
          <a:lstStyle/>
          <a:p>
            <a:endParaRPr lang="ru-RU"/>
          </a:p>
        </p:txBody>
      </p:sp>
      <p:sp>
        <p:nvSpPr>
          <p:cNvPr id="2076" name="Text Box 28"/>
          <p:cNvSpPr txBox="1">
            <a:spLocks noChangeArrowheads="1"/>
          </p:cNvSpPr>
          <p:nvPr/>
        </p:nvSpPr>
        <p:spPr bwMode="auto">
          <a:xfrm>
            <a:off x="250825" y="2133600"/>
            <a:ext cx="4105275" cy="3935413"/>
          </a:xfrm>
          <a:prstGeom prst="rect">
            <a:avLst/>
          </a:prstGeom>
          <a:noFill/>
          <a:ln w="9525">
            <a:noFill/>
            <a:miter lim="800000"/>
            <a:headEnd/>
            <a:tailEnd/>
          </a:ln>
          <a:effectLst>
            <a:outerShdw dist="35921" dir="2700000" algn="ctr" rotWithShape="0">
              <a:schemeClr val="tx1"/>
            </a:outerShdw>
          </a:effectLst>
        </p:spPr>
        <p:txBody>
          <a:bodyPr>
            <a:spAutoFit/>
          </a:bodyPr>
          <a:lstStyle/>
          <a:p>
            <a:pPr>
              <a:spcBef>
                <a:spcPct val="50000"/>
              </a:spcBef>
              <a:defRPr/>
            </a:pPr>
            <a:r>
              <a:rPr lang="ru-RU" sz="2800">
                <a:solidFill>
                  <a:srgbClr val="FF0066"/>
                </a:solidFill>
              </a:rPr>
              <a:t>К современным средствам поражения относят оружие массового поражения   ( ядерное, химическое и бактериологическое  ( биологическое)) и обычные средства нападения.</a:t>
            </a:r>
          </a:p>
        </p:txBody>
      </p:sp>
      <p:pic>
        <p:nvPicPr>
          <p:cNvPr id="2077" name="Picture 29" descr="9"/>
          <p:cNvPicPr>
            <a:picLocks noGrp="1" noChangeAspect="1" noChangeArrowheads="1"/>
          </p:cNvPicPr>
          <p:nvPr>
            <p:ph sz="half" idx="2"/>
          </p:nvPr>
        </p:nvPicPr>
        <p:blipFill>
          <a:blip r:embed="rId3" cstate="print"/>
          <a:srcRect/>
          <a:stretch>
            <a:fillRect/>
          </a:stretch>
        </p:blipFill>
        <p:spPr>
          <a:xfrm>
            <a:off x="4643438" y="2205038"/>
            <a:ext cx="4500562" cy="4349750"/>
          </a:xfrm>
          <a:noFill/>
        </p:spPr>
      </p:pic>
      <p:pic>
        <p:nvPicPr>
          <p:cNvPr id="2078" name="Picture 30" descr="8"/>
          <p:cNvPicPr>
            <a:picLocks noChangeAspect="1" noChangeArrowheads="1"/>
          </p:cNvPicPr>
          <p:nvPr/>
        </p:nvPicPr>
        <p:blipFill>
          <a:blip r:embed="rId4" cstate="print"/>
          <a:srcRect/>
          <a:stretch>
            <a:fillRect/>
          </a:stretch>
        </p:blipFill>
        <p:spPr bwMode="auto">
          <a:xfrm>
            <a:off x="4643438" y="2133600"/>
            <a:ext cx="2233612" cy="2159000"/>
          </a:xfrm>
          <a:prstGeom prst="rect">
            <a:avLst/>
          </a:prstGeom>
          <a:noFill/>
          <a:ln w="9525">
            <a:noFill/>
            <a:miter lim="800000"/>
            <a:headEnd/>
            <a:tailEnd/>
          </a:ln>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072"/>
                                        </p:tgtEl>
                                        <p:attrNameLst>
                                          <p:attrName>style.visibility</p:attrName>
                                        </p:attrNameLst>
                                      </p:cBhvr>
                                      <p:to>
                                        <p:strVal val="visible"/>
                                      </p:to>
                                    </p:set>
                                    <p:anim calcmode="lin" valueType="num">
                                      <p:cBhvr>
                                        <p:cTn id="7" dur="500" decel="50000" fill="hold">
                                          <p:stCondLst>
                                            <p:cond delay="0"/>
                                          </p:stCondLst>
                                        </p:cTn>
                                        <p:tgtEl>
                                          <p:spTgt spid="207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07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072"/>
                                        </p:tgtEl>
                                        <p:attrNameLst>
                                          <p:attrName>ppt_w</p:attrName>
                                        </p:attrNameLst>
                                      </p:cBhvr>
                                      <p:tavLst>
                                        <p:tav tm="0">
                                          <p:val>
                                            <p:strVal val="#ppt_w*.05"/>
                                          </p:val>
                                        </p:tav>
                                        <p:tav tm="100000">
                                          <p:val>
                                            <p:strVal val="#ppt_w"/>
                                          </p:val>
                                        </p:tav>
                                      </p:tavLst>
                                    </p:anim>
                                    <p:anim calcmode="lin" valueType="num">
                                      <p:cBhvr>
                                        <p:cTn id="10" dur="1000" fill="hold"/>
                                        <p:tgtEl>
                                          <p:spTgt spid="207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07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07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07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072"/>
                                        </p:tgtEl>
                                      </p:cBhvr>
                                    </p:animEffect>
                                  </p:childTnLst>
                                </p:cTn>
                              </p:par>
                            </p:childTnLst>
                          </p:cTn>
                        </p:par>
                      </p:childTnLst>
                    </p:cTn>
                  </p:par>
                  <p:par>
                    <p:cTn id="15" fill="hold">
                      <p:stCondLst>
                        <p:cond delay="indefinite"/>
                      </p:stCondLst>
                      <p:childTnLst>
                        <p:par>
                          <p:cTn id="16" fill="hold">
                            <p:stCondLst>
                              <p:cond delay="0"/>
                            </p:stCondLst>
                            <p:childTnLst>
                              <p:par>
                                <p:cTn id="17" presetID="48" presetClass="entr" presetSubtype="0" accel="50000" fill="hold" grpId="0" nodeType="clickEffect">
                                  <p:stCondLst>
                                    <p:cond delay="0"/>
                                  </p:stCondLst>
                                  <p:childTnLst>
                                    <p:set>
                                      <p:cBhvr>
                                        <p:cTn id="18" dur="1" fill="hold">
                                          <p:stCondLst>
                                            <p:cond delay="0"/>
                                          </p:stCondLst>
                                        </p:cTn>
                                        <p:tgtEl>
                                          <p:spTgt spid="2076"/>
                                        </p:tgtEl>
                                        <p:attrNameLst>
                                          <p:attrName>style.visibility</p:attrName>
                                        </p:attrNameLst>
                                      </p:cBhvr>
                                      <p:to>
                                        <p:strVal val="visible"/>
                                      </p:to>
                                    </p:set>
                                    <p:anim calcmode="lin" valueType="num">
                                      <p:cBhvr>
                                        <p:cTn id="19" dur="2000" fill="hold"/>
                                        <p:tgtEl>
                                          <p:spTgt spid="207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0" dur="2000" fill="hold"/>
                                        <p:tgtEl>
                                          <p:spTgt spid="2076"/>
                                        </p:tgtEl>
                                        <p:attrNameLst>
                                          <p:attrName>ppt_x</p:attrName>
                                        </p:attrNameLst>
                                      </p:cBhvr>
                                      <p:tavLst>
                                        <p:tav tm="0">
                                          <p:val>
                                            <p:fltVal val="-1"/>
                                          </p:val>
                                        </p:tav>
                                        <p:tav tm="50000">
                                          <p:val>
                                            <p:fltVal val="0.95"/>
                                          </p:val>
                                        </p:tav>
                                        <p:tav tm="100000">
                                          <p:val>
                                            <p:strVal val="#ppt_x"/>
                                          </p:val>
                                        </p:tav>
                                      </p:tavLst>
                                    </p:anim>
                                    <p:anim calcmode="lin" valueType="num">
                                      <p:cBhvr>
                                        <p:cTn id="21" dur="2000" fill="hold"/>
                                        <p:tgtEl>
                                          <p:spTgt spid="2076"/>
                                        </p:tgtEl>
                                        <p:attrNameLst>
                                          <p:attrName>ppt_y</p:attrName>
                                        </p:attrNameLst>
                                      </p:cBhvr>
                                      <p:tavLst>
                                        <p:tav tm="0">
                                          <p:val>
                                            <p:strVal val="#ppt_y"/>
                                          </p:val>
                                        </p:tav>
                                        <p:tav tm="100000">
                                          <p:val>
                                            <p:strVal val="#ppt_y"/>
                                          </p:val>
                                        </p:tav>
                                      </p:tavLst>
                                    </p:anim>
                                    <p:animEffect transition="in" filter="fade">
                                      <p:cBhvr>
                                        <p:cTn id="22" dur="2000"/>
                                        <p:tgtEl>
                                          <p:spTgt spid="207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077"/>
                                        </p:tgtEl>
                                        <p:attrNameLst>
                                          <p:attrName>style.visibility</p:attrName>
                                        </p:attrNameLst>
                                      </p:cBhvr>
                                      <p:to>
                                        <p:strVal val="visible"/>
                                      </p:to>
                                    </p:set>
                                    <p:animEffect transition="in" filter="blinds(horizontal)">
                                      <p:cBhvr>
                                        <p:cTn id="27" dur="500"/>
                                        <p:tgtEl>
                                          <p:spTgt spid="2077"/>
                                        </p:tgtEl>
                                      </p:cBhvr>
                                    </p:animEffect>
                                  </p:childTnLst>
                                </p:cTn>
                              </p:par>
                              <p:par>
                                <p:cTn id="28" presetID="3" presetClass="entr" presetSubtype="10" fill="hold" nodeType="withEffect">
                                  <p:stCondLst>
                                    <p:cond delay="0"/>
                                  </p:stCondLst>
                                  <p:childTnLst>
                                    <p:set>
                                      <p:cBhvr>
                                        <p:cTn id="29" dur="1" fill="hold">
                                          <p:stCondLst>
                                            <p:cond delay="0"/>
                                          </p:stCondLst>
                                        </p:cTn>
                                        <p:tgtEl>
                                          <p:spTgt spid="2078"/>
                                        </p:tgtEl>
                                        <p:attrNameLst>
                                          <p:attrName>style.visibility</p:attrName>
                                        </p:attrNameLst>
                                      </p:cBhvr>
                                      <p:to>
                                        <p:strVal val="visible"/>
                                      </p:to>
                                    </p:set>
                                    <p:animEffect transition="in" filter="blinds(horizontal)">
                                      <p:cBhvr>
                                        <p:cTn id="30" dur="500"/>
                                        <p:tgtEl>
                                          <p:spTgt spid="2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2" grpId="0"/>
      <p:bldP spid="2076"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10" name="Rectangle 6"/>
          <p:cNvSpPr>
            <a:spLocks noGrp="1" noChangeArrowheads="1"/>
          </p:cNvSpPr>
          <p:nvPr>
            <p:ph type="body" sz="half" idx="2"/>
          </p:nvPr>
        </p:nvSpPr>
        <p:spPr>
          <a:xfrm>
            <a:off x="0" y="0"/>
            <a:ext cx="8686800" cy="3213100"/>
          </a:xfrm>
        </p:spPr>
        <p:txBody>
          <a:bodyPr/>
          <a:lstStyle/>
          <a:p>
            <a:pPr eaLnBrk="1" hangingPunct="1"/>
            <a:r>
              <a:rPr lang="ru-RU" sz="2000" smtClean="0">
                <a:solidFill>
                  <a:srgbClr val="0000FF"/>
                </a:solidFill>
              </a:rPr>
              <a:t>След радиоактивного облака на равнинной местности при неменяющихся направлении и скорости ветра имеет форму вытянутого эллипса и условно делится на четыре зоны: умеренного (А), сильного (Б), опасного (В) и чрезвычайно опасного (Г) заражения. Границы зон радиоактивного заражения с разной степенью опасности для людей принято характеризовать дозой гамма-излучения, получаемой за время от момента образования следа до полного распада радиоактивных веществ </a:t>
            </a:r>
            <a:r>
              <a:rPr lang="en-US" sz="2000" smtClean="0">
                <a:solidFill>
                  <a:srgbClr val="0000FF"/>
                </a:solidFill>
              </a:rPr>
              <a:t>D</a:t>
            </a:r>
            <a:r>
              <a:rPr lang="en-US" sz="2000" baseline="-25000" smtClean="0">
                <a:solidFill>
                  <a:srgbClr val="0000FF"/>
                </a:solidFill>
                <a:cs typeface="Arial" charset="0"/>
              </a:rPr>
              <a:t>∞</a:t>
            </a:r>
            <a:r>
              <a:rPr lang="ru-RU" sz="2000" smtClean="0">
                <a:solidFill>
                  <a:srgbClr val="0000FF"/>
                </a:solidFill>
              </a:rPr>
              <a:t> (изменяется в радах), или мощностью дозы излучения (уровнем радиации) через 1 ч после взрыва</a:t>
            </a:r>
          </a:p>
        </p:txBody>
      </p:sp>
      <p:pic>
        <p:nvPicPr>
          <p:cNvPr id="21507" name="Picture 7"/>
          <p:cNvPicPr>
            <a:picLocks noGrp="1" noChangeAspect="1" noChangeArrowheads="1"/>
          </p:cNvPicPr>
          <p:nvPr>
            <p:ph sz="half" idx="1"/>
          </p:nvPr>
        </p:nvPicPr>
        <p:blipFill>
          <a:blip r:embed="rId2" cstate="print">
            <a:lum bright="-6000" contrast="42000"/>
          </a:blip>
          <a:srcRect/>
          <a:stretch>
            <a:fillRect/>
          </a:stretch>
        </p:blipFill>
        <p:spPr>
          <a:xfrm>
            <a:off x="323850" y="3213100"/>
            <a:ext cx="8496300" cy="3644900"/>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47110">
                                            <p:txEl>
                                              <p:pRg st="0" end="0"/>
                                            </p:txEl>
                                          </p:spTgt>
                                        </p:tgtEl>
                                        <p:attrNameLst>
                                          <p:attrName>style.visibility</p:attrName>
                                        </p:attrNameLst>
                                      </p:cBhvr>
                                      <p:to>
                                        <p:strVal val="visible"/>
                                      </p:to>
                                    </p:set>
                                    <p:anim calcmode="lin" valueType="num">
                                      <p:cBhvr>
                                        <p:cTn id="7" dur="500" fill="hold"/>
                                        <p:tgtEl>
                                          <p:spTgt spid="4711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7110">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47110">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471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0"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323850" y="260350"/>
            <a:ext cx="8229600" cy="6191250"/>
          </a:xfrm>
        </p:spPr>
        <p:txBody>
          <a:bodyPr/>
          <a:lstStyle/>
          <a:p>
            <a:pPr eaLnBrk="1" hangingPunct="1">
              <a:lnSpc>
                <a:spcPct val="120000"/>
              </a:lnSpc>
            </a:pPr>
            <a:r>
              <a:rPr lang="ru-RU" i="1" smtClean="0">
                <a:solidFill>
                  <a:srgbClr val="FF6600"/>
                </a:solidFill>
              </a:rPr>
              <a:t>Надежной защитой от радиоактивно заражения являются защитные сооружения (убежища, ПРУ, перекрытые щели, подвальные помещения производственных и жилых зданий и др.), индивидуальные средства защиты (противогазы, респираторы, противопыльные тканевые маски и ватно-марлевые повязки, обычная одежда и обувь).</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fade">
                                      <p:cBhvr>
                                        <p:cTn id="7" dur="1000"/>
                                        <p:tgtEl>
                                          <p:spTgt spid="49155">
                                            <p:txEl>
                                              <p:pRg st="0" end="0"/>
                                            </p:txEl>
                                          </p:spTgt>
                                        </p:tgtEl>
                                      </p:cBhvr>
                                    </p:animEffect>
                                    <p:anim calcmode="lin" valueType="num">
                                      <p:cBhvr>
                                        <p:cTn id="8" dur="1000" fill="hold"/>
                                        <p:tgtEl>
                                          <p:spTgt spid="49155">
                                            <p:txEl>
                                              <p:pRg st="0" end="0"/>
                                            </p:txEl>
                                          </p:spTgt>
                                        </p:tgtEl>
                                        <p:attrNameLst>
                                          <p:attrName>ppt_x</p:attrName>
                                        </p:attrNameLst>
                                      </p:cBhvr>
                                      <p:tavLst>
                                        <p:tav tm="0">
                                          <p:val>
                                            <p:strVal val="#ppt_x-.1"/>
                                          </p:val>
                                        </p:tav>
                                        <p:tav tm="100000">
                                          <p:val>
                                            <p:strVal val="#ppt_x"/>
                                          </p:val>
                                        </p:tav>
                                      </p:tavLst>
                                    </p:anim>
                                    <p:anim calcmode="lin" valueType="num">
                                      <p:cBhvr>
                                        <p:cTn id="9" dur="1000" fill="hold"/>
                                        <p:tgtEl>
                                          <p:spTgt spid="4915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ru-RU" smtClean="0">
                <a:solidFill>
                  <a:srgbClr val="33CC33"/>
                </a:solidFill>
              </a:rPr>
              <a:t>Электромагнитный импульс</a:t>
            </a:r>
          </a:p>
        </p:txBody>
      </p:sp>
      <p:sp>
        <p:nvSpPr>
          <p:cNvPr id="50179" name="Rectangle 3"/>
          <p:cNvSpPr>
            <a:spLocks noGrp="1" noChangeArrowheads="1"/>
          </p:cNvSpPr>
          <p:nvPr>
            <p:ph type="body" idx="1"/>
          </p:nvPr>
        </p:nvSpPr>
        <p:spPr/>
        <p:txBody>
          <a:bodyPr/>
          <a:lstStyle/>
          <a:p>
            <a:pPr eaLnBrk="1" hangingPunct="1"/>
            <a:r>
              <a:rPr lang="ru-RU" b="1" i="1" smtClean="0">
                <a:solidFill>
                  <a:srgbClr val="FF3300"/>
                </a:solidFill>
              </a:rPr>
              <a:t>При ядерных взрывах в атмосфере возникают мощные электромагнитные поля с длинами волн от 1 до 1000 м и более. В силу кратковременности существования таких полей их принято называть электромагнитным импульсом (ЭМИ).</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0178"/>
                                        </p:tgtEl>
                                        <p:attrNameLst>
                                          <p:attrName>style.visibility</p:attrName>
                                        </p:attrNameLst>
                                      </p:cBhvr>
                                      <p:to>
                                        <p:strVal val="visible"/>
                                      </p:to>
                                    </p:set>
                                    <p:animEffect transition="in" filter="fade">
                                      <p:cBhvr>
                                        <p:cTn id="7" dur="2000"/>
                                        <p:tgtEl>
                                          <p:spTgt spid="5017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0179"/>
                                        </p:tgtEl>
                                        <p:attrNameLst>
                                          <p:attrName>style.visibility</p:attrName>
                                        </p:attrNameLst>
                                      </p:cBhvr>
                                      <p:to>
                                        <p:strVal val="visible"/>
                                      </p:to>
                                    </p:set>
                                    <p:animEffect transition="in" filter="fade">
                                      <p:cBhvr>
                                        <p:cTn id="10" dur="2000"/>
                                        <p:tgtEl>
                                          <p:spTgt spid="50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79"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9" name="Rectangle 7"/>
          <p:cNvSpPr>
            <a:spLocks noGrp="1" noChangeArrowheads="1"/>
          </p:cNvSpPr>
          <p:nvPr>
            <p:ph type="title"/>
          </p:nvPr>
        </p:nvSpPr>
        <p:spPr>
          <a:effectLst>
            <a:outerShdw dist="148106" dir="3542175" algn="ctr" rotWithShape="0">
              <a:schemeClr val="bg2">
                <a:alpha val="50000"/>
              </a:schemeClr>
            </a:outerShdw>
          </a:effectLst>
        </p:spPr>
        <p:txBody>
          <a:bodyPr/>
          <a:lstStyle/>
          <a:p>
            <a:pPr eaLnBrk="1" hangingPunct="1">
              <a:defRPr/>
            </a:pPr>
            <a:r>
              <a:rPr lang="ru-RU" smtClean="0">
                <a:solidFill>
                  <a:srgbClr val="008000"/>
                </a:solidFill>
              </a:rPr>
              <a:t>Воздушный взрыв</a:t>
            </a:r>
          </a:p>
        </p:txBody>
      </p:sp>
      <p:sp>
        <p:nvSpPr>
          <p:cNvPr id="18440" name="Rectangle 8"/>
          <p:cNvSpPr>
            <a:spLocks noGrp="1" noChangeArrowheads="1"/>
          </p:cNvSpPr>
          <p:nvPr>
            <p:ph type="body" sz="half" idx="1"/>
          </p:nvPr>
        </p:nvSpPr>
        <p:spPr>
          <a:effectLst>
            <a:outerShdw dist="12700" dir="5400000" algn="ctr" rotWithShape="0">
              <a:schemeClr val="tx1">
                <a:alpha val="50000"/>
              </a:schemeClr>
            </a:outerShdw>
          </a:effectLst>
        </p:spPr>
        <p:txBody>
          <a:bodyPr/>
          <a:lstStyle/>
          <a:p>
            <a:pPr eaLnBrk="1" hangingPunct="1">
              <a:lnSpc>
                <a:spcPct val="90000"/>
              </a:lnSpc>
              <a:defRPr/>
            </a:pPr>
            <a:r>
              <a:rPr lang="ru-RU" sz="2800" smtClean="0">
                <a:solidFill>
                  <a:srgbClr val="CC0000"/>
                </a:solidFill>
              </a:rPr>
              <a:t>Воздушным называется ядерный взрыв, минимальная высота которого над поверхностью земли ,при этом  светящаяся область не  касается поверхности земли и имеет форму сферы.</a:t>
            </a:r>
          </a:p>
        </p:txBody>
      </p:sp>
      <p:pic>
        <p:nvPicPr>
          <p:cNvPr id="18442" name="Picture 10" descr="08_1"/>
          <p:cNvPicPr>
            <a:picLocks noGrp="1" noChangeAspect="1" noChangeArrowheads="1"/>
          </p:cNvPicPr>
          <p:nvPr>
            <p:ph type="clipArt" sz="half" idx="2"/>
          </p:nvPr>
        </p:nvPicPr>
        <p:blipFill>
          <a:blip r:embed="rId2" cstate="print"/>
          <a:srcRect/>
          <a:stretch>
            <a:fillRect/>
          </a:stretch>
        </p:blipFill>
        <p:spPr>
          <a:xfrm>
            <a:off x="4572000" y="1557338"/>
            <a:ext cx="4038600" cy="4392612"/>
          </a:xfr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8439"/>
                                        </p:tgtEl>
                                        <p:attrNameLst>
                                          <p:attrName>style.visibility</p:attrName>
                                        </p:attrNameLst>
                                      </p:cBhvr>
                                      <p:to>
                                        <p:strVal val="visible"/>
                                      </p:to>
                                    </p:set>
                                    <p:anim calcmode="lin" valueType="num">
                                      <p:cBhvr>
                                        <p:cTn id="7" dur="1000" fill="hold"/>
                                        <p:tgtEl>
                                          <p:spTgt spid="18439"/>
                                        </p:tgtEl>
                                        <p:attrNameLst>
                                          <p:attrName>ppt_x</p:attrName>
                                        </p:attrNameLst>
                                      </p:cBhvr>
                                      <p:tavLst>
                                        <p:tav tm="0">
                                          <p:val>
                                            <p:strVal val="#ppt_x-.2"/>
                                          </p:val>
                                        </p:tav>
                                        <p:tav tm="100000">
                                          <p:val>
                                            <p:strVal val="#ppt_x"/>
                                          </p:val>
                                        </p:tav>
                                      </p:tavLst>
                                    </p:anim>
                                    <p:anim calcmode="lin" valueType="num">
                                      <p:cBhvr>
                                        <p:cTn id="8" dur="1000" fill="hold"/>
                                        <p:tgtEl>
                                          <p:spTgt spid="18439"/>
                                        </p:tgtEl>
                                        <p:attrNameLst>
                                          <p:attrName>ppt_y</p:attrName>
                                        </p:attrNameLst>
                                      </p:cBhvr>
                                      <p:tavLst>
                                        <p:tav tm="0">
                                          <p:val>
                                            <p:strVal val="#ppt_y"/>
                                          </p:val>
                                        </p:tav>
                                        <p:tav tm="100000">
                                          <p:val>
                                            <p:strVal val="#ppt_y"/>
                                          </p:val>
                                        </p:tav>
                                      </p:tavLst>
                                    </p:anim>
                                    <p:animEffect transition="in" filter="wipe(right)" prLst="gradientSize: 0.1">
                                      <p:cBhvr>
                                        <p:cTn id="9" dur="1000"/>
                                        <p:tgtEl>
                                          <p:spTgt spid="18439"/>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8440">
                                            <p:txEl>
                                              <p:pRg st="0" end="0"/>
                                            </p:txEl>
                                          </p:spTgt>
                                        </p:tgtEl>
                                        <p:attrNameLst>
                                          <p:attrName>style.visibility</p:attrName>
                                        </p:attrNameLst>
                                      </p:cBhvr>
                                      <p:to>
                                        <p:strVal val="visible"/>
                                      </p:to>
                                    </p:set>
                                    <p:animEffect transition="in" filter="fade">
                                      <p:cBhvr>
                                        <p:cTn id="14" dur="500"/>
                                        <p:tgtEl>
                                          <p:spTgt spid="18440">
                                            <p:txEl>
                                              <p:pRg st="0" end="0"/>
                                            </p:txEl>
                                          </p:spTgt>
                                        </p:tgtEl>
                                      </p:cBhvr>
                                    </p:animEffect>
                                    <p:anim calcmode="lin" valueType="num">
                                      <p:cBhvr>
                                        <p:cTn id="15" dur="500" fill="hold"/>
                                        <p:tgtEl>
                                          <p:spTgt spid="18440">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8440">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5" presetClass="entr" presetSubtype="0" fill="hold" nodeType="clickEffect">
                                  <p:stCondLst>
                                    <p:cond delay="0"/>
                                  </p:stCondLst>
                                  <p:childTnLst>
                                    <p:set>
                                      <p:cBhvr>
                                        <p:cTn id="20" dur="1" fill="hold">
                                          <p:stCondLst>
                                            <p:cond delay="0"/>
                                          </p:stCondLst>
                                        </p:cTn>
                                        <p:tgtEl>
                                          <p:spTgt spid="18442"/>
                                        </p:tgtEl>
                                        <p:attrNameLst>
                                          <p:attrName>style.visibility</p:attrName>
                                        </p:attrNameLst>
                                      </p:cBhvr>
                                      <p:to>
                                        <p:strVal val="visible"/>
                                      </p:to>
                                    </p:set>
                                    <p:anim calcmode="lin" valueType="num">
                                      <p:cBhvr>
                                        <p:cTn id="21" dur="500" decel="50000" fill="hold">
                                          <p:stCondLst>
                                            <p:cond delay="0"/>
                                          </p:stCondLst>
                                        </p:cTn>
                                        <p:tgtEl>
                                          <p:spTgt spid="18442"/>
                                        </p:tgtEl>
                                        <p:attrNameLst>
                                          <p:attrName>style.rotation</p:attrName>
                                        </p:attrNameLst>
                                      </p:cBhvr>
                                      <p:tavLst>
                                        <p:tav tm="0">
                                          <p:val>
                                            <p:fltVal val="-90"/>
                                          </p:val>
                                        </p:tav>
                                        <p:tav tm="100000">
                                          <p:val>
                                            <p:fltVal val="0"/>
                                          </p:val>
                                        </p:tav>
                                      </p:tavLst>
                                    </p:anim>
                                    <p:anim calcmode="lin" valueType="num">
                                      <p:cBhvr>
                                        <p:cTn id="22" dur="500" decel="50000" fill="hold">
                                          <p:stCondLst>
                                            <p:cond delay="0"/>
                                          </p:stCondLst>
                                        </p:cTn>
                                        <p:tgtEl>
                                          <p:spTgt spid="18442"/>
                                        </p:tgtEl>
                                        <p:attrNameLst>
                                          <p:attrName>ppt_w</p:attrName>
                                        </p:attrNameLst>
                                      </p:cBhvr>
                                      <p:tavLst>
                                        <p:tav tm="0">
                                          <p:val>
                                            <p:strVal val="#ppt_w"/>
                                          </p:val>
                                        </p:tav>
                                        <p:tav tm="100000">
                                          <p:val>
                                            <p:strVal val="#ppt_w*.05"/>
                                          </p:val>
                                        </p:tav>
                                      </p:tavLst>
                                    </p:anim>
                                    <p:anim calcmode="lin" valueType="num">
                                      <p:cBhvr>
                                        <p:cTn id="23" dur="500" accel="50000" fill="hold">
                                          <p:stCondLst>
                                            <p:cond delay="500"/>
                                          </p:stCondLst>
                                        </p:cTn>
                                        <p:tgtEl>
                                          <p:spTgt spid="18442"/>
                                        </p:tgtEl>
                                        <p:attrNameLst>
                                          <p:attrName>ppt_w</p:attrName>
                                        </p:attrNameLst>
                                      </p:cBhvr>
                                      <p:tavLst>
                                        <p:tav tm="0">
                                          <p:val>
                                            <p:strVal val="#ppt_w*.05"/>
                                          </p:val>
                                        </p:tav>
                                        <p:tav tm="100000">
                                          <p:val>
                                            <p:strVal val="#ppt_w"/>
                                          </p:val>
                                        </p:tav>
                                      </p:tavLst>
                                    </p:anim>
                                    <p:anim calcmode="lin" valueType="num">
                                      <p:cBhvr>
                                        <p:cTn id="24" dur="1000" fill="hold"/>
                                        <p:tgtEl>
                                          <p:spTgt spid="18442"/>
                                        </p:tgtEl>
                                        <p:attrNameLst>
                                          <p:attrName>ppt_h</p:attrName>
                                        </p:attrNameLst>
                                      </p:cBhvr>
                                      <p:tavLst>
                                        <p:tav tm="0">
                                          <p:val>
                                            <p:strVal val="#ppt_h"/>
                                          </p:val>
                                        </p:tav>
                                        <p:tav tm="100000">
                                          <p:val>
                                            <p:strVal val="#ppt_h"/>
                                          </p:val>
                                        </p:tav>
                                      </p:tavLst>
                                    </p:anim>
                                    <p:anim calcmode="lin" valueType="num">
                                      <p:cBhvr>
                                        <p:cTn id="25" dur="500" decel="50000" fill="hold">
                                          <p:stCondLst>
                                            <p:cond delay="0"/>
                                          </p:stCondLst>
                                        </p:cTn>
                                        <p:tgtEl>
                                          <p:spTgt spid="18442"/>
                                        </p:tgtEl>
                                        <p:attrNameLst>
                                          <p:attrName>ppt_x</p:attrName>
                                        </p:attrNameLst>
                                      </p:cBhvr>
                                      <p:tavLst>
                                        <p:tav tm="0">
                                          <p:val>
                                            <p:strVal val="#ppt_x+.4"/>
                                          </p:val>
                                        </p:tav>
                                        <p:tav tm="100000">
                                          <p:val>
                                            <p:strVal val="#ppt_x"/>
                                          </p:val>
                                        </p:tav>
                                      </p:tavLst>
                                    </p:anim>
                                    <p:anim calcmode="lin" valueType="num">
                                      <p:cBhvr>
                                        <p:cTn id="26" dur="500" decel="50000" fill="hold">
                                          <p:stCondLst>
                                            <p:cond delay="0"/>
                                          </p:stCondLst>
                                        </p:cTn>
                                        <p:tgtEl>
                                          <p:spTgt spid="18442"/>
                                        </p:tgtEl>
                                        <p:attrNameLst>
                                          <p:attrName>ppt_y</p:attrName>
                                        </p:attrNameLst>
                                      </p:cBhvr>
                                      <p:tavLst>
                                        <p:tav tm="0">
                                          <p:val>
                                            <p:strVal val="#ppt_y-.2"/>
                                          </p:val>
                                        </p:tav>
                                        <p:tav tm="100000">
                                          <p:val>
                                            <p:strVal val="#ppt_y+.1"/>
                                          </p:val>
                                        </p:tav>
                                      </p:tavLst>
                                    </p:anim>
                                    <p:anim calcmode="lin" valueType="num">
                                      <p:cBhvr>
                                        <p:cTn id="27" dur="500" accel="50000" fill="hold">
                                          <p:stCondLst>
                                            <p:cond delay="500"/>
                                          </p:stCondLst>
                                        </p:cTn>
                                        <p:tgtEl>
                                          <p:spTgt spid="18442"/>
                                        </p:tgtEl>
                                        <p:attrNameLst>
                                          <p:attrName>ppt_y</p:attrName>
                                        </p:attrNameLst>
                                      </p:cBhvr>
                                      <p:tavLst>
                                        <p:tav tm="0">
                                          <p:val>
                                            <p:strVal val="#ppt_y+.1"/>
                                          </p:val>
                                        </p:tav>
                                        <p:tav tm="100000">
                                          <p:val>
                                            <p:strVal val="#ppt_y"/>
                                          </p:val>
                                        </p:tav>
                                      </p:tavLst>
                                    </p:anim>
                                    <p:animEffect transition="in" filter="fade">
                                      <p:cBhvr>
                                        <p:cTn id="28" dur="1000" decel="50000">
                                          <p:stCondLst>
                                            <p:cond delay="0"/>
                                          </p:stCondLst>
                                        </p:cTn>
                                        <p:tgtEl>
                                          <p:spTgt spid="18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9" grpId="0"/>
      <p:bldP spid="18440"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effectLst>
            <a:outerShdw dist="52363" dir="15357825" algn="ctr" rotWithShape="0">
              <a:srgbClr val="FF3300">
                <a:alpha val="50000"/>
              </a:srgbClr>
            </a:outerShdw>
          </a:effectLst>
        </p:spPr>
        <p:txBody>
          <a:bodyPr/>
          <a:lstStyle/>
          <a:p>
            <a:pPr eaLnBrk="1" hangingPunct="1">
              <a:defRPr/>
            </a:pPr>
            <a:r>
              <a:rPr lang="ru-RU" b="1" i="1" smtClean="0"/>
              <a:t>Ядерное  оружие</a:t>
            </a:r>
          </a:p>
        </p:txBody>
      </p:sp>
      <p:sp>
        <p:nvSpPr>
          <p:cNvPr id="12291" name="Rectangle 3"/>
          <p:cNvSpPr>
            <a:spLocks noGrp="1" noChangeArrowheads="1"/>
          </p:cNvSpPr>
          <p:nvPr>
            <p:ph type="body" idx="1"/>
          </p:nvPr>
        </p:nvSpPr>
        <p:spPr>
          <a:xfrm>
            <a:off x="395288" y="1557338"/>
            <a:ext cx="8280400" cy="4967287"/>
          </a:xfrm>
        </p:spPr>
        <p:txBody>
          <a:bodyPr/>
          <a:lstStyle/>
          <a:p>
            <a:pPr eaLnBrk="1" hangingPunct="1">
              <a:lnSpc>
                <a:spcPct val="110000"/>
              </a:lnSpc>
            </a:pPr>
            <a:r>
              <a:rPr lang="ru-RU" i="1" smtClean="0">
                <a:solidFill>
                  <a:srgbClr val="CC0000"/>
                </a:solidFill>
              </a:rPr>
              <a:t>Ядерным называется оружие, поражающее действия которого обусловлено энергией, выделяющейся при ядерных реакциях деления или синтеза. Это оружие включает различные ядерные боеприпасы, средства управления ими и доставки к цели. Оно является самым мощным видом оружия массового поражения.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2000"/>
                                        <p:tgtEl>
                                          <p:spTgt spid="1229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fade">
                                      <p:cBhvr>
                                        <p:cTn id="12" dur="2000"/>
                                        <p:tgtEl>
                                          <p:spTgt spid="122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0" y="0"/>
            <a:ext cx="5580063" cy="6858000"/>
          </a:xfrm>
          <a:effectLst>
            <a:outerShdw dist="35921" dir="2700000" algn="ctr" rotWithShape="0">
              <a:schemeClr val="tx1"/>
            </a:outerShdw>
          </a:effectLst>
        </p:spPr>
        <p:txBody>
          <a:bodyPr/>
          <a:lstStyle/>
          <a:p>
            <a:pPr eaLnBrk="1" hangingPunct="1">
              <a:lnSpc>
                <a:spcPct val="130000"/>
              </a:lnSpc>
              <a:buFontTx/>
              <a:buNone/>
              <a:defRPr/>
            </a:pPr>
            <a:r>
              <a:rPr lang="ru-RU" smtClean="0">
                <a:solidFill>
                  <a:srgbClr val="CC0000"/>
                </a:solidFill>
              </a:rPr>
              <a:t>Ядерное оружие предназначено для массового поражения людей, уничтожения или разрушения административных и промышленных центров, различных объектов, сооружений, техники.        </a:t>
            </a:r>
          </a:p>
          <a:p>
            <a:pPr eaLnBrk="1" hangingPunct="1">
              <a:lnSpc>
                <a:spcPct val="130000"/>
              </a:lnSpc>
              <a:defRPr/>
            </a:pPr>
            <a:endParaRPr lang="ru-RU" smtClean="0">
              <a:solidFill>
                <a:srgbClr val="CC0000"/>
              </a:solidFill>
            </a:endParaRPr>
          </a:p>
        </p:txBody>
      </p:sp>
      <p:pic>
        <p:nvPicPr>
          <p:cNvPr id="21508" name="Picture 4" descr="2"/>
          <p:cNvPicPr>
            <a:picLocks noChangeAspect="1" noChangeArrowheads="1"/>
          </p:cNvPicPr>
          <p:nvPr/>
        </p:nvPicPr>
        <p:blipFill>
          <a:blip r:embed="rId2" cstate="print"/>
          <a:srcRect/>
          <a:stretch>
            <a:fillRect/>
          </a:stretch>
        </p:blipFill>
        <p:spPr bwMode="auto">
          <a:xfrm>
            <a:off x="5148263" y="404813"/>
            <a:ext cx="3995737" cy="59769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dissolve">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nodeType="clickEffect">
                                  <p:stCondLst>
                                    <p:cond delay="0"/>
                                  </p:stCondLst>
                                  <p:childTnLst>
                                    <p:set>
                                      <p:cBhvr>
                                        <p:cTn id="11" dur="1" fill="hold">
                                          <p:stCondLst>
                                            <p:cond delay="0"/>
                                          </p:stCondLst>
                                        </p:cTn>
                                        <p:tgtEl>
                                          <p:spTgt spid="21508"/>
                                        </p:tgtEl>
                                        <p:attrNameLst>
                                          <p:attrName>style.visibility</p:attrName>
                                        </p:attrNameLst>
                                      </p:cBhvr>
                                      <p:to>
                                        <p:strVal val="visible"/>
                                      </p:to>
                                    </p:set>
                                    <p:anim calcmode="lin" valueType="num">
                                      <p:cBhvr>
                                        <p:cTn id="12" dur="500" decel="50000" fill="hold">
                                          <p:stCondLst>
                                            <p:cond delay="0"/>
                                          </p:stCondLst>
                                        </p:cTn>
                                        <p:tgtEl>
                                          <p:spTgt spid="21508"/>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21508"/>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21508"/>
                                        </p:tgtEl>
                                        <p:attrNameLst>
                                          <p:attrName>ppt_w</p:attrName>
                                        </p:attrNameLst>
                                      </p:cBhvr>
                                      <p:tavLst>
                                        <p:tav tm="0">
                                          <p:val>
                                            <p:strVal val="#ppt_w*.05"/>
                                          </p:val>
                                        </p:tav>
                                        <p:tav tm="100000">
                                          <p:val>
                                            <p:strVal val="#ppt_w"/>
                                          </p:val>
                                        </p:tav>
                                      </p:tavLst>
                                    </p:anim>
                                    <p:anim calcmode="lin" valueType="num">
                                      <p:cBhvr>
                                        <p:cTn id="15" dur="1000" fill="hold"/>
                                        <p:tgtEl>
                                          <p:spTgt spid="21508"/>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21508"/>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21508"/>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21508"/>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21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3318" name="Rectangle 6"/>
          <p:cNvSpPr>
            <a:spLocks noGrp="1" noChangeArrowheads="1"/>
          </p:cNvSpPr>
          <p:nvPr>
            <p:ph type="title"/>
          </p:nvPr>
        </p:nvSpPr>
        <p:spPr>
          <a:xfrm>
            <a:off x="395288" y="260350"/>
            <a:ext cx="8137525" cy="5976938"/>
          </a:xfrm>
        </p:spPr>
        <p:txBody>
          <a:bodyPr/>
          <a:lstStyle/>
          <a:p>
            <a:pPr eaLnBrk="1" hangingPunct="1">
              <a:lnSpc>
                <a:spcPct val="120000"/>
              </a:lnSpc>
            </a:pPr>
            <a:r>
              <a:rPr lang="ru-RU" sz="2800" smtClean="0">
                <a:latin typeface="Blackadder ITC" pitchFamily="82" charset="0"/>
              </a:rPr>
              <a:t>Поражающее действие ядерного взрыва зависит от мощности заряда боеприпаса, вида взрыва, типа ядерного. Мощность ядерного боеприпаса характеризуется тротиловым эквивалентом, т.е., массой тринитротолуола (тротила), энергия взрыва которого эквивалентна энергии взрыва данного ядерного боеприпаса, и измеряется в тоннах, тысячах, миллионах тонн. По мощности ядерные боеприпасы подразделяются на сверхмалые, малые, средние, крупные и сверхкрупные.</a:t>
            </a:r>
            <a:r>
              <a:rPr lang="ru-RU" sz="280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3318"/>
                                        </p:tgtEl>
                                        <p:attrNameLst>
                                          <p:attrName>style.visibility</p:attrName>
                                        </p:attrNameLst>
                                      </p:cBhvr>
                                      <p:to>
                                        <p:strVal val="visible"/>
                                      </p:to>
                                    </p:set>
                                    <p:anim calcmode="lin" valueType="num">
                                      <p:cBhvr>
                                        <p:cTn id="7" dur="500" fill="hold"/>
                                        <p:tgtEl>
                                          <p:spTgt spid="13318"/>
                                        </p:tgtEl>
                                        <p:attrNameLst>
                                          <p:attrName>ppt_w</p:attrName>
                                        </p:attrNameLst>
                                      </p:cBhvr>
                                      <p:tavLst>
                                        <p:tav tm="0">
                                          <p:val>
                                            <p:fltVal val="0"/>
                                          </p:val>
                                        </p:tav>
                                        <p:tav tm="100000">
                                          <p:val>
                                            <p:strVal val="#ppt_w"/>
                                          </p:val>
                                        </p:tav>
                                      </p:tavLst>
                                    </p:anim>
                                    <p:anim calcmode="lin" valueType="num">
                                      <p:cBhvr>
                                        <p:cTn id="8" dur="500" fill="hold"/>
                                        <p:tgtEl>
                                          <p:spTgt spid="1331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8"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8" name="Rectangle 4"/>
          <p:cNvSpPr>
            <a:spLocks noGrp="1" noChangeArrowheads="1"/>
          </p:cNvSpPr>
          <p:nvPr>
            <p:ph type="title"/>
          </p:nvPr>
        </p:nvSpPr>
        <p:spPr>
          <a:effectLst>
            <a:outerShdw dist="56796" dir="17793903" algn="ctr" rotWithShape="0">
              <a:schemeClr val="tx1">
                <a:alpha val="50000"/>
              </a:schemeClr>
            </a:outerShdw>
          </a:effectLst>
        </p:spPr>
        <p:txBody>
          <a:bodyPr/>
          <a:lstStyle/>
          <a:p>
            <a:pPr eaLnBrk="1" hangingPunct="1">
              <a:defRPr/>
            </a:pPr>
            <a:r>
              <a:rPr lang="ru-RU" b="1" smtClean="0">
                <a:solidFill>
                  <a:srgbClr val="FFFF00"/>
                </a:solidFill>
              </a:rPr>
              <a:t>Виды взрывов</a:t>
            </a:r>
          </a:p>
        </p:txBody>
      </p:sp>
      <p:sp>
        <p:nvSpPr>
          <p:cNvPr id="16389" name="Rectangle 5"/>
          <p:cNvSpPr>
            <a:spLocks noGrp="1" noChangeArrowheads="1"/>
          </p:cNvSpPr>
          <p:nvPr>
            <p:ph type="body" sz="half" idx="1"/>
          </p:nvPr>
        </p:nvSpPr>
        <p:spPr/>
        <p:txBody>
          <a:bodyPr/>
          <a:lstStyle/>
          <a:p>
            <a:pPr eaLnBrk="1" hangingPunct="1"/>
            <a:r>
              <a:rPr lang="ru-RU" sz="2400" b="1" i="1" smtClean="0"/>
              <a:t>Наземный ядерный взрыв – взрыв, произведенный  на поверхности земли или на такой высоте, когда его  светящаяся область касается поверхности земли и имеет форму полусферы или усеченной сферы.</a:t>
            </a:r>
          </a:p>
        </p:txBody>
      </p:sp>
      <p:pic>
        <p:nvPicPr>
          <p:cNvPr id="16391" name="Picture 7" descr="1"/>
          <p:cNvPicPr>
            <a:picLocks noGrp="1" noChangeAspect="1" noChangeArrowheads="1"/>
          </p:cNvPicPr>
          <p:nvPr>
            <p:ph sz="half" idx="2"/>
          </p:nvPr>
        </p:nvPicPr>
        <p:blipFill>
          <a:blip r:embed="rId2" cstate="print"/>
          <a:srcRect/>
          <a:stretch>
            <a:fillRect/>
          </a:stretch>
        </p:blipFill>
        <p:spPr>
          <a:xfrm>
            <a:off x="4608513" y="1628775"/>
            <a:ext cx="4356100" cy="4464050"/>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6388"/>
                                        </p:tgtEl>
                                        <p:attrNameLst>
                                          <p:attrName>style.visibility</p:attrName>
                                        </p:attrNameLst>
                                      </p:cBhvr>
                                      <p:to>
                                        <p:strVal val="visible"/>
                                      </p:to>
                                    </p:set>
                                    <p:animEffect transition="in" filter="wheel(4)">
                                      <p:cBhvr>
                                        <p:cTn id="7" dur="2000"/>
                                        <p:tgtEl>
                                          <p:spTgt spid="16388"/>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grpId="0" nodeType="clickEffect">
                                  <p:stCondLst>
                                    <p:cond delay="0"/>
                                  </p:stCondLst>
                                  <p:childTnLst>
                                    <p:set>
                                      <p:cBhvr>
                                        <p:cTn id="11" dur="1" fill="hold">
                                          <p:stCondLst>
                                            <p:cond delay="0"/>
                                          </p:stCondLst>
                                        </p:cTn>
                                        <p:tgtEl>
                                          <p:spTgt spid="16389">
                                            <p:txEl>
                                              <p:pRg st="0" end="0"/>
                                            </p:txEl>
                                          </p:spTgt>
                                        </p:tgtEl>
                                        <p:attrNameLst>
                                          <p:attrName>style.visibility</p:attrName>
                                        </p:attrNameLst>
                                      </p:cBhvr>
                                      <p:to>
                                        <p:strVal val="visible"/>
                                      </p:to>
                                    </p:set>
                                    <p:anim calcmode="lin" valueType="num">
                                      <p:cBhvr>
                                        <p:cTn id="12" dur="500" decel="50000" fill="hold">
                                          <p:stCondLst>
                                            <p:cond delay="0"/>
                                          </p:stCondLst>
                                        </p:cTn>
                                        <p:tgtEl>
                                          <p:spTgt spid="16389">
                                            <p:txEl>
                                              <p:pRg st="0" end="0"/>
                                            </p:txEl>
                                          </p:spTgt>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16389">
                                            <p:txEl>
                                              <p:pRg st="0" end="0"/>
                                            </p:txEl>
                                          </p:spTgt>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16389">
                                            <p:txEl>
                                              <p:pRg st="0" end="0"/>
                                            </p:txEl>
                                          </p:spTgt>
                                        </p:tgtEl>
                                        <p:attrNameLst>
                                          <p:attrName>ppt_w</p:attrName>
                                        </p:attrNameLst>
                                      </p:cBhvr>
                                      <p:tavLst>
                                        <p:tav tm="0">
                                          <p:val>
                                            <p:strVal val="#ppt_w*.05"/>
                                          </p:val>
                                        </p:tav>
                                        <p:tav tm="100000">
                                          <p:val>
                                            <p:strVal val="#ppt_w"/>
                                          </p:val>
                                        </p:tav>
                                      </p:tavLst>
                                    </p:anim>
                                    <p:anim calcmode="lin" valueType="num">
                                      <p:cBhvr>
                                        <p:cTn id="15" dur="1000" fill="hold"/>
                                        <p:tgtEl>
                                          <p:spTgt spid="16389">
                                            <p:txEl>
                                              <p:pRg st="0" end="0"/>
                                            </p:txEl>
                                          </p:spTgt>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16389">
                                            <p:txEl>
                                              <p:pRg st="0" end="0"/>
                                            </p:txEl>
                                          </p:spTgt>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16389">
                                            <p:txEl>
                                              <p:pRg st="0" end="0"/>
                                            </p:txEl>
                                          </p:spTgt>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16389">
                                            <p:txEl>
                                              <p:pRg st="0" end="0"/>
                                            </p:txEl>
                                          </p:spTgt>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16389">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9" presetClass="entr" presetSubtype="0" decel="100000" fill="hold" nodeType="clickEffect">
                                  <p:stCondLst>
                                    <p:cond delay="0"/>
                                  </p:stCondLst>
                                  <p:childTnLst>
                                    <p:set>
                                      <p:cBhvr>
                                        <p:cTn id="23" dur="1" fill="hold">
                                          <p:stCondLst>
                                            <p:cond delay="0"/>
                                          </p:stCondLst>
                                        </p:cTn>
                                        <p:tgtEl>
                                          <p:spTgt spid="16391"/>
                                        </p:tgtEl>
                                        <p:attrNameLst>
                                          <p:attrName>style.visibility</p:attrName>
                                        </p:attrNameLst>
                                      </p:cBhvr>
                                      <p:to>
                                        <p:strVal val="visible"/>
                                      </p:to>
                                    </p:set>
                                    <p:anim calcmode="lin" valueType="num">
                                      <p:cBhvr>
                                        <p:cTn id="24" dur="500" fill="hold"/>
                                        <p:tgtEl>
                                          <p:spTgt spid="16391"/>
                                        </p:tgtEl>
                                        <p:attrNameLst>
                                          <p:attrName>ppt_w</p:attrName>
                                        </p:attrNameLst>
                                      </p:cBhvr>
                                      <p:tavLst>
                                        <p:tav tm="0">
                                          <p:val>
                                            <p:fltVal val="0"/>
                                          </p:val>
                                        </p:tav>
                                        <p:tav tm="100000">
                                          <p:val>
                                            <p:strVal val="#ppt_w"/>
                                          </p:val>
                                        </p:tav>
                                      </p:tavLst>
                                    </p:anim>
                                    <p:anim calcmode="lin" valueType="num">
                                      <p:cBhvr>
                                        <p:cTn id="25" dur="500" fill="hold"/>
                                        <p:tgtEl>
                                          <p:spTgt spid="16391"/>
                                        </p:tgtEl>
                                        <p:attrNameLst>
                                          <p:attrName>ppt_h</p:attrName>
                                        </p:attrNameLst>
                                      </p:cBhvr>
                                      <p:tavLst>
                                        <p:tav tm="0">
                                          <p:val>
                                            <p:fltVal val="0"/>
                                          </p:val>
                                        </p:tav>
                                        <p:tav tm="100000">
                                          <p:val>
                                            <p:strVal val="#ppt_h"/>
                                          </p:val>
                                        </p:tav>
                                      </p:tavLst>
                                    </p:anim>
                                    <p:anim calcmode="lin" valueType="num">
                                      <p:cBhvr>
                                        <p:cTn id="26" dur="500" fill="hold"/>
                                        <p:tgtEl>
                                          <p:spTgt spid="16391"/>
                                        </p:tgtEl>
                                        <p:attrNameLst>
                                          <p:attrName>style.rotation</p:attrName>
                                        </p:attrNameLst>
                                      </p:cBhvr>
                                      <p:tavLst>
                                        <p:tav tm="0">
                                          <p:val>
                                            <p:fltVal val="360"/>
                                          </p:val>
                                        </p:tav>
                                        <p:tav tm="100000">
                                          <p:val>
                                            <p:fltVal val="0"/>
                                          </p:val>
                                        </p:tav>
                                      </p:tavLst>
                                    </p:anim>
                                    <p:animEffect transition="in" filter="fade">
                                      <p:cBhvr>
                                        <p:cTn id="27" dur="500"/>
                                        <p:tgtEl>
                                          <p:spTgt spid="163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P spid="16389"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endParaRPr lang="ru-RU" smtClean="0"/>
          </a:p>
        </p:txBody>
      </p:sp>
      <p:sp>
        <p:nvSpPr>
          <p:cNvPr id="22531" name="Rectangle 3"/>
          <p:cNvSpPr>
            <a:spLocks noGrp="1" noChangeArrowheads="1"/>
          </p:cNvSpPr>
          <p:nvPr>
            <p:ph type="body" idx="1"/>
          </p:nvPr>
        </p:nvSpPr>
        <p:spPr/>
        <p:txBody>
          <a:bodyPr/>
          <a:lstStyle/>
          <a:p>
            <a:pPr eaLnBrk="1" hangingPunct="1"/>
            <a:r>
              <a:rPr lang="ru-RU" smtClean="0">
                <a:solidFill>
                  <a:srgbClr val="800000"/>
                </a:solidFill>
                <a:latin typeface="Blackadder ITC" pitchFamily="82" charset="0"/>
              </a:rPr>
              <a:t>Воздушные ядерные взрывы применяются для разрушения малопрочных сооружений, поражения людей и техники на больших площадях или когда сильное радиоактивное заражение местности недопустимо.</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nodePh="1">
                                  <p:stCondLst>
                                    <p:cond delay="0"/>
                                  </p:stCondLst>
                                  <p:endCondLst>
                                    <p:cond evt="begin" delay="0">
                                      <p:tn val="5"/>
                                    </p:cond>
                                  </p:end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22530"/>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2531">
                                            <p:txEl>
                                              <p:pRg st="0" end="0"/>
                                            </p:txEl>
                                          </p:spTgt>
                                        </p:tgtEl>
                                        <p:attrNameLst>
                                          <p:attrName>style.visibility</p:attrName>
                                        </p:attrNameLst>
                                      </p:cBhvr>
                                      <p:to>
                                        <p:strVal val="visible"/>
                                      </p:to>
                                    </p:set>
                                    <p:animEffect transition="in" filter="fade">
                                      <p:cBhvr>
                                        <p:cTn id="11" dur="1000">
                                          <p:stCondLst>
                                            <p:cond delay="0"/>
                                          </p:stCondLst>
                                        </p:cTn>
                                        <p:tgtEl>
                                          <p:spTgt spid="225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68313" y="404813"/>
            <a:ext cx="8218487" cy="1944687"/>
          </a:xfrm>
        </p:spPr>
        <p:txBody>
          <a:bodyPr/>
          <a:lstStyle/>
          <a:p>
            <a:pPr eaLnBrk="1" hangingPunct="1"/>
            <a:r>
              <a:rPr lang="ru-RU" sz="4000" b="1" i="1" u="sng" smtClean="0">
                <a:solidFill>
                  <a:srgbClr val="33CC33"/>
                </a:solidFill>
              </a:rPr>
              <a:t>Поражающие факторы ядерного взрыва и их воздействие на людей, здания, сооружения.</a:t>
            </a:r>
          </a:p>
        </p:txBody>
      </p:sp>
      <p:sp>
        <p:nvSpPr>
          <p:cNvPr id="23555" name="Rectangle 3"/>
          <p:cNvSpPr>
            <a:spLocks noGrp="1" noChangeArrowheads="1"/>
          </p:cNvSpPr>
          <p:nvPr>
            <p:ph type="body" idx="1"/>
          </p:nvPr>
        </p:nvSpPr>
        <p:spPr/>
        <p:txBody>
          <a:bodyPr/>
          <a:lstStyle/>
          <a:p>
            <a:pPr eaLnBrk="1" hangingPunct="1">
              <a:lnSpc>
                <a:spcPct val="80000"/>
              </a:lnSpc>
            </a:pPr>
            <a:endParaRPr lang="ru-RU" sz="2800" smtClean="0"/>
          </a:p>
          <a:p>
            <a:pPr eaLnBrk="1" hangingPunct="1">
              <a:lnSpc>
                <a:spcPct val="80000"/>
              </a:lnSpc>
            </a:pPr>
            <a:endParaRPr lang="ru-RU" sz="2800" smtClean="0"/>
          </a:p>
          <a:p>
            <a:pPr eaLnBrk="1" hangingPunct="1">
              <a:lnSpc>
                <a:spcPct val="80000"/>
              </a:lnSpc>
            </a:pPr>
            <a:endParaRPr lang="ru-RU" sz="2800" smtClean="0"/>
          </a:p>
          <a:p>
            <a:pPr eaLnBrk="1" hangingPunct="1">
              <a:lnSpc>
                <a:spcPct val="80000"/>
              </a:lnSpc>
            </a:pPr>
            <a:r>
              <a:rPr lang="ru-RU" sz="2800" smtClean="0">
                <a:solidFill>
                  <a:srgbClr val="FF0000"/>
                </a:solidFill>
              </a:rPr>
              <a:t>Огромное количество энергии, высвобождающейся при взрыве ядерного боеприпаса, расходуется на образование воздушной ударной волны, светового излучения, проникающей радиации, радиоактивного заражения местности и электромагнитного пульса, называемых поражающими факторами ядерного взрыва.</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fade">
                                      <p:cBhvr>
                                        <p:cTn id="7" dur="800" decel="100000"/>
                                        <p:tgtEl>
                                          <p:spTgt spid="23554"/>
                                        </p:tgtEl>
                                      </p:cBhvr>
                                    </p:animEffect>
                                    <p:anim calcmode="lin" valueType="num">
                                      <p:cBhvr>
                                        <p:cTn id="8" dur="800" decel="100000" fill="hold"/>
                                        <p:tgtEl>
                                          <p:spTgt spid="23554"/>
                                        </p:tgtEl>
                                        <p:attrNameLst>
                                          <p:attrName>style.rotation</p:attrName>
                                        </p:attrNameLst>
                                      </p:cBhvr>
                                      <p:tavLst>
                                        <p:tav tm="0">
                                          <p:val>
                                            <p:fltVal val="-90"/>
                                          </p:val>
                                        </p:tav>
                                        <p:tav tm="100000">
                                          <p:val>
                                            <p:fltVal val="0"/>
                                          </p:val>
                                        </p:tav>
                                      </p:tavLst>
                                    </p:anim>
                                    <p:anim calcmode="lin" valueType="num">
                                      <p:cBhvr>
                                        <p:cTn id="9" dur="800" decel="100000" fill="hold"/>
                                        <p:tgtEl>
                                          <p:spTgt spid="23554"/>
                                        </p:tgtEl>
                                        <p:attrNameLst>
                                          <p:attrName>ppt_x</p:attrName>
                                        </p:attrNameLst>
                                      </p:cBhvr>
                                      <p:tavLst>
                                        <p:tav tm="0">
                                          <p:val>
                                            <p:strVal val="#ppt_x+0.4"/>
                                          </p:val>
                                        </p:tav>
                                        <p:tav tm="100000">
                                          <p:val>
                                            <p:strVal val="#ppt_x-0.05"/>
                                          </p:val>
                                        </p:tav>
                                      </p:tavLst>
                                    </p:anim>
                                    <p:anim calcmode="lin" valueType="num">
                                      <p:cBhvr>
                                        <p:cTn id="10" dur="800" decel="100000" fill="hold"/>
                                        <p:tgtEl>
                                          <p:spTgt spid="2355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355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355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23555">
                                            <p:txEl>
                                              <p:pRg st="3" end="3"/>
                                            </p:txEl>
                                          </p:spTgt>
                                        </p:tgtEl>
                                        <p:attrNameLst>
                                          <p:attrName>style.visibility</p:attrName>
                                        </p:attrNameLst>
                                      </p:cBhvr>
                                      <p:to>
                                        <p:strVal val="visible"/>
                                      </p:to>
                                    </p:set>
                                    <p:animEffect transition="in" filter="fade">
                                      <p:cBhvr>
                                        <p:cTn id="17" dur="1000"/>
                                        <p:tgtEl>
                                          <p:spTgt spid="23555">
                                            <p:txEl>
                                              <p:pRg st="3" end="3"/>
                                            </p:txEl>
                                          </p:spTgt>
                                        </p:tgtEl>
                                      </p:cBhvr>
                                    </p:animEffect>
                                    <p:anim calcmode="lin" valueType="num">
                                      <p:cBhvr>
                                        <p:cTn id="18" dur="10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2355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effectLst>
            <a:outerShdw dist="45791" dir="2021404" algn="ctr" rotWithShape="0">
              <a:schemeClr val="accent2">
                <a:alpha val="50000"/>
              </a:schemeClr>
            </a:outerShdw>
          </a:effectLst>
        </p:spPr>
        <p:txBody>
          <a:bodyPr/>
          <a:lstStyle/>
          <a:p>
            <a:pPr eaLnBrk="1" hangingPunct="1">
              <a:defRPr/>
            </a:pPr>
            <a:r>
              <a:rPr lang="ru-RU" smtClean="0">
                <a:solidFill>
                  <a:srgbClr val="800000"/>
                </a:solidFill>
              </a:rPr>
              <a:t>Ударная волна</a:t>
            </a:r>
            <a:r>
              <a:rPr lang="ru-RU" smtClean="0"/>
              <a:t>	</a:t>
            </a:r>
          </a:p>
        </p:txBody>
      </p:sp>
      <p:sp>
        <p:nvSpPr>
          <p:cNvPr id="26627" name="Rectangle 3"/>
          <p:cNvSpPr>
            <a:spLocks noGrp="1" noChangeArrowheads="1"/>
          </p:cNvSpPr>
          <p:nvPr>
            <p:ph type="body" idx="1"/>
          </p:nvPr>
        </p:nvSpPr>
        <p:spPr>
          <a:xfrm>
            <a:off x="323850" y="1196975"/>
            <a:ext cx="8532813" cy="3168650"/>
          </a:xfrm>
        </p:spPr>
        <p:txBody>
          <a:bodyPr/>
          <a:lstStyle/>
          <a:p>
            <a:pPr algn="ctr" eaLnBrk="1" hangingPunct="1">
              <a:lnSpc>
                <a:spcPct val="90000"/>
              </a:lnSpc>
            </a:pPr>
            <a:r>
              <a:rPr lang="ru-RU" sz="2800" i="1" smtClean="0"/>
              <a:t>Ударная волна ядерного взрыва – один из основных поражающих факторов. В зависимости от того, в какой среде возникает и распространяется ударная волна – в воздухе, воде или грунте, ее называют соответственно воздушной ударной волной, ударной волной в воде и сейсмовзрывной волной</a:t>
            </a:r>
          </a:p>
        </p:txBody>
      </p:sp>
      <p:pic>
        <p:nvPicPr>
          <p:cNvPr id="26628" name="Picture 4" descr="10"/>
          <p:cNvPicPr>
            <a:picLocks noChangeAspect="1" noChangeArrowheads="1"/>
          </p:cNvPicPr>
          <p:nvPr/>
        </p:nvPicPr>
        <p:blipFill>
          <a:blip r:embed="rId2" cstate="print"/>
          <a:srcRect/>
          <a:stretch>
            <a:fillRect/>
          </a:stretch>
        </p:blipFill>
        <p:spPr bwMode="auto">
          <a:xfrm>
            <a:off x="1116013" y="4581525"/>
            <a:ext cx="6911975" cy="1995488"/>
          </a:xfrm>
          <a:prstGeom prst="rect">
            <a:avLst/>
          </a:prstGeom>
          <a:noFill/>
          <a:ln w="9525">
            <a:noFill/>
            <a:miter lim="800000"/>
            <a:headEnd/>
            <a:tailEnd/>
          </a:ln>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p:cTn id="7" dur="1000" fill="hold">
                                          <p:stCondLst>
                                            <p:cond delay="0"/>
                                          </p:stCondLst>
                                        </p:cTn>
                                        <p:tgtEl>
                                          <p:spTgt spid="26626"/>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26626"/>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26626"/>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26626"/>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26626"/>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26627">
                                            <p:txEl>
                                              <p:pRg st="0" end="0"/>
                                            </p:txEl>
                                          </p:spTgt>
                                        </p:tgtEl>
                                        <p:attrNameLst>
                                          <p:attrName>style.visibility</p:attrName>
                                        </p:attrNameLst>
                                      </p:cBhvr>
                                      <p:to>
                                        <p:strVal val="visible"/>
                                      </p:to>
                                    </p:set>
                                    <p:anim calcmode="lin" valueType="num">
                                      <p:cBhvr>
                                        <p:cTn id="16" dur="500" fill="hold"/>
                                        <p:tgtEl>
                                          <p:spTgt spid="26627">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26627">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26627">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26627">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26627">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5" presetClass="entr" presetSubtype="0" fill="hold" nodeType="clickEffect">
                                  <p:stCondLst>
                                    <p:cond delay="0"/>
                                  </p:stCondLst>
                                  <p:childTnLst>
                                    <p:set>
                                      <p:cBhvr>
                                        <p:cTn id="24" dur="1" fill="hold">
                                          <p:stCondLst>
                                            <p:cond delay="0"/>
                                          </p:stCondLst>
                                        </p:cTn>
                                        <p:tgtEl>
                                          <p:spTgt spid="26628"/>
                                        </p:tgtEl>
                                        <p:attrNameLst>
                                          <p:attrName>style.visibility</p:attrName>
                                        </p:attrNameLst>
                                      </p:cBhvr>
                                      <p:to>
                                        <p:strVal val="visible"/>
                                      </p:to>
                                    </p:set>
                                    <p:anim calcmode="lin" valueType="num">
                                      <p:cBhvr>
                                        <p:cTn id="25" dur="500" decel="50000" fill="hold">
                                          <p:stCondLst>
                                            <p:cond delay="0"/>
                                          </p:stCondLst>
                                        </p:cTn>
                                        <p:tgtEl>
                                          <p:spTgt spid="26628"/>
                                        </p:tgtEl>
                                        <p:attrNameLst>
                                          <p:attrName>style.rotation</p:attrName>
                                        </p:attrNameLst>
                                      </p:cBhvr>
                                      <p:tavLst>
                                        <p:tav tm="0">
                                          <p:val>
                                            <p:fltVal val="-90"/>
                                          </p:val>
                                        </p:tav>
                                        <p:tav tm="100000">
                                          <p:val>
                                            <p:fltVal val="0"/>
                                          </p:val>
                                        </p:tav>
                                      </p:tavLst>
                                    </p:anim>
                                    <p:anim calcmode="lin" valueType="num">
                                      <p:cBhvr>
                                        <p:cTn id="26" dur="500" decel="50000" fill="hold">
                                          <p:stCondLst>
                                            <p:cond delay="0"/>
                                          </p:stCondLst>
                                        </p:cTn>
                                        <p:tgtEl>
                                          <p:spTgt spid="26628"/>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26628"/>
                                        </p:tgtEl>
                                        <p:attrNameLst>
                                          <p:attrName>ppt_w</p:attrName>
                                        </p:attrNameLst>
                                      </p:cBhvr>
                                      <p:tavLst>
                                        <p:tav tm="0">
                                          <p:val>
                                            <p:strVal val="#ppt_w*.05"/>
                                          </p:val>
                                        </p:tav>
                                        <p:tav tm="100000">
                                          <p:val>
                                            <p:strVal val="#ppt_w"/>
                                          </p:val>
                                        </p:tav>
                                      </p:tavLst>
                                    </p:anim>
                                    <p:anim calcmode="lin" valueType="num">
                                      <p:cBhvr>
                                        <p:cTn id="28" dur="1000" fill="hold"/>
                                        <p:tgtEl>
                                          <p:spTgt spid="26628"/>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26628"/>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26628"/>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26628"/>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build="p"/>
    </p:bld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TotalTime>
  <Words>998</Words>
  <Application>Microsoft Office PowerPoint</Application>
  <PresentationFormat>Экран (4:3)</PresentationFormat>
  <Paragraphs>86</Paragraphs>
  <Slides>23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Оформление по умолчанию</vt:lpstr>
      <vt:lpstr>Слайд 1</vt:lpstr>
      <vt:lpstr>Характеристика   современных  средств поражения и последствия их применения</vt:lpstr>
      <vt:lpstr>Ядерное  оружие</vt:lpstr>
      <vt:lpstr>Слайд 4</vt:lpstr>
      <vt:lpstr>Поражающее действие ядерного взрыва зависит от мощности заряда боеприпаса, вида взрыва, типа ядерного. Мощность ядерного боеприпаса характеризуется тротиловым эквивалентом, т.е., массой тринитротолуола (тротила), энергия взрыва которого эквивалентна энергии взрыва данного ядерного боеприпаса, и измеряется в тоннах, тысячах, миллионах тонн. По мощности ядерные боеприпасы подразделяются на сверхмалые, малые, средние, крупные и сверхкрупные. </vt:lpstr>
      <vt:lpstr>Виды взрывов</vt:lpstr>
      <vt:lpstr>Слайд 7</vt:lpstr>
      <vt:lpstr>Поражающие факторы ядерного взрыва и их воздействие на людей, здания, сооружения.</vt:lpstr>
      <vt:lpstr>Ударная волна </vt:lpstr>
      <vt:lpstr>Слайд 10</vt:lpstr>
      <vt:lpstr>Слайд 11</vt:lpstr>
      <vt:lpstr>Световое излучение</vt:lpstr>
      <vt:lpstr>Слайд 13</vt:lpstr>
      <vt:lpstr>Величины световых импульсов, соответствующие ожогам кожи разной степени, кал/см2</vt:lpstr>
      <vt:lpstr>Слайд 15</vt:lpstr>
      <vt:lpstr>Проникающая радиация</vt:lpstr>
      <vt:lpstr>Слайд 17</vt:lpstr>
      <vt:lpstr>Слайд 18</vt:lpstr>
      <vt:lpstr>Радиоактивное заражение местности</vt:lpstr>
      <vt:lpstr>Слайд 20</vt:lpstr>
      <vt:lpstr>Слайд 21</vt:lpstr>
      <vt:lpstr>Электромагнитный импульс</vt:lpstr>
      <vt:lpstr>Воздушный взрыв</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Характеристика   современных  средств поражения и последствия их</dc:title>
  <dc:creator>Пользователь</dc:creator>
  <cp:lastModifiedBy>Валентина</cp:lastModifiedBy>
  <cp:revision>28</cp:revision>
  <dcterms:created xsi:type="dcterms:W3CDTF">2006-06-15T11:36:59Z</dcterms:created>
  <dcterms:modified xsi:type="dcterms:W3CDTF">2020-05-18T06:34:41Z</dcterms:modified>
</cp:coreProperties>
</file>