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6" r:id="rId14"/>
    <p:sldId id="277" r:id="rId15"/>
    <p:sldId id="27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22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61C0-8215-47BB-BE35-5612FFE924B6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2787-3DE7-44CC-A271-EE878D4F80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_________Microsoft_Office_Word_97_-_20031.doc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214290"/>
            <a:ext cx="810555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a typeface="Times New Roman" pitchFamily="18" charset="0"/>
              </a:rPr>
              <a:t>Пензенский государственный технологический университет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ea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i="1" dirty="0" smtClean="0">
              <a:latin typeface="Arial" pitchFamily="34" charset="0"/>
              <a:ea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1D02BE"/>
                </a:solidFill>
              </a:rPr>
              <a:t>«Основы информационных технологий конструирования машиностроительных изделий»</a:t>
            </a:r>
            <a:endParaRPr lang="ru-RU" sz="2400" dirty="0" smtClean="0">
              <a:solidFill>
                <a:srgbClr val="1D02BE"/>
              </a:solidFill>
            </a:endParaRPr>
          </a:p>
          <a:p>
            <a:r>
              <a:rPr lang="ru-RU" sz="2400" i="1" dirty="0" smtClean="0"/>
              <a:t> </a:t>
            </a:r>
          </a:p>
          <a:p>
            <a:endParaRPr lang="ru-RU" sz="2400" dirty="0" smtClean="0"/>
          </a:p>
          <a:p>
            <a:pPr algn="ctr"/>
            <a:r>
              <a:rPr lang="ru-RU" sz="2400" i="1" dirty="0" smtClean="0"/>
              <a:t> </a:t>
            </a:r>
            <a:r>
              <a:rPr lang="ru-RU" sz="2400" b="1" i="1" dirty="0" smtClean="0">
                <a:solidFill>
                  <a:srgbClr val="FF0000"/>
                </a:solidFill>
              </a:rPr>
              <a:t>Тема 1.</a:t>
            </a:r>
            <a:r>
              <a:rPr lang="ru-RU" sz="2400" b="1" i="1" dirty="0" smtClean="0"/>
              <a:t> Основы системного подхода в конструировании</a:t>
            </a:r>
            <a:endParaRPr lang="ru-RU" sz="2400" dirty="0" smtClean="0"/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algn="just" hangingPunct="0"/>
            <a:r>
              <a:rPr lang="ru-RU" sz="2400" b="1" i="1" dirty="0" smtClean="0">
                <a:solidFill>
                  <a:srgbClr val="FF0000"/>
                </a:solidFill>
              </a:rPr>
              <a:t>Занятие 5.</a:t>
            </a:r>
            <a:r>
              <a:rPr lang="ru-RU" sz="2400" b="1" i="1" dirty="0" smtClean="0"/>
              <a:t> Нанесение размеров. Создание объектов чертежа в КОМПАС-3</a:t>
            </a:r>
            <a:r>
              <a:rPr lang="en-US" sz="2400" b="1" i="1" dirty="0" smtClean="0"/>
              <a:t>D</a:t>
            </a:r>
            <a:r>
              <a:rPr lang="ru-RU" sz="2400" b="1" i="1" dirty="0" smtClean="0"/>
              <a:t> командой </a:t>
            </a:r>
            <a:r>
              <a:rPr lang="ru-RU" sz="2400" b="1" i="1" dirty="0" smtClean="0">
                <a:solidFill>
                  <a:srgbClr val="3333CC"/>
                </a:solidFill>
              </a:rPr>
              <a:t>Операция вращения</a:t>
            </a:r>
            <a:endParaRPr lang="ru-RU" sz="2400" dirty="0" smtClean="0">
              <a:solidFill>
                <a:srgbClr val="3333CC"/>
              </a:solidFill>
            </a:endParaRPr>
          </a:p>
          <a:p>
            <a:pPr hangingPunct="0"/>
            <a:endParaRPr lang="ru-RU" sz="2400" b="1" i="1" dirty="0" smtClean="0"/>
          </a:p>
          <a:p>
            <a:pPr algn="ctr"/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endParaRPr lang="ru-RU" sz="2400" dirty="0"/>
          </a:p>
          <a:p>
            <a:pPr algn="ctr"/>
            <a:r>
              <a:rPr lang="ru-RU" sz="2400" b="1" dirty="0" smtClean="0"/>
              <a:t>Пенза - 2015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Рисунки ПЧ-3\img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20" y="714356"/>
            <a:ext cx="4518440" cy="2138364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Мои документы\Мои рисунки\Рисунки ПЧ-3\img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714752"/>
            <a:ext cx="4672941" cy="2357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Радиусы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21468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Углы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571480"/>
            <a:ext cx="4071966" cy="21431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628" y="714356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Перед размерным числом пишут прописную букву </a:t>
            </a:r>
            <a:r>
              <a:rPr lang="en-US" b="1" i="1" dirty="0" smtClean="0">
                <a:solidFill>
                  <a:srgbClr val="FF0000"/>
                </a:solidFill>
              </a:rPr>
              <a:t>R.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endParaRPr lang="ru-RU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b="1" dirty="0" smtClean="0"/>
              <a:t>   Указывают  радиусы внутренних и наружных скруглений, а также радиусы дуг.</a:t>
            </a:r>
            <a:endParaRPr lang="en-US" b="1" dirty="0" smtClean="0"/>
          </a:p>
          <a:p>
            <a:pPr algn="just"/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3643314"/>
            <a:ext cx="4071966" cy="2286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628" y="3714752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Размеры углов наносят с обозначением градусов, минут и секунд.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   Размерная линия – дуга с центром в вершине угла, выносные линии – радиальные прямые.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Мои рисунки\Рисунки ПЧ-3\img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065587" cy="59959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1071546"/>
            <a:ext cx="4572000" cy="50720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43438" y="1357298"/>
            <a:ext cx="45005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Размеры одинаковых элементов группируют, указывая их количество.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    Размер фаски включает высоту усеченного конуса и угол наклона образующей.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    Размеры симметрично расположенных элементов наносят в одном месте без указания количества элементов, кроме отверстий, для которых количество указывают.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    Количество отверстий не указывают, если они соединены тонкими сплошными линиями и между ними нет промежутка.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35716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Размеры одинаковых элементов</a:t>
            </a:r>
            <a:endParaRPr lang="ru-RU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Мои документы\Мои рисунки\Рисунки ПЧ-3\img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4516209" cy="50117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42860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333CC"/>
                </a:solidFill>
              </a:rPr>
              <a:t>Группы линейных размеров и углов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500042"/>
            <a:ext cx="4000528" cy="60722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628" y="571481"/>
            <a:ext cx="38576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Размеры, определяющие располо-жение элементов на одной оси, наносят </a:t>
            </a:r>
            <a:r>
              <a:rPr lang="ru-RU" b="1" dirty="0" smtClean="0">
                <a:solidFill>
                  <a:srgbClr val="3333CC"/>
                </a:solidFill>
              </a:rPr>
              <a:t>цепочкой</a:t>
            </a:r>
            <a:r>
              <a:rPr lang="ru-RU" b="1" dirty="0" smtClean="0"/>
              <a:t> (</a:t>
            </a:r>
            <a:r>
              <a:rPr lang="ru-RU" b="1" i="1" dirty="0" smtClean="0"/>
              <a:t>а</a:t>
            </a:r>
            <a:r>
              <a:rPr lang="ru-RU" b="1" dirty="0" smtClean="0"/>
              <a:t>), </a:t>
            </a:r>
            <a:r>
              <a:rPr lang="ru-RU" b="1" dirty="0" smtClean="0">
                <a:solidFill>
                  <a:srgbClr val="3333CC"/>
                </a:solidFill>
              </a:rPr>
              <a:t>в параллель</a:t>
            </a:r>
            <a:r>
              <a:rPr lang="ru-RU" b="1" dirty="0" smtClean="0"/>
              <a:t> (</a:t>
            </a:r>
            <a:r>
              <a:rPr lang="ru-RU" b="1" i="1" dirty="0" smtClean="0"/>
              <a:t>б</a:t>
            </a:r>
            <a:r>
              <a:rPr lang="ru-RU" b="1" dirty="0" smtClean="0"/>
              <a:t>) или </a:t>
            </a:r>
            <a:r>
              <a:rPr lang="ru-RU" b="1" dirty="0" smtClean="0">
                <a:solidFill>
                  <a:srgbClr val="3333CC"/>
                </a:solidFill>
              </a:rPr>
              <a:t>наращиванием</a:t>
            </a:r>
            <a:r>
              <a:rPr lang="ru-RU" b="1" dirty="0" smtClean="0"/>
              <a:t> чисел от общего начала.</a:t>
            </a:r>
          </a:p>
          <a:p>
            <a:pPr algn="just"/>
            <a:r>
              <a:rPr lang="ru-RU" b="1" dirty="0" smtClean="0"/>
              <a:t>      </a:t>
            </a:r>
          </a:p>
          <a:p>
            <a:pPr algn="just"/>
            <a:r>
              <a:rPr lang="ru-RU" b="1" dirty="0" smtClean="0"/>
              <a:t>Равномерное расположение отверстий вдоль оси определяется размером между центрами соседних отверстий или крайних отверстий в виде произведения числа промежутков на размер промежутка.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    Равномерное расположение отверстий  на окружности определяется размером угла между осями крайних отверстий  в виде произведения числа угловых промежутков на размер угла одного промежутка.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56227" b="52653"/>
          <a:stretch>
            <a:fillRect/>
          </a:stretch>
        </p:blipFill>
        <p:spPr bwMode="auto">
          <a:xfrm>
            <a:off x="1187624" y="1412776"/>
            <a:ext cx="68407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 cstate="print"/>
          <a:srcRect t="82051" r="56547"/>
          <a:stretch>
            <a:fillRect/>
          </a:stretch>
        </p:blipFill>
        <p:spPr bwMode="auto">
          <a:xfrm>
            <a:off x="1187624" y="4941168"/>
            <a:ext cx="67687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627784" y="306896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6084168" y="3789040"/>
            <a:ext cx="648072" cy="208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386870" y="460280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419872" y="2276872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63888" y="29156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25556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11760" y="44278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588224" y="521990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11663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2. Создание </a:t>
            </a:r>
            <a:r>
              <a:rPr lang="ru-RU" sz="2000" b="1" dirty="0" smtClean="0">
                <a:solidFill>
                  <a:srgbClr val="FF0000"/>
                </a:solidFill>
              </a:rPr>
              <a:t>объектов чертежа командой </a:t>
            </a:r>
            <a:r>
              <a:rPr lang="ru-RU" sz="2000" b="1" i="1" dirty="0" smtClean="0">
                <a:solidFill>
                  <a:srgbClr val="FF0000"/>
                </a:solidFill>
              </a:rPr>
              <a:t>Операция </a:t>
            </a:r>
            <a:r>
              <a:rPr lang="ru-RU" sz="2000" b="1" i="1" dirty="0" smtClean="0">
                <a:solidFill>
                  <a:srgbClr val="FF0000"/>
                </a:solidFill>
              </a:rPr>
              <a:t>вращения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80" y="83671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Последовательность подготовки рабочего поля</a:t>
            </a:r>
            <a:endParaRPr lang="ru-RU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1520" y="620688"/>
          <a:ext cx="2987824" cy="2242474"/>
        </p:xfrm>
        <a:graphic>
          <a:graphicData uri="http://schemas.openxmlformats.org/presentationml/2006/ole">
            <p:oleObj spid="_x0000_s1027" name="Document" r:id="rId3" imgW="4430453" imgH="3325076" progId="">
              <p:embed/>
            </p:oleObj>
          </a:graphicData>
        </a:graphic>
      </p:graphicFrame>
      <p:pic>
        <p:nvPicPr>
          <p:cNvPr id="14" name="Рисунок 13"/>
          <p:cNvPicPr/>
          <p:nvPr/>
        </p:nvPicPr>
        <p:blipFill>
          <a:blip r:embed="rId4" cstate="print"/>
          <a:srcRect l="33030" t="17114" r="23838" b="54363"/>
          <a:stretch>
            <a:fillRect/>
          </a:stretch>
        </p:blipFill>
        <p:spPr bwMode="auto">
          <a:xfrm>
            <a:off x="4427984" y="620688"/>
            <a:ext cx="4429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5" cstate="print"/>
          <a:srcRect r="53253" b="81713"/>
          <a:stretch>
            <a:fillRect/>
          </a:stretch>
        </p:blipFill>
        <p:spPr bwMode="auto">
          <a:xfrm>
            <a:off x="1331640" y="2924944"/>
            <a:ext cx="61926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 cstate="print"/>
          <a:srcRect l="26617" t="10574" r="61999" b="82568"/>
          <a:stretch>
            <a:fillRect/>
          </a:stretch>
        </p:blipFill>
        <p:spPr bwMode="auto">
          <a:xfrm>
            <a:off x="5097730" y="3780651"/>
            <a:ext cx="15841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 cstate="print"/>
          <a:srcRect r="84928" b="57496"/>
          <a:stretch>
            <a:fillRect/>
          </a:stretch>
        </p:blipFill>
        <p:spPr bwMode="auto">
          <a:xfrm>
            <a:off x="1331640" y="4149080"/>
            <a:ext cx="1797546" cy="256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8" cstate="print"/>
          <a:srcRect l="38322" t="22523" r="26724" b="23308"/>
          <a:stretch>
            <a:fillRect/>
          </a:stretch>
        </p:blipFill>
        <p:spPr bwMode="auto">
          <a:xfrm>
            <a:off x="3419872" y="4509120"/>
            <a:ext cx="24482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9" cstate="print"/>
          <a:srcRect l="42170" t="36208" r="26563" b="23308"/>
          <a:stretch>
            <a:fillRect/>
          </a:stretch>
        </p:blipFill>
        <p:spPr bwMode="auto">
          <a:xfrm>
            <a:off x="6228184" y="4941168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11663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Пример создания 3</a:t>
            </a:r>
            <a:r>
              <a:rPr lang="en-US" b="1" dirty="0" smtClean="0">
                <a:solidFill>
                  <a:srgbClr val="3333CC"/>
                </a:solidFill>
              </a:rPr>
              <a:t>D </a:t>
            </a:r>
            <a:r>
              <a:rPr lang="ru-RU" b="1" dirty="0" smtClean="0">
                <a:solidFill>
                  <a:srgbClr val="3333CC"/>
                </a:solidFill>
              </a:rPr>
              <a:t>модели детали </a:t>
            </a:r>
            <a:r>
              <a:rPr lang="ru-RU" b="1" i="1" dirty="0" smtClean="0">
                <a:solidFill>
                  <a:srgbClr val="3333CC"/>
                </a:solidFill>
              </a:rPr>
              <a:t>Вал</a:t>
            </a:r>
            <a:r>
              <a:rPr lang="ru-RU" b="1" dirty="0" smtClean="0">
                <a:solidFill>
                  <a:srgbClr val="3333CC"/>
                </a:solidFill>
              </a:rPr>
              <a:t> командой </a:t>
            </a:r>
            <a:r>
              <a:rPr lang="ru-RU" b="1" i="1" dirty="0" smtClean="0">
                <a:solidFill>
                  <a:srgbClr val="3333CC"/>
                </a:solidFill>
              </a:rPr>
              <a:t>Операция вращения</a:t>
            </a:r>
            <a:endParaRPr lang="ru-RU" b="1" i="1" dirty="0">
              <a:solidFill>
                <a:srgbClr val="3333CC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851920" y="3645024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932040" y="3645024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3308" t="49030" r="55906" b="4505"/>
          <a:stretch>
            <a:fillRect/>
          </a:stretch>
        </p:blipFill>
        <p:spPr bwMode="auto">
          <a:xfrm>
            <a:off x="2411760" y="1844824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20364" t="13970" r="36825" b="29008"/>
          <a:stretch>
            <a:fillRect/>
          </a:stretch>
        </p:blipFill>
        <p:spPr bwMode="auto">
          <a:xfrm>
            <a:off x="5474548" y="1988840"/>
            <a:ext cx="28083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33992" t="22239" r="37467" b="28152"/>
          <a:stretch>
            <a:fillRect/>
          </a:stretch>
        </p:blipFill>
        <p:spPr bwMode="auto">
          <a:xfrm>
            <a:off x="5508104" y="3717032"/>
            <a:ext cx="27363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37039" t="22808" r="24158" b="24733"/>
          <a:stretch>
            <a:fillRect/>
          </a:stretch>
        </p:blipFill>
        <p:spPr bwMode="auto">
          <a:xfrm>
            <a:off x="2267744" y="4509120"/>
            <a:ext cx="2305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24372" r="37306" b="77724"/>
          <a:stretch>
            <a:fillRect/>
          </a:stretch>
        </p:blipFill>
        <p:spPr bwMode="auto">
          <a:xfrm>
            <a:off x="467544" y="548680"/>
            <a:ext cx="3966624" cy="144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 cstate="print"/>
          <a:srcRect l="20364" t="13981" r="57509" b="64049"/>
          <a:stretch>
            <a:fillRect/>
          </a:stretch>
        </p:blipFill>
        <p:spPr bwMode="auto">
          <a:xfrm>
            <a:off x="5445093" y="508273"/>
            <a:ext cx="27825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8" cstate="print"/>
          <a:srcRect t="86656" r="88135" b="-53"/>
          <a:stretch>
            <a:fillRect/>
          </a:stretch>
        </p:blipFill>
        <p:spPr bwMode="auto">
          <a:xfrm>
            <a:off x="467544" y="2348880"/>
            <a:ext cx="1584176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>
            <a:off x="1979712" y="306896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99992" y="620688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995936" y="5733256"/>
            <a:ext cx="2952328" cy="473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2" y="1166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Пример использования Библиотеки при моделировании стандартных элементов</a:t>
            </a:r>
            <a:endParaRPr lang="ru-RU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144" y="2132856"/>
            <a:ext cx="4623189" cy="175432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42852"/>
            <a:ext cx="4143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Цель занятия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733246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ru-RU" sz="2800" b="1" dirty="0" smtClean="0">
                <a:solidFill>
                  <a:srgbClr val="FF0000"/>
                </a:solidFill>
              </a:rPr>
              <a:t>Знать:</a:t>
            </a:r>
          </a:p>
          <a:p>
            <a:pPr hangingPunct="0"/>
            <a:r>
              <a:rPr lang="ru-RU" sz="2800" b="1" dirty="0" smtClean="0"/>
              <a:t>- ГОСТ 2.307 -68 по правилам нанесения размеров элементов деталей на чертежах.</a:t>
            </a:r>
          </a:p>
          <a:p>
            <a:pPr hangingPunct="0"/>
            <a:r>
              <a:rPr lang="ru-RU" sz="2800" b="1" dirty="0" smtClean="0"/>
              <a:t>- способ создания объекта чертежа в графической системе КОМПАС-3</a:t>
            </a:r>
            <a:r>
              <a:rPr lang="en-US" sz="2800" b="1" dirty="0" smtClean="0"/>
              <a:t>D </a:t>
            </a:r>
            <a:r>
              <a:rPr lang="ru-RU" sz="2800" b="1" dirty="0" smtClean="0"/>
              <a:t>командой </a:t>
            </a:r>
            <a:r>
              <a:rPr lang="ru-RU" sz="2800" b="1" i="1" dirty="0" smtClean="0"/>
              <a:t>Операция вращения</a:t>
            </a:r>
            <a:r>
              <a:rPr lang="ru-RU" sz="2800" b="1" dirty="0" smtClean="0"/>
              <a:t>;</a:t>
            </a:r>
          </a:p>
          <a:p>
            <a:pPr hangingPunct="0"/>
            <a:r>
              <a:rPr lang="ru-RU" sz="2800" b="1" dirty="0" smtClean="0"/>
              <a:t> </a:t>
            </a:r>
          </a:p>
          <a:p>
            <a:pPr hangingPunct="0"/>
            <a:r>
              <a:rPr lang="ru-RU" sz="2800" b="1" dirty="0" smtClean="0">
                <a:solidFill>
                  <a:srgbClr val="FF0000"/>
                </a:solidFill>
              </a:rPr>
              <a:t>Уметь:</a:t>
            </a:r>
          </a:p>
          <a:p>
            <a:pPr hangingPunct="0"/>
            <a:r>
              <a:rPr lang="ru-RU" sz="2800" b="1" dirty="0" smtClean="0"/>
              <a:t>- проставлять размеры на чертежах деталей</a:t>
            </a:r>
          </a:p>
          <a:p>
            <a:pPr hangingPunct="0"/>
            <a:r>
              <a:rPr lang="ru-RU" sz="2800" b="1" dirty="0" smtClean="0"/>
              <a:t> </a:t>
            </a:r>
          </a:p>
          <a:p>
            <a:pPr hangingPunct="0"/>
            <a:r>
              <a:rPr lang="ru-RU" sz="2800" b="1" dirty="0" smtClean="0">
                <a:solidFill>
                  <a:srgbClr val="FF0000"/>
                </a:solidFill>
              </a:rPr>
              <a:t>Владеть:</a:t>
            </a:r>
          </a:p>
          <a:p>
            <a:pPr hangingPunct="0"/>
            <a:r>
              <a:rPr lang="ru-RU" sz="2800" b="1" dirty="0" smtClean="0"/>
              <a:t>- навыками простановки размеров на чертежах в графической системе КОМПАС-3</a:t>
            </a:r>
            <a:r>
              <a:rPr lang="en-US" sz="2800" b="1" dirty="0" smtClean="0"/>
              <a:t>D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Литература</a:t>
            </a:r>
          </a:p>
          <a:p>
            <a:pPr algn="ctr"/>
            <a:endParaRPr lang="ru-RU" sz="2800" b="1" dirty="0" smtClean="0">
              <a:solidFill>
                <a:srgbClr val="3333CC"/>
              </a:solidFill>
            </a:endParaRPr>
          </a:p>
          <a:p>
            <a:pPr marL="514350" indent="-514350" algn="just" hangingPunct="0">
              <a:buAutoNum type="arabicPeriod"/>
            </a:pPr>
            <a:r>
              <a:rPr lang="ru-RU" sz="2800" b="1" dirty="0" smtClean="0"/>
              <a:t>А. В. Левицкий. Машиностроительное черчение.: Учеб. для студентов </a:t>
            </a:r>
            <a:r>
              <a:rPr lang="ru-RU" sz="2800" b="1" dirty="0" err="1" smtClean="0"/>
              <a:t>высш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технич</a:t>
            </a:r>
            <a:r>
              <a:rPr lang="ru-RU" sz="2800" b="1" dirty="0" smtClean="0"/>
              <a:t>. учеб. заведений - М.: </a:t>
            </a:r>
            <a:r>
              <a:rPr lang="ru-RU" sz="2800" b="1" dirty="0" err="1" smtClean="0"/>
              <a:t>Высш</a:t>
            </a:r>
            <a:r>
              <a:rPr lang="ru-RU" sz="2800" b="1" dirty="0" smtClean="0"/>
              <a:t>. школа 2004 г.- 350 с., ил.</a:t>
            </a:r>
          </a:p>
          <a:p>
            <a:pPr marL="514350" indent="-514350" algn="just" hangingPunct="0">
              <a:buAutoNum type="arabicPeriod"/>
            </a:pPr>
            <a:endParaRPr lang="ru-RU" sz="2800" b="1" dirty="0" smtClean="0"/>
          </a:p>
          <a:p>
            <a:pPr marL="536575" indent="-536575" algn="just" hangingPunct="0"/>
            <a:r>
              <a:rPr lang="ru-RU" sz="2800" b="1" dirty="0" smtClean="0"/>
              <a:t>2.   А. А. </a:t>
            </a:r>
            <a:r>
              <a:rPr lang="ru-RU" sz="2800" b="1" dirty="0" err="1" smtClean="0"/>
              <a:t>Чекмарев</a:t>
            </a:r>
            <a:r>
              <a:rPr lang="ru-RU" sz="2800" b="1" dirty="0" smtClean="0"/>
              <a:t>. Справочник по </a:t>
            </a:r>
            <a:r>
              <a:rPr lang="ru-RU" sz="2800" b="1" dirty="0" err="1" smtClean="0"/>
              <a:t>машиностро-ительному</a:t>
            </a:r>
            <a:r>
              <a:rPr lang="ru-RU" sz="2800" b="1" dirty="0" smtClean="0"/>
              <a:t> черчению. Справочник 3-е изд. стереотипное. -М.: </a:t>
            </a:r>
            <a:r>
              <a:rPr lang="ru-RU" sz="2800" b="1" dirty="0" err="1" smtClean="0"/>
              <a:t>Высш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шк</a:t>
            </a:r>
            <a:r>
              <a:rPr lang="ru-RU" sz="2800" b="1" dirty="0" smtClean="0"/>
              <a:t>. , 2002 г. -493с., ил.</a:t>
            </a:r>
          </a:p>
          <a:p>
            <a:pPr algn="just" hangingPunct="0"/>
            <a:endParaRPr lang="ru-RU" sz="2800" b="1" dirty="0" smtClean="0"/>
          </a:p>
          <a:p>
            <a:pPr marL="444500" indent="-444500" algn="just" hangingPunct="0"/>
            <a:r>
              <a:rPr lang="ru-RU" sz="2800" b="1" dirty="0" smtClean="0"/>
              <a:t>3.  Т. Г. </a:t>
            </a:r>
            <a:r>
              <a:rPr lang="ru-RU" sz="2800" b="1" dirty="0" err="1" smtClean="0"/>
              <a:t>Талалай</a:t>
            </a:r>
            <a:r>
              <a:rPr lang="ru-RU" sz="2800" b="1" dirty="0" smtClean="0"/>
              <a:t>. КОМПАС-3</a:t>
            </a:r>
            <a:r>
              <a:rPr lang="en-US" sz="2800" b="1" dirty="0" smtClean="0"/>
              <a:t>D V</a:t>
            </a:r>
            <a:r>
              <a:rPr lang="ru-RU" sz="2800" b="1" dirty="0" smtClean="0"/>
              <a:t>11 на примерах. – СПб.:  </a:t>
            </a:r>
            <a:r>
              <a:rPr lang="ru-RU" sz="2800" b="1" dirty="0" err="1" smtClean="0"/>
              <a:t>БХВ-Петербург</a:t>
            </a:r>
            <a:r>
              <a:rPr lang="ru-RU" sz="2800" b="1" dirty="0" smtClean="0"/>
              <a:t>, 2010. – 624 с.ил. </a:t>
            </a:r>
          </a:p>
          <a:p>
            <a:pPr algn="just" hangingPunct="0"/>
            <a:r>
              <a:rPr lang="ru-RU" sz="2800" dirty="0" smtClean="0"/>
              <a:t> </a:t>
            </a:r>
          </a:p>
          <a:p>
            <a:pPr algn="ctr"/>
            <a:endParaRPr lang="ru-RU" sz="2800" b="1" dirty="0" smtClean="0">
              <a:solidFill>
                <a:srgbClr val="3333CC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785794"/>
            <a:ext cx="75723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Учебные вопросы</a:t>
            </a:r>
          </a:p>
          <a:p>
            <a:pPr lvl="0" algn="ctr"/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Times New Roman" pitchFamily="18" charset="0"/>
              </a:rPr>
              <a:t>Правила нанесения размеров </a:t>
            </a:r>
          </a:p>
          <a:p>
            <a:pPr marL="514350" lvl="0" indent="-514350">
              <a:buAutoNum type="arabicPeriod"/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Создание объектов чертежа командой </a:t>
            </a:r>
            <a:r>
              <a:rPr lang="ru-RU" sz="2800" b="1" i="1" dirty="0" smtClean="0">
                <a:solidFill>
                  <a:srgbClr val="002060"/>
                </a:solidFill>
              </a:rPr>
              <a:t>Операция вращения</a:t>
            </a:r>
          </a:p>
          <a:p>
            <a:pPr hangingPunct="0"/>
            <a:r>
              <a:rPr lang="ru-RU" sz="2800" dirty="0" smtClean="0"/>
              <a:t> </a:t>
            </a:r>
          </a:p>
          <a:p>
            <a:pPr marL="514350" lvl="0" indent="-514350">
              <a:buAutoNum type="arabicPeriod"/>
            </a:pPr>
            <a:endParaRPr lang="ru-RU" sz="2800" b="1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</a:endParaRPr>
          </a:p>
          <a:p>
            <a:pPr algn="ctr"/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Рисунки ПЧ-3\img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09877"/>
            <a:ext cx="6286511" cy="411938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42852"/>
            <a:ext cx="6572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1. Правила нанесения размеров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500702"/>
            <a:ext cx="7858180" cy="12144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24" y="5514819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Размеры, нанесенные на чертеж, определяют </a:t>
            </a:r>
            <a:r>
              <a:rPr lang="ru-RU" sz="2400" b="1" dirty="0" smtClean="0">
                <a:solidFill>
                  <a:srgbClr val="C00000"/>
                </a:solidFill>
              </a:rPr>
              <a:t>натуральную величину </a:t>
            </a:r>
            <a:r>
              <a:rPr lang="ru-RU" sz="2400" b="1" dirty="0" smtClean="0">
                <a:solidFill>
                  <a:srgbClr val="002060"/>
                </a:solidFill>
              </a:rPr>
              <a:t>независимо от масштаба и изображения.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785794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Выносные и размерные линии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Рисунки ПЧ-3\img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2810159" cy="4203568"/>
          </a:xfrm>
          <a:prstGeom prst="rect">
            <a:avLst/>
          </a:prstGeom>
          <a:noFill/>
        </p:spPr>
      </p:pic>
      <p:pic>
        <p:nvPicPr>
          <p:cNvPr id="3074" name="Picture 2" descr="H:\Рисунки ПЧ-3\img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785794"/>
            <a:ext cx="6157053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285728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Изображение размерных стрелок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06" y="5214950"/>
            <a:ext cx="9001124" cy="14287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06" y="5214950"/>
            <a:ext cx="9001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</a:rPr>
              <a:t>Размеры стрелок зависят от толщины </a:t>
            </a:r>
            <a:r>
              <a:rPr lang="en-US" sz="2200" b="1" dirty="0" smtClean="0">
                <a:solidFill>
                  <a:srgbClr val="FF0000"/>
                </a:solidFill>
              </a:rPr>
              <a:t>(s)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линии видимого контура.</a:t>
            </a:r>
          </a:p>
          <a:p>
            <a:pPr marL="457200" indent="-457200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</a:rPr>
              <a:t>Направление стрелок зависит от величины размерной линии.</a:t>
            </a:r>
          </a:p>
          <a:p>
            <a:pPr marL="457200" indent="-457200">
              <a:buAutoNum type="arabicPeriod"/>
            </a:pPr>
            <a:r>
              <a:rPr lang="ru-RU" sz="2200" b="1" dirty="0" smtClean="0">
                <a:solidFill>
                  <a:srgbClr val="002060"/>
                </a:solidFill>
              </a:rPr>
              <a:t>В месте пересечения со стрелкой линию видимого контура прерывают.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Рисунки ПЧ-3\img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1714952" cy="3864597"/>
          </a:xfrm>
          <a:prstGeom prst="rect">
            <a:avLst/>
          </a:prstGeom>
          <a:noFill/>
        </p:spPr>
      </p:pic>
      <p:pic>
        <p:nvPicPr>
          <p:cNvPr id="4099" name="Picture 3" descr="H:\Рисунки ПЧ-3\img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3142"/>
            <a:ext cx="3571900" cy="1984858"/>
          </a:xfrm>
          <a:prstGeom prst="rect">
            <a:avLst/>
          </a:prstGeom>
          <a:noFill/>
        </p:spPr>
      </p:pic>
      <p:pic>
        <p:nvPicPr>
          <p:cNvPr id="4100" name="Picture 4" descr="H:\Рисунки ПЧ-3\img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00042"/>
            <a:ext cx="5293386" cy="3429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0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Варианты начертания стрелок, размерных линий и размеров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071942"/>
            <a:ext cx="5214942" cy="27146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00496" y="4143380"/>
            <a:ext cx="5000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Стрелки упираются в выносные линии, линии видимого контура,  осевые и центровые линии или смешанно.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При недостатке места стрелки заменяют точками или засечками под углом 45°.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При коротких  размерных линиях размерные числа выносят.</a:t>
            </a:r>
          </a:p>
          <a:p>
            <a:pPr marL="342900" indent="-34290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Размерные числа ставят над размерной линией или слева от нее.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Рисунки ПЧ-3\img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065587" cy="2146300"/>
          </a:xfrm>
          <a:prstGeom prst="rect">
            <a:avLst/>
          </a:prstGeom>
          <a:noFill/>
        </p:spPr>
      </p:pic>
      <p:pic>
        <p:nvPicPr>
          <p:cNvPr id="5123" name="Picture 3" descr="H:\Рисунки ПЧ-3\img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00042"/>
            <a:ext cx="4095750" cy="2570163"/>
          </a:xfrm>
          <a:prstGeom prst="rect">
            <a:avLst/>
          </a:prstGeom>
          <a:noFill/>
        </p:spPr>
      </p:pic>
      <p:pic>
        <p:nvPicPr>
          <p:cNvPr id="5124" name="Picture 4" descr="H:\Рисунки ПЧ-3\img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3143248"/>
            <a:ext cx="4130675" cy="3060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864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Присоединение букв и знаков к размерным числам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3643314"/>
            <a:ext cx="4929190" cy="22860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3898005"/>
            <a:ext cx="4929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1. Для удобства чтения чертежей перед размерными числами проставляют условные обозначения в виде букв или знаков-символов.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2. Высота букв и цифр на чертежах должна быть </a:t>
            </a:r>
            <a:r>
              <a:rPr lang="ru-RU" b="1" dirty="0" smtClean="0">
                <a:solidFill>
                  <a:srgbClr val="FF0000"/>
                </a:solidFill>
              </a:rPr>
              <a:t>не менее 3,5 мм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Рисунки ПЧ-3\img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4730116" cy="164307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Рисунки ПЧ-3\img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643314"/>
            <a:ext cx="4783077" cy="2857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1429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Наклонные размеры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857232"/>
            <a:ext cx="4214810" cy="15716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6346" y="1000108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Цифры ориентируются по наклону размерных линий.</a:t>
            </a:r>
          </a:p>
          <a:p>
            <a:pPr algn="just"/>
            <a:r>
              <a:rPr lang="ru-RU" b="1" dirty="0" smtClean="0"/>
              <a:t>    Избегают наклона цифр, соответству-ющего заштрихованному сектору.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14324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Диаметры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3286124"/>
            <a:ext cx="4143404" cy="32861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29190" y="3500438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Размеры диаметров во всех случаях записывают со знаком </a:t>
            </a:r>
            <a:r>
              <a:rPr lang="en-US" b="1" dirty="0" smtClean="0">
                <a:solidFill>
                  <a:srgbClr val="C00000"/>
                </a:solidFill>
              </a:rPr>
              <a:t>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smtClean="0"/>
              <a:t>   Размерные линии допускается обрывать за осью симметрии или за центром окружности.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   Во избежание накладывания цифр друг на друга размеры диаметров наносят в шахматном порядке.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599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Бурлов</cp:lastModifiedBy>
  <cp:revision>106</cp:revision>
  <dcterms:created xsi:type="dcterms:W3CDTF">2011-02-23T09:34:03Z</dcterms:created>
  <dcterms:modified xsi:type="dcterms:W3CDTF">2015-05-14T07:21:20Z</dcterms:modified>
</cp:coreProperties>
</file>