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00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C56EB-39C1-4A04-AC9B-397301B43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4860C-146E-4B04-B052-F044C1A51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C2F3B-C37D-4616-A30C-04A9F3F32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08C2C-5E39-4F56-9429-3B5B0597C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57DF0-DB14-4155-B70D-796B8AF546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FD4D-A750-4604-B511-81857C6D8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3ED3-4418-4DD9-96C7-3A0B92F376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BB946-5A9F-4955-8BB7-3A9830507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2EA69-F5E9-4107-AB33-809A44C24D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8C587-C8EC-4D5D-8F51-FD99504B0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114C4-8952-4376-9087-1B8A6DC73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57C89A6-B04D-4B1D-8CCF-46718B400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b="1" smtClean="0"/>
              <a:t>СВЕТОВАЯ И ЗВУКОВАЯ СИГНАЛИЗАЦИЯ </a:t>
            </a:r>
            <a:br>
              <a:rPr lang="ru-RU" sz="4000" b="1" smtClean="0"/>
            </a:br>
            <a:endParaRPr lang="ru-RU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Сигнальная окраска</a:t>
            </a:r>
          </a:p>
        </p:txBody>
      </p:sp>
      <p:pic>
        <p:nvPicPr>
          <p:cNvPr id="2052" name="Picture 4" descr="constr7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4437063"/>
            <a:ext cx="160972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14375"/>
            <a:ext cx="8555037" cy="5008563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663300"/>
                </a:solidFill>
              </a:rPr>
              <a:t>Сигнальные цвета, знаки и плакаты безопасности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ru-RU" i="1" dirty="0" smtClean="0">
                <a:solidFill>
                  <a:schemeClr val="accent2"/>
                </a:solidFill>
              </a:rPr>
              <a:t>применяют для предупреждения работающих о возможной опасности, предписания или разрешения определенных действий</a:t>
            </a:r>
            <a:r>
              <a:rPr lang="ru-RU" dirty="0" smtClean="0">
                <a:solidFill>
                  <a:schemeClr val="accent2"/>
                </a:solidFill>
              </a:rPr>
              <a:t>.</a:t>
            </a:r>
          </a:p>
          <a:p>
            <a:pPr eaLnBrk="1" hangingPunct="1">
              <a:defRPr/>
            </a:pPr>
            <a:endParaRPr lang="ru-RU" sz="1800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ru-RU" dirty="0" smtClean="0">
                <a:solidFill>
                  <a:schemeClr val="accent2"/>
                </a:solidFill>
              </a:rPr>
              <a:t>Согласно ГОСТ 12.4.026—76 </a:t>
            </a:r>
            <a:r>
              <a:rPr lang="ru-RU" b="1" dirty="0" smtClean="0">
                <a:solidFill>
                  <a:srgbClr val="FF0000"/>
                </a:solidFill>
              </a:rPr>
              <a:t>«Цвета сигнальные и знаки безопасности» </a:t>
            </a:r>
            <a:r>
              <a:rPr lang="ru-RU" dirty="0" smtClean="0">
                <a:solidFill>
                  <a:schemeClr val="accent2"/>
                </a:solidFill>
              </a:rPr>
              <a:t>и СТБ 1392—2003 ССБТ </a:t>
            </a:r>
            <a:r>
              <a:rPr lang="ru-RU" dirty="0" smtClean="0">
                <a:solidFill>
                  <a:srgbClr val="FF0000"/>
                </a:solidFill>
              </a:rPr>
              <a:t>«Цвета сигнальные».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229600" cy="50927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b="1" i="1" smtClean="0">
                <a:solidFill>
                  <a:srgbClr val="C00000"/>
                </a:solidFill>
              </a:rPr>
              <a:t>Красный цвет </a:t>
            </a:r>
            <a:r>
              <a:rPr lang="ru-RU" sz="3600" smtClean="0">
                <a:solidFill>
                  <a:srgbClr val="000066"/>
                </a:solidFill>
              </a:rPr>
              <a:t>— </a:t>
            </a:r>
            <a:r>
              <a:rPr lang="ru-RU" b="1" smtClean="0">
                <a:solidFill>
                  <a:srgbClr val="000066"/>
                </a:solidFill>
              </a:rPr>
              <a:t>запрещающий, сигнализирует о необходимости немедленного вмешательства, указывает устройство, работа которого представляет опасность </a:t>
            </a:r>
            <a:endParaRPr lang="ru-RU" sz="3600" b="1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ru-RU" sz="3600" smtClean="0">
              <a:solidFill>
                <a:srgbClr val="00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b="1" smtClean="0">
                <a:solidFill>
                  <a:srgbClr val="C00000"/>
                </a:solidFill>
              </a:rPr>
              <a:t>Применение: </a:t>
            </a:r>
            <a:r>
              <a:rPr lang="ru-RU" sz="3600" b="1" i="1" smtClean="0">
                <a:solidFill>
                  <a:srgbClr val="000066"/>
                </a:solidFill>
              </a:rPr>
              <a:t>на  аварийных, внутренних поверхностей крышек (дверец) шкафов, сигнальных лампах</a:t>
            </a:r>
            <a:r>
              <a:rPr lang="ru-RU" sz="3600" b="1" smtClean="0"/>
              <a:t> </a:t>
            </a:r>
          </a:p>
        </p:txBody>
      </p:sp>
      <p:pic>
        <p:nvPicPr>
          <p:cNvPr id="2" name="Picture 4" descr="aniwarn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1013" y="594995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71500"/>
            <a:ext cx="8929688" cy="5643563"/>
          </a:xfrm>
        </p:spPr>
        <p:txBody>
          <a:bodyPr/>
          <a:lstStyle/>
          <a:p>
            <a:pPr eaLnBrk="1" hangingPunct="1"/>
            <a:r>
              <a:rPr lang="ru-RU" sz="3600" b="1" i="1" smtClean="0">
                <a:solidFill>
                  <a:srgbClr val="0070C0"/>
                </a:solidFill>
              </a:rPr>
              <a:t>Желтый цвет </a:t>
            </a:r>
            <a:r>
              <a:rPr lang="ru-RU" sz="3600" smtClean="0">
                <a:solidFill>
                  <a:srgbClr val="000066"/>
                </a:solidFill>
              </a:rPr>
              <a:t>— </a:t>
            </a:r>
            <a:r>
              <a:rPr lang="ru-RU" b="1" smtClean="0">
                <a:solidFill>
                  <a:srgbClr val="000066"/>
                </a:solidFill>
              </a:rPr>
              <a:t>предупреждающий, указывает на приближение одного из параметров к предельным, представляющим опасность значения</a:t>
            </a:r>
            <a:endParaRPr lang="ru-RU" sz="3600" b="1" smtClean="0">
              <a:solidFill>
                <a:srgbClr val="000066"/>
              </a:solidFill>
            </a:endParaRPr>
          </a:p>
          <a:p>
            <a:pPr eaLnBrk="1" hangingPunct="1"/>
            <a:endParaRPr lang="ru-RU" sz="2400" smtClean="0">
              <a:solidFill>
                <a:srgbClr val="000066"/>
              </a:solidFill>
            </a:endParaRPr>
          </a:p>
          <a:p>
            <a:pPr eaLnBrk="1" hangingPunct="1"/>
            <a:r>
              <a:rPr lang="ru-RU" sz="3600" b="1" smtClean="0">
                <a:solidFill>
                  <a:srgbClr val="660066"/>
                </a:solidFill>
              </a:rPr>
              <a:t>Применение:</a:t>
            </a:r>
            <a:r>
              <a:rPr lang="ru-RU" sz="3600" b="1" smtClean="0">
                <a:solidFill>
                  <a:srgbClr val="000066"/>
                </a:solidFill>
              </a:rPr>
              <a:t> </a:t>
            </a:r>
            <a:r>
              <a:rPr lang="ru-RU" sz="3600" b="1" i="1" smtClean="0">
                <a:solidFill>
                  <a:srgbClr val="000066"/>
                </a:solidFill>
              </a:rPr>
              <a:t>для низких балок, выступов, малозаметных ступеней, кромок, погрузочных платформ, люков</a:t>
            </a:r>
            <a:r>
              <a:rPr lang="ru-RU" sz="3600" b="1" smtClean="0">
                <a:solidFill>
                  <a:srgbClr val="000066"/>
                </a:solidFill>
              </a:rPr>
              <a:t>  </a:t>
            </a:r>
          </a:p>
        </p:txBody>
      </p:sp>
      <p:pic>
        <p:nvPicPr>
          <p:cNvPr id="2" name="Picture 4" descr="бо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3357563"/>
            <a:ext cx="1117600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571500"/>
            <a:ext cx="8483600" cy="5594350"/>
          </a:xfrm>
        </p:spPr>
        <p:txBody>
          <a:bodyPr/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</a:rPr>
              <a:t>Синий цвет</a:t>
            </a:r>
            <a:r>
              <a:rPr lang="ru-RU" b="1" i="1" dirty="0" smtClean="0"/>
              <a:t> </a:t>
            </a:r>
            <a:r>
              <a:rPr lang="ru-RU" dirty="0" smtClean="0">
                <a:solidFill>
                  <a:srgbClr val="000066"/>
                </a:solidFill>
              </a:rPr>
              <a:t>— </a:t>
            </a:r>
            <a:r>
              <a:rPr lang="ru-RU" b="1" dirty="0" smtClean="0">
                <a:solidFill>
                  <a:srgbClr val="663300"/>
                </a:solidFill>
              </a:rPr>
              <a:t>сигнализирующий</a:t>
            </a:r>
            <a:r>
              <a:rPr lang="ru-RU" dirty="0" smtClean="0">
                <a:solidFill>
                  <a:srgbClr val="000066"/>
                </a:solidFill>
              </a:rPr>
              <a:t>, </a:t>
            </a:r>
            <a:r>
              <a:rPr lang="ru-RU" b="1" dirty="0" smtClean="0">
                <a:solidFill>
                  <a:srgbClr val="000066"/>
                </a:solidFill>
              </a:rPr>
              <a:t>используется для технической информации о работе оборудования</a:t>
            </a:r>
            <a:r>
              <a:rPr lang="ru-RU" dirty="0" smtClean="0"/>
              <a:t> </a:t>
            </a:r>
          </a:p>
          <a:p>
            <a:pPr eaLnBrk="1" hangingPunct="1">
              <a:defRPr/>
            </a:pPr>
            <a:endParaRPr lang="ru-RU" sz="1400" dirty="0" smtClean="0"/>
          </a:p>
          <a:p>
            <a:pPr eaLnBrk="1" hangingPunct="1">
              <a:defRPr/>
            </a:pPr>
            <a:r>
              <a:rPr lang="ru-RU" b="1" i="1" dirty="0" smtClean="0">
                <a:solidFill>
                  <a:srgbClr val="660066"/>
                </a:solidFill>
              </a:rPr>
              <a:t>Зеленый цвет</a:t>
            </a:r>
            <a:r>
              <a:rPr lang="ru-RU" b="1" i="1" dirty="0" smtClean="0"/>
              <a:t> </a:t>
            </a:r>
            <a:r>
              <a:rPr lang="ru-RU" b="1" dirty="0" smtClean="0">
                <a:solidFill>
                  <a:srgbClr val="000066"/>
                </a:solidFill>
              </a:rPr>
              <a:t>— извещает о нормальном режиме работы; </a:t>
            </a:r>
            <a:r>
              <a:rPr lang="ru-RU" b="1" u="sng" dirty="0" smtClean="0">
                <a:solidFill>
                  <a:srgbClr val="FF0000"/>
                </a:solidFill>
              </a:rPr>
              <a:t>применение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для: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  <a:r>
              <a:rPr lang="ru-RU" b="1" i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эвакуационных выходов,  сигнальных ламп, извещающих о нормальной работе машин, и для указательного знака</a:t>
            </a:r>
            <a:r>
              <a:rPr lang="ru-RU" sz="2800" b="1" dirty="0" smtClean="0">
                <a:solidFill>
                  <a:srgbClr val="66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713788" cy="532765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66"/>
                </a:solidFill>
              </a:rPr>
              <a:t>Трубопровод с водой окрашивают в </a:t>
            </a:r>
            <a:r>
              <a:rPr lang="ru-RU" b="1" i="1" dirty="0" smtClean="0">
                <a:solidFill>
                  <a:srgbClr val="00B050"/>
                </a:solidFill>
              </a:rPr>
              <a:t>зеленый</a:t>
            </a:r>
            <a:r>
              <a:rPr lang="ru-RU" b="1" i="1" dirty="0" smtClean="0">
                <a:solidFill>
                  <a:srgbClr val="660066"/>
                </a:solidFill>
              </a:rPr>
              <a:t> цвет</a:t>
            </a:r>
            <a:r>
              <a:rPr lang="ru-RU" b="1" dirty="0" smtClean="0">
                <a:solidFill>
                  <a:srgbClr val="000066"/>
                </a:solidFill>
              </a:rPr>
              <a:t>, с паром—</a:t>
            </a:r>
            <a:r>
              <a:rPr lang="ru-RU" b="1" i="1" dirty="0" smtClean="0">
                <a:solidFill>
                  <a:srgbClr val="FF0000"/>
                </a:solidFill>
              </a:rPr>
              <a:t>красный</a:t>
            </a:r>
            <a:r>
              <a:rPr lang="ru-RU" b="1" dirty="0" smtClean="0">
                <a:solidFill>
                  <a:srgbClr val="000066"/>
                </a:solidFill>
              </a:rPr>
              <a:t>, воздухом— </a:t>
            </a:r>
            <a:r>
              <a:rPr lang="ru-RU" b="1" i="1" dirty="0" smtClean="0">
                <a:solidFill>
                  <a:srgbClr val="0070C0"/>
                </a:solidFill>
              </a:rPr>
              <a:t>синий</a:t>
            </a:r>
            <a:r>
              <a:rPr lang="ru-RU" b="1" dirty="0" smtClean="0">
                <a:solidFill>
                  <a:srgbClr val="000066"/>
                </a:solidFill>
              </a:rPr>
              <a:t>, горючим газом — </a:t>
            </a: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желтый</a:t>
            </a:r>
            <a:r>
              <a:rPr lang="ru-RU" b="1" dirty="0" smtClean="0">
                <a:solidFill>
                  <a:srgbClr val="000066"/>
                </a:solidFill>
              </a:rPr>
              <a:t>, горючей жидкостью — </a:t>
            </a:r>
            <a:r>
              <a:rPr lang="ru-RU" b="1" i="1" dirty="0" smtClean="0">
                <a:solidFill>
                  <a:srgbClr val="663300"/>
                </a:solidFill>
              </a:rPr>
              <a:t>коричневый</a:t>
            </a:r>
          </a:p>
          <a:p>
            <a:pPr eaLnBrk="1" hangingPunct="1">
              <a:defRPr/>
            </a:pPr>
            <a:endParaRPr lang="ru-RU" sz="1400" b="1" i="1" dirty="0" smtClean="0">
              <a:solidFill>
                <a:srgbClr val="660066"/>
              </a:solidFill>
            </a:endParaRP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0066"/>
                </a:solidFill>
              </a:rPr>
              <a:t>Баллоны со сжатым или сжиженным аммиаком имеют </a:t>
            </a:r>
            <a:r>
              <a:rPr lang="ru-RU" b="1" i="1" dirty="0" smtClean="0">
                <a:solidFill>
                  <a:srgbClr val="660066"/>
                </a:solidFill>
              </a:rPr>
              <a:t>желтый</a:t>
            </a:r>
            <a:r>
              <a:rPr lang="ru-RU" b="1" dirty="0" smtClean="0">
                <a:solidFill>
                  <a:srgbClr val="000066"/>
                </a:solidFill>
              </a:rPr>
              <a:t>, с воздухом — </a:t>
            </a: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черный</a:t>
            </a:r>
            <a:r>
              <a:rPr lang="ru-RU" b="1" dirty="0" smtClean="0">
                <a:solidFill>
                  <a:srgbClr val="000066"/>
                </a:solidFill>
              </a:rPr>
              <a:t>, с кислородом — </a:t>
            </a:r>
            <a:r>
              <a:rPr lang="ru-RU" b="1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голубой</a:t>
            </a:r>
            <a:r>
              <a:rPr lang="ru-RU" b="1" dirty="0" smtClean="0">
                <a:solidFill>
                  <a:srgbClr val="000066"/>
                </a:solidFill>
              </a:rPr>
              <a:t>, с ацетиленом —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белый</a:t>
            </a:r>
            <a:r>
              <a:rPr lang="ru-RU" b="1" i="1" dirty="0" smtClean="0">
                <a:solidFill>
                  <a:srgbClr val="660066"/>
                </a:solidFill>
              </a:rPr>
              <a:t> цвет</a:t>
            </a:r>
            <a:r>
              <a:rPr lang="ru-RU" b="1" dirty="0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14313"/>
            <a:ext cx="8229600" cy="993775"/>
          </a:xfrm>
        </p:spPr>
        <p:txBody>
          <a:bodyPr/>
          <a:lstStyle/>
          <a:p>
            <a:pPr eaLnBrk="1" hangingPunct="1"/>
            <a:r>
              <a:rPr lang="ru-RU" sz="3200" b="1" smtClean="0"/>
              <a:t>Предупредительные надписи и знаки безопасности</a:t>
            </a:r>
            <a:r>
              <a:rPr lang="ru-RU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85225" cy="5184775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solidFill>
                  <a:srgbClr val="000066"/>
                </a:solidFill>
              </a:rPr>
              <a:t>Знаки безопасности подразделяют на 4 группы (СТБ 1392—2003 и ГОСТ 12.4.026—76):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u-RU" sz="1200" b="1" smtClean="0">
              <a:solidFill>
                <a:srgbClr val="000066"/>
              </a:solidFill>
            </a:endParaRP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запрещающие </a:t>
            </a:r>
            <a:r>
              <a:rPr lang="ru-RU" sz="2800" b="1" smtClean="0">
                <a:solidFill>
                  <a:srgbClr val="000066"/>
                </a:solidFill>
              </a:rPr>
              <a:t>— </a:t>
            </a:r>
            <a:r>
              <a:rPr lang="ru-RU" sz="2800" b="1" i="1" smtClean="0">
                <a:solidFill>
                  <a:srgbClr val="000066"/>
                </a:solidFill>
              </a:rPr>
              <a:t>запрещают выполнять определенные действия;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предупреждающие </a:t>
            </a:r>
            <a:r>
              <a:rPr lang="ru-RU" sz="2800" b="1" smtClean="0">
                <a:solidFill>
                  <a:srgbClr val="000066"/>
                </a:solidFill>
              </a:rPr>
              <a:t>— </a:t>
            </a:r>
            <a:r>
              <a:rPr lang="ru-RU" sz="2800" b="1" i="1" smtClean="0">
                <a:solidFill>
                  <a:srgbClr val="000066"/>
                </a:solidFill>
              </a:rPr>
              <a:t>предупреждают о возможной опасности;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предписывающие</a:t>
            </a:r>
            <a:r>
              <a:rPr lang="ru-RU" sz="2800" b="1" smtClean="0">
                <a:solidFill>
                  <a:srgbClr val="000066"/>
                </a:solidFill>
              </a:rPr>
              <a:t> — </a:t>
            </a:r>
            <a:r>
              <a:rPr lang="ru-RU" sz="2800" b="1" i="1" smtClean="0">
                <a:solidFill>
                  <a:srgbClr val="000066"/>
                </a:solidFill>
              </a:rPr>
              <a:t>предписывают выполнять определенные действия;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ru-RU" sz="2800" b="1" smtClean="0">
                <a:solidFill>
                  <a:srgbClr val="FF0000"/>
                </a:solidFill>
              </a:rPr>
              <a:t>указательные</a:t>
            </a:r>
            <a:r>
              <a:rPr lang="ru-RU" sz="2800" b="1" smtClean="0">
                <a:solidFill>
                  <a:srgbClr val="000066"/>
                </a:solidFill>
              </a:rPr>
              <a:t> - </a:t>
            </a:r>
            <a:r>
              <a:rPr lang="ru-RU" sz="2800" b="1" i="1" smtClean="0">
                <a:solidFill>
                  <a:srgbClr val="000066"/>
                </a:solidFill>
              </a:rPr>
              <a:t>указывают месторасположение   различных объектов, устройств</a:t>
            </a:r>
            <a:r>
              <a:rPr lang="ru-RU" sz="2800" b="1" smtClean="0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249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Оформление по умолчанию</vt:lpstr>
      <vt:lpstr>СВЕТОВАЯ И ЗВУКОВАЯ СИГНАЛИЗАЦИЯ  </vt:lpstr>
      <vt:lpstr>Слайд 2</vt:lpstr>
      <vt:lpstr>Слайд 3</vt:lpstr>
      <vt:lpstr>Слайд 4</vt:lpstr>
      <vt:lpstr>Слайд 5</vt:lpstr>
      <vt:lpstr>Слайд 6</vt:lpstr>
      <vt:lpstr>Предупредительные надписи и знаки безопасности </vt:lpstr>
    </vt:vector>
  </TitlesOfParts>
  <Company>workgroup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СВЕТОВАЯ И ЗВУКОВАЯ СИГНАЛИЗАЦИЯ</dc:title>
  <dc:creator>11</dc:creator>
  <cp:lastModifiedBy>виктор</cp:lastModifiedBy>
  <cp:revision>17</cp:revision>
  <dcterms:created xsi:type="dcterms:W3CDTF">2010-04-22T03:50:54Z</dcterms:created>
  <dcterms:modified xsi:type="dcterms:W3CDTF">2020-04-27T05:16:22Z</dcterms:modified>
</cp:coreProperties>
</file>