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8B6DF-8844-49A2-9EE1-6AA0D0B0F6C9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7BC2-CF1D-448A-A0AE-32887BA95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48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67BC2-CF1D-448A-A0AE-32887BA95B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37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67BC2-CF1D-448A-A0AE-32887BA95B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64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67BC2-CF1D-448A-A0AE-32887BA95B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32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CE8F5A-AC14-4B22-88D1-940725499ED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EEDAAE-FA6A-4BDB-B3C5-35E0277FA1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Gcy;&amp;ucy;&amp;lcy;&amp;bcy;&amp;iecy;: &amp;khcy;&amp;lcy;&amp;iecy;&amp;bcy;, &amp;mcy;&amp;ucy;&amp;kcy;&amp;acy; &amp;icy; &amp;mcy;&amp;yacy;&amp;scy;&amp;ncy;&amp;ycy;&amp;iecy; &amp;pcy;&amp;rcy;&amp;ocy;&amp;dcy;&amp;ucy;&amp;kcy;&amp;tcy;&amp;ycy; &amp;pcy;&amp;ocy;&amp;dcy;&amp;ocy;&amp;rcy;&amp;ocy;&amp;zhcy;&amp;acy;&amp;yucy;&amp;tcy; &amp;ncy;&amp;acy; 5-10% - DE…"/>
          <p:cNvPicPr>
            <a:picLocks noChangeAspect="1" noChangeArrowheads="1"/>
          </p:cNvPicPr>
          <p:nvPr/>
        </p:nvPicPr>
        <p:blipFill>
          <a:blip r:embed="rId2"/>
          <a:srcRect b="8235"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772400" cy="1162049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15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</a:t>
            </a:r>
            <a:endParaRPr lang="ru-RU" sz="115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14818"/>
            <a:ext cx="6192687" cy="8821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Технология производства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0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Новая папка\70e137a7b6fad73990a3c6f1d4b7a982618503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85791"/>
            <a:ext cx="288032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736"/>
            <a:ext cx="5500726" cy="67153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          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Расстоечный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шкаф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928934"/>
            <a:ext cx="8229600" cy="78581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1200" b="1" dirty="0" smtClean="0">
                <a:solidFill>
                  <a:schemeClr val="accent3">
                    <a:lumMod val="50000"/>
                  </a:schemeClr>
                </a:solidFill>
              </a:rPr>
              <a:t>Хлебопекарная печь</a:t>
            </a:r>
          </a:p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1" name="Picture 3" descr="C:\Users\user\Desktop\Новая папка\0e53182e4fdf0fb7173681e5568c05c1e49100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Новая папка\38c4fd90133ac6c0af7d6bf27ba3f102a0a6682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214818"/>
            <a:ext cx="3714776" cy="25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0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Технологический процесс приготовления хлеба состоит из следующих стадий: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4320"/>
            <a:ext cx="8229600" cy="3442134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амеса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теста и других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полуфабрикатов;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Брожения полуфабрикатов;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Деления теста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куски определенной массы;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Формирования и расстойки тестовых заготовок;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Выпечки;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Охлаждения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хранения хлебных изделий.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8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7153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Замес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 образование теста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939655"/>
          </a:xfrm>
        </p:spPr>
        <p:txBody>
          <a:bodyPr/>
          <a:lstStyle/>
          <a:p>
            <a:pPr marL="0" indent="269875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 замесе теста из муки, воды, дрожжей,  соли  и  других  составных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частей получают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однородную  массу  с   определенной   структурой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физическими свойствами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&amp;KHcy;&amp;lcy;&amp;iecy;&amp;bcy;&amp;ocy;&amp;zcy;&amp;acy;&amp;vcy;&amp;o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6572296" cy="370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63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khcy;&amp;lcy;&amp;iecy;&amp;bcy; / &amp;Pcy;&amp;ocy;&amp;icy;&amp;scy;&amp;kcy; &amp;pcy;&amp;ocy; &amp;tcy;&amp;iecy;&amp;gcy;&amp;acy;&amp;mcy; / magSpace.ru"/>
          <p:cNvPicPr>
            <a:picLocks noChangeAspect="1" noChangeArrowheads="1"/>
          </p:cNvPicPr>
          <p:nvPr/>
        </p:nvPicPr>
        <p:blipFill>
          <a:blip r:embed="rId2"/>
          <a:srcRect l="15000" t="29105" r="14500"/>
          <a:stretch>
            <a:fillRect/>
          </a:stretch>
        </p:blipFill>
        <p:spPr bwMode="auto">
          <a:xfrm>
            <a:off x="1857356" y="4290298"/>
            <a:ext cx="4929222" cy="2377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14406"/>
          </a:xfrm>
        </p:spPr>
        <p:txBody>
          <a:bodyPr/>
          <a:lstStyle/>
          <a:p>
            <a:r>
              <a:rPr lang="ru-RU" sz="3600" dirty="0" smtClean="0"/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Разрыхление и брожение теста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71546"/>
            <a:ext cx="8229600" cy="3443274"/>
          </a:xfrm>
        </p:spPr>
        <p:txBody>
          <a:bodyPr>
            <a:normAutofit/>
          </a:bodyPr>
          <a:lstStyle/>
          <a:p>
            <a:pPr marL="0" indent="269875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Тесто под действием диоксида  углерода  начинает  бродить,  что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позволяет получить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хлеб с хорошо разрыхленным пористым мякишем. Цель брожения опары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теста — приведение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теста  в  состояние,  при  котором  оно  по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газообразующей способности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 структурно-механическим  свойствам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будет наилучшим  образом подготовлено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для разделки и выпечки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38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42968"/>
          </a:xfrm>
        </p:spPr>
        <p:txBody>
          <a:bodyPr/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пшеничного теста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369424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 настоящее  время  существует  два   основных   способа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приготовления пшеничного 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теста.  Это  опарный  (двухфазный)  и  безопарный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(однофазный) способ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&amp;Kcy;&amp;lcy;&amp;ucy;&amp;bcy; &amp;ocy;&amp;ncy;-&amp;lcy;&amp;acy;&amp;jcy;&amp;ncy; &amp;gcy;&amp;ucy;&amp;rcy;&amp;mcy;&amp;acy;&amp;ncy;&amp;ocy;&amp;vcy; - 4 * &amp;Kcy;&amp;lcy;&amp;ucy;&amp;bcy; &amp;ocy;&amp;ncy;&amp;lcy;&amp;acy;&amp;jcy;&amp;ncy; &amp;gcy;&amp;ucy;&amp;rcy;&amp;mcy;&amp;acy;&amp;ncy;&amp;ocy;&amp;vcy; &amp;Scy;&amp;tcy;&amp;rcy;&amp;acy;&amp;ncy;&amp;icy;&amp;tscy;&amp;acy; 59"/>
          <p:cNvPicPr>
            <a:picLocks noChangeAspect="1" noChangeArrowheads="1"/>
          </p:cNvPicPr>
          <p:nvPr/>
        </p:nvPicPr>
        <p:blipFill>
          <a:blip r:embed="rId2"/>
          <a:srcRect b="8124"/>
          <a:stretch>
            <a:fillRect/>
          </a:stretch>
        </p:blipFill>
        <p:spPr bwMode="auto">
          <a:xfrm>
            <a:off x="214282" y="3643314"/>
            <a:ext cx="4665306" cy="2857520"/>
          </a:xfrm>
          <a:prstGeom prst="rect">
            <a:avLst/>
          </a:prstGeom>
          <a:noFill/>
        </p:spPr>
      </p:pic>
      <p:pic>
        <p:nvPicPr>
          <p:cNvPr id="9220" name="Picture 4" descr="&amp;Tcy;&amp;iecy;&amp;scy;&amp;tcy;&amp;ocy; &amp;dcy;&amp;lcy;&amp;yacy; &amp;kcy;&amp;iecy;&amp;kcy;&amp;scy;&amp;ocy;&amp;vcy; &quot; &amp;Kcy;&amp;ucy;&amp;lcy;&amp;icy;&amp;ncy;&amp;acy;&amp;rcy;&amp;icy;&amp;yacy; - &amp;kcy;&amp;ucy;&amp;lcy;&amp;icy;&amp;ncy;&amp;acy;&amp;rcy;&amp;ncy;&amp;ycy;&amp;iecy; &amp;rcy;&amp;iecy;&amp;tscy;&amp;iecy;&amp;pcy;&amp;tcy;&amp;ycy; &amp;scy; &amp;fcy;&amp;ocy;&amp;tcy;&amp;ocy;&amp;gcy;&amp;rcy;&amp;acy;&amp;fcy;&amp;icy;&amp;yacy;&amp;mcy;&amp;icy;, &amp;dcy;&amp;ocy;&amp;mcy;&amp;acy;&amp;shcy;&amp;ncy;&amp;yacy;&amp;yacy; &amp;kcy;&amp;ucy;&amp;lcy;&amp;icy;&amp;ncy;&amp;acy;&amp;r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68" y="3643314"/>
            <a:ext cx="4000488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7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69858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Приготовление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теста на опарах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2000" dirty="0" smtClean="0"/>
              <a:t>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Наиболее распространен опарный  способ  приготовления  теста,  в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котором первой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фазой приготовления  теста  является  опара.  Опара  —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полуфабрикат, полученный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из муки, воды и дрожжей путем замеса и  брожения.  Готовая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опара полностью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расходуется на приготовление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теста. Для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приготовления опары берут часть общей  массы  муки  (30—70  %),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большую часть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воды  и  все  количество  дрожжей.  После  3—5  ч  брожения  на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опаре замешивают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тесто, которое бродит 30—120 мин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975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1447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Приготовление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пшеничного теста безопарным  способом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4552"/>
            <a:ext cx="8229600" cy="3586150"/>
          </a:xfrm>
        </p:spPr>
        <p:txBody>
          <a:bodyPr>
            <a:normAutofit/>
          </a:bodyPr>
          <a:lstStyle/>
          <a:p>
            <a:pPr marL="0" indent="269875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Однофазный способ состоит в том, что тесто замешивается в один  прием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 всего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количества сырья и  воды,  положенных  по  рецептуре,  без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добавления каких-либо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выброженных полуфабрикатов (опары, закваски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). Тесто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готовится с большим расходом дрожжей (1,5—2,5% к общей массе муки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). Увеличение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дозы  дрожжей  необходимо  для  разрыхления  теста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 сравнительно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короткий срок (2—3 ч).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406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972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Разделка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готового теста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04" y="928671"/>
            <a:ext cx="8229600" cy="3429023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При производстве пшеничного  хлеба  и  булочных  изделий  разделка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теста включает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следующие  операции:   деление   теста   на   куски, 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округление, предварительная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расстойка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формование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и окончательная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расстойка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тестовых заготовок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. Деление теста на куски производится  в  тестоделительных  машинах.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Масса куска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теста устанавливается,  исходя  из  заданной  массы  штуки  хлеба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или булочных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изделий с учетом потерь в массе куска теста при его выпечке  (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упек) и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штуки хлеба при остывании и хранении (усушка). После тестоделительной машины тесто поступает  в  округлительные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машины, где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им придается круглая форма. После  этого  тестовая  заготовка  должна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 течении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3-8 минут  отлежаться  для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восстановления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клейковинного 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карркаса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, после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это поступает на формовочную машину,  где  ей  придается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определенная форма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(батоны, сайки, булки и т.д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6146" name="Picture 2" descr="molva-ar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3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2641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Выпечка хлеба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3874752"/>
          </a:xfrm>
        </p:spPr>
        <p:txBody>
          <a:bodyPr>
            <a:normAutofit lnSpcReduction="10000"/>
          </a:bodyPr>
          <a:lstStyle/>
          <a:p>
            <a:pPr marL="0" indent="449263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Выпечка – заключительная стадия приготовления хлебных изделий,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окончательно формирующая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качество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хлеба. Все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изменения и процессы, превращающие тесто в готовый хлеб,  происходят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результате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прогревания тестовой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заготовки. Хлебные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изделия выпекают  в  пекарной  камере  хлебопекарных  печей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 температуре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паровоздушной  среды  200—280  °С.  Для  выпечки  1  кг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хлеба требуется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около  293—544  кДж.  Эта  теплота  расходуется  в  основном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испарение.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&amp;Bcy;&amp;icy;&amp;zcy;&amp;ncy;&amp;iecy;&amp;scy; &amp;icy;&amp;dcy;&amp;iecy;&amp;icy; &amp;ncy;&amp;acy; &quot;&amp;Acy;&amp;pcy; &amp; &amp;Dcy;&amp;acy;&amp;ucy;&amp;ncy;&quot; 28"/>
          <p:cNvPicPr>
            <a:picLocks noChangeAspect="1" noChangeArrowheads="1"/>
          </p:cNvPicPr>
          <p:nvPr/>
        </p:nvPicPr>
        <p:blipFill>
          <a:blip r:embed="rId2"/>
          <a:srcRect b="9999"/>
          <a:stretch>
            <a:fillRect/>
          </a:stretch>
        </p:blipFill>
        <p:spPr bwMode="auto">
          <a:xfrm>
            <a:off x="1214414" y="4286256"/>
            <a:ext cx="3357586" cy="2417482"/>
          </a:xfrm>
          <a:prstGeom prst="rect">
            <a:avLst/>
          </a:prstGeom>
          <a:noFill/>
        </p:spPr>
      </p:pic>
      <p:pic>
        <p:nvPicPr>
          <p:cNvPr id="5124" name="Picture 4" descr="&amp;KHcy;&amp;lcy;&amp;iecy;&amp;bcy; - &amp;vcy;&amp;scy;&amp;iecy;&amp;mcy;&amp;ucy; &amp;gcy;&amp;ocy;&amp;lcy;&amp;ocy;&amp;vcy;&amp;acy;. &amp;Tcy;&amp;ocy;&amp;lcy;&amp;softcy;&amp;kcy;&amp;ocy; &amp;bcy; &amp;ncy;&amp;iecy; &amp;bcy;&amp;ycy;&amp;lcy;&amp;ocy; &amp;bcy;&amp;ucy;&amp;rcy;&amp;icy;"/>
          <p:cNvPicPr>
            <a:picLocks noChangeAspect="1" noChangeArrowheads="1"/>
          </p:cNvPicPr>
          <p:nvPr/>
        </p:nvPicPr>
        <p:blipFill>
          <a:blip r:embed="rId3"/>
          <a:srcRect t="17243"/>
          <a:stretch>
            <a:fillRect/>
          </a:stretch>
        </p:blipFill>
        <p:spPr bwMode="auto">
          <a:xfrm>
            <a:off x="4786314" y="4357694"/>
            <a:ext cx="4143404" cy="242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3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7414"/>
            <a:ext cx="8229600" cy="624132"/>
          </a:xfrm>
        </p:spPr>
        <p:txBody>
          <a:bodyPr/>
          <a:lstStyle/>
          <a:p>
            <a:r>
              <a:rPr lang="ru-RU" sz="3600" b="1" dirty="0"/>
              <a:t>Определение готовности хлеба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7050"/>
            <a:ext cx="8229600" cy="4590842"/>
          </a:xfrm>
        </p:spPr>
        <p:txBody>
          <a:bodyPr>
            <a:normAutofit fontScale="92500" lnSpcReduction="10000"/>
          </a:bodyPr>
          <a:lstStyle/>
          <a:p>
            <a:pPr marL="0" indent="539750" algn="just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 производстве готовность изделий пока определяют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органолептически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 следующим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признакам:</a:t>
            </a:r>
          </a:p>
          <a:p>
            <a:pPr marL="0" indent="539750" algn="just">
              <a:buFont typeface="+mj-lt"/>
              <a:buAutoNum type="arabicPeriod"/>
            </a:pP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цвету корки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(окраска должна быть светло-коричневой);</a:t>
            </a:r>
          </a:p>
          <a:p>
            <a:pPr marL="0" indent="539750" algn="just">
              <a:buFont typeface="+mj-lt"/>
              <a:buAutoNum type="arabicPeriod"/>
            </a:pP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состоянию мякиша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(мякиш готового хлеба должен быть относительно сухим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эластичным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). Определяя состояние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мякиша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горячий хлеб разламывают (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избегая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сминания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) и слегка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надавливают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пальцами на мякиш в центральной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части.</a:t>
            </a:r>
          </a:p>
          <a:p>
            <a:pPr marL="0" indent="539750" algn="just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Состояние мякиша — основной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признак готовности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хлеба; относительной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массе (масса пропеченного изделия меньше, чем масса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неготового изделия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вследствие разницы в упеке). Готовность хлеба также можно определить по температуре в центре мякиша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момент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выхода хлеба из печи при помощи термометра. Обычно температура центра мякиша, характеризующая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готовность ржаного формового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хлеба, должна быть около 96 °С, пшеничного—около 97 °С.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82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Brot &amp;icy;&amp;zcy; Olaf Rehmert, &amp;Rcy;&amp;ocy;&amp;yacy;&amp;lcy;&amp;tcy;&amp;icy;-&amp;fcy;&amp;rcy;&amp;icy; &amp;scy;&amp;tcy;&amp;ocy;&amp;kcy;&amp;ocy;&amp;vcy;&amp;ocy;&amp;iecy; &amp;fcy;&amp;ocy;&amp;tcy;&amp;ocy; #12439670 &amp;ncy;&amp;acy; Fotoli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84" y="3786190"/>
            <a:ext cx="4452934" cy="2857520"/>
          </a:xfrm>
          <a:prstGeom prst="rect">
            <a:avLst/>
          </a:prstGeom>
          <a:noFill/>
        </p:spPr>
      </p:pic>
      <p:pic>
        <p:nvPicPr>
          <p:cNvPr id="24578" name="Picture 2" descr="&amp;Lcy;&amp;iecy;&amp;chcy;&amp;iecy;&amp;bcy;&amp;ncy;&amp;acy;&amp;yacy; &amp;scy;&amp;icy;&amp;lcy;&amp;acy; &amp;khcy;&amp;lcy;&amp;iecy;&amp;bcy;&amp;acy; &amp;Ocy;&amp;bcy;&amp;iecy;&amp;dcy; &amp;icy;&amp;zcy; &amp;ncy;&amp;icy;&amp;chcy;&amp;iecy;&amp;gcy;&amp;ocy;"/>
          <p:cNvPicPr>
            <a:picLocks noChangeAspect="1" noChangeArrowheads="1"/>
          </p:cNvPicPr>
          <p:nvPr/>
        </p:nvPicPr>
        <p:blipFill>
          <a:blip r:embed="rId4"/>
          <a:srcRect t="8789" r="6249" b="390"/>
          <a:stretch>
            <a:fillRect/>
          </a:stretch>
        </p:blipFill>
        <p:spPr bwMode="auto">
          <a:xfrm>
            <a:off x="285720" y="3786190"/>
            <a:ext cx="4000528" cy="29066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41776"/>
            <a:ext cx="8572560" cy="3444414"/>
          </a:xfrm>
          <a:effectLst/>
        </p:spPr>
        <p:txBody>
          <a:bodyPr>
            <a:noAutofit/>
          </a:bodyPr>
          <a:lstStyle/>
          <a:p>
            <a:pPr indent="630238"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Хлеб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/>
              </a:rPr>
              <a:t>— объединяющее название для группы продуктов питания, приготавливаемых путём выпечки, паровой обработки или жарки теста, состоящего, как минимум, из муки и воды. В большинстве случаев добавляется соль, а также используется разрыхлитель, такой как дрожжи. В некоторые сорта хлеба также добавляют специи (такие как зёрна тмина, орехи, изюм, курагу и зёрнышки (семена кунжута, мака). Зёрнышки также служат для украшения.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8366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r>
              <a:rPr lang="ru-RU" sz="3200" b="1" dirty="0" smtClean="0"/>
              <a:t>Хранение </a:t>
            </a:r>
            <a:r>
              <a:rPr lang="ru-RU" sz="3200" b="1" dirty="0"/>
              <a:t>и транспортирование хлеба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8" y="714356"/>
            <a:ext cx="4643470" cy="6143644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Выпеченный хлеб при хранении остывает и теряет в массе за счет усушки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черствения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 Укладка готовой продукции после выхода ее из печи и хранение изделий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до отпуска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их в торговую сеть являются последней стадией процесса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производства хлеба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осуществляются в хлебохранилищах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предприятий. В хлебохранилище осуществляются учет выработанной продукции, ее сортировка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органолептическая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оценка по балльной системе. Перед отпуском продукции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торговую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сеть каждая партия изделий подвергается обязательному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просмотру бракером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или лицом, уполномоченным администрацией. Правила укладки, хранения и транспортирования хлебных изделий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определяются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ГОСТами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&amp;Kcy;&amp;icy;&amp;iecy;&amp;vcy;&amp;khcy;&amp;lcy;&amp;iecy;&amp;bcy; - &amp;pcy;&amp;ocy;&amp;scy;&amp;lcy;&amp;iecy;&amp;dcy;&amp;ncy;&amp;icy;&amp;iecy; &amp;ncy;&amp;ocy;&amp;vcy;&amp;ocy;&amp;scy;&amp;tcy;&amp;icy;. &amp;Icy;&amp;ncy;&amp;fcy;&amp;ocy;&amp;rcy;&amp;mcy;&amp;acy;&amp;tscy;&amp;icy;&amp;ocy;&amp;ncy;&amp;ncy;&amp;ocy;&amp;iecy; &amp;acy;&amp;gcy;&amp;iecy;&amp;ncy;&amp;tcy;&amp;scy;&amp;tcy;&amp;vcy;&amp;ocy; &amp;Scy;&amp;vcy;&amp;ocy;&amp;bcy;&amp;ocy;&amp;dcy;&amp;ncy;&amp;acy;&amp;yacy; &amp;Pcy;&amp;rcy;&amp;iecy;&amp;scy;&amp;scy;&amp;acy;"/>
          <p:cNvPicPr>
            <a:picLocks noChangeAspect="1" noChangeArrowheads="1"/>
          </p:cNvPicPr>
          <p:nvPr/>
        </p:nvPicPr>
        <p:blipFill>
          <a:blip r:embed="rId2"/>
          <a:srcRect l="16667"/>
          <a:stretch>
            <a:fillRect/>
          </a:stretch>
        </p:blipFill>
        <p:spPr bwMode="auto">
          <a:xfrm>
            <a:off x="428596" y="642918"/>
            <a:ext cx="3571900" cy="3074002"/>
          </a:xfrm>
          <a:prstGeom prst="rect">
            <a:avLst/>
          </a:prstGeom>
          <a:noFill/>
        </p:spPr>
      </p:pic>
      <p:pic>
        <p:nvPicPr>
          <p:cNvPr id="3076" name="Picture 4" descr="&amp;Bcy;&amp;icy;&amp;zcy;&amp;ncy;&amp;iecy;&amp;scy;-&amp;pcy;&amp;lcy;&amp;acy;&amp;ncy; &amp;pcy;&amp;iecy;&amp;kcy;&amp;acy;&amp;rcy;&amp;ncy;&amp;icy; &amp;Tcy;&amp;iecy;&amp;rcy;&amp;rcy;&amp;icy;&amp;tcy;&amp;ocy;&amp;rcy;&amp;icy;&amp;yacy; &amp;Bcy;&amp;icy;&amp;zcy;&amp;ncy;&amp;iecy;&amp;s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786190"/>
            <a:ext cx="3571901" cy="2962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84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715436" cy="1483568"/>
          </a:xfrm>
        </p:spPr>
        <p:txBody>
          <a:bodyPr/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</a:rPr>
              <a:t>За рецептурным составом хлебные изделия разделяются 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71546"/>
            <a:ext cx="8229600" cy="41967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Простые хлебные изделия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изготавливаются из муки, воды, соли и дрожжей.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Улучшенные хлебные изделия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к основной рецептуре добавляются сахар, патока, жиры.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Сдобные хлебные изделия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выпекаются с добавлением повышенного количества сахара и жиров.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0139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556"/>
            <a:ext cx="8229600" cy="17008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Для производства хлеба требуется определенное оборудование, которое условно можно разделить на 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группы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57364"/>
            <a:ext cx="8280920" cy="4104456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Мукопросеиватели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дозаторы, фильтры, весы,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водонагреватели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2.	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Тестомесильные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машины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3.	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естоделители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округлители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тестораскаточные и тестозакаточные машины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4.	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асстойные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и пекарские шкафы и печи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24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95570"/>
          </a:xfrm>
        </p:spPr>
        <p:txBody>
          <a:bodyPr/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/>
              </a:rPr>
              <a:t>Установка просеивания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муки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 descr="C:\Users\user\Desktop\Новая папка\88f56057b4867532b04864f74976e828046359c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367240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4c817964d51ce444d23b87ee8b16fd6fc1927b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3204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5143512"/>
            <a:ext cx="6061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Оборудование для просеивания муки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1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24702"/>
          </a:xfrm>
        </p:spPr>
        <p:txBody>
          <a:bodyPr/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</a:rPr>
              <a:t>Станция дозирующая многокомпонентная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Проточный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смеситель-дозатор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вод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Picture 3" descr="C:\Users\user\Desktop\Новая папка\456be927d52f7db45717eaacb4ed39efbf09054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68761"/>
            <a:ext cx="3528391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\74ca9f240deaa2f33c75ce6ccbf040cd62a65db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05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4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42968"/>
          </a:xfrm>
        </p:spPr>
        <p:txBody>
          <a:bodyPr/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/>
              </a:rPr>
              <a:t>Спиральный тестомес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Тестомесительная машина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Новая папка\92ed226c1696f754220a8cb1bcb315beaad8a0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38164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1601b4b4ccd27c970083c594961df553b2f858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26098"/>
            <a:ext cx="2808312" cy="29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8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857232"/>
            <a:ext cx="4071966" cy="74296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Тестоделитель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3000372"/>
            <a:ext cx="5429288" cy="107157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1200" b="1" dirty="0">
                <a:solidFill>
                  <a:schemeClr val="accent3">
                    <a:lumMod val="50000"/>
                  </a:schemeClr>
                </a:solidFill>
              </a:rPr>
              <a:t>Тестоделитель-округлитель </a:t>
            </a:r>
          </a:p>
        </p:txBody>
      </p:sp>
      <p:pic>
        <p:nvPicPr>
          <p:cNvPr id="5122" name="Picture 2" descr="C:\Users\user\Desktop\Новая папка\c6c146856b945eff029de5bada2ce367a34027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642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9db46e723050b514f53230bc96659c6fe6ad73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46085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4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929718" cy="671530"/>
          </a:xfrm>
        </p:spPr>
        <p:txBody>
          <a:bodyPr/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/>
              </a:rPr>
              <a:t>Тестозакаточные машины (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тестозакатки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/>
              </a:rPr>
              <a:t>)</a:t>
            </a:r>
          </a:p>
        </p:txBody>
      </p:sp>
      <p:pic>
        <p:nvPicPr>
          <p:cNvPr id="6146" name="Picture 2" descr="C:\Users\user\Desktop\Новая папка\ba6373b1a7b61ed9d5447d4b239de71df4a7141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49604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97f38fb8ba19247116fce7582a287f19a3206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4104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7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483</TotalTime>
  <Words>894</Words>
  <Application>Microsoft Office PowerPoint</Application>
  <PresentationFormat>Экран (4:3)</PresentationFormat>
  <Paragraphs>72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Хлеб</vt:lpstr>
      <vt:lpstr>Хлеб — объединяющее название для группы продуктов питания, приготавливаемых путём выпечки, паровой обработки или жарки теста, состоящего, как минимум, из муки и воды. В большинстве случаев добавляется соль, а также используется разрыхлитель, такой как дрожжи. В некоторые сорта хлеба также добавляют специи (такие как зёрна тмина, орехи, изюм, курагу и зёрнышки (семена кунжута, мака). Зёрнышки также служат для украшения.</vt:lpstr>
      <vt:lpstr>За рецептурным составом хлебные изделия разделяются на:</vt:lpstr>
      <vt:lpstr>Для производства хлеба требуется определенное оборудование, которое условно можно разделить на  4 группы:</vt:lpstr>
      <vt:lpstr>Установка просеивания муки</vt:lpstr>
      <vt:lpstr>Станция дозирующая многокомпонентная </vt:lpstr>
      <vt:lpstr>Спиральный тестомес</vt:lpstr>
      <vt:lpstr>              Тестоделитель</vt:lpstr>
      <vt:lpstr>Тестозакаточные машины (тестозакатки)</vt:lpstr>
      <vt:lpstr>            Расстоечный шкаф</vt:lpstr>
      <vt:lpstr>Технологический процесс приготовления хлеба состоит из следующих стадий:</vt:lpstr>
      <vt:lpstr>Замес и образование теста</vt:lpstr>
      <vt:lpstr>  Разрыхление и брожение теста</vt:lpstr>
      <vt:lpstr>Приготовление пшеничного теста</vt:lpstr>
      <vt:lpstr>Приготовление теста на опарах</vt:lpstr>
      <vt:lpstr>Приготовление пшеничного теста безопарным  способом</vt:lpstr>
      <vt:lpstr>Разделка готового теста</vt:lpstr>
      <vt:lpstr> Выпечка хлеба</vt:lpstr>
      <vt:lpstr>Определение готовности хлеба</vt:lpstr>
      <vt:lpstr>Хранение и транспортирование хлеба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</dc:title>
  <dc:creator>user</dc:creator>
  <cp:lastModifiedBy>John Snow</cp:lastModifiedBy>
  <cp:revision>35</cp:revision>
  <dcterms:created xsi:type="dcterms:W3CDTF">2011-09-21T15:40:22Z</dcterms:created>
  <dcterms:modified xsi:type="dcterms:W3CDTF">2020-04-27T07:46:59Z</dcterms:modified>
</cp:coreProperties>
</file>