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71451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Военные угрозы национальной безопасности России и национальная безопасность</a:t>
            </a:r>
            <a:endParaRPr lang="ru-RU" b="1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Задание:   составить мини-конспект по презентации.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1000108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 smtClean="0"/>
              <a:t>Госполитика</a:t>
            </a:r>
            <a:r>
              <a:rPr lang="ru-RU" sz="3600" dirty="0" smtClean="0"/>
              <a:t> в области </a:t>
            </a:r>
            <a:r>
              <a:rPr lang="ru-RU" sz="3600" dirty="0" err="1" smtClean="0"/>
              <a:t>нацбезопасности</a:t>
            </a:r>
            <a:r>
              <a:rPr lang="ru-RU" sz="3600" dirty="0" smtClean="0"/>
              <a:t> и военного строительства</a:t>
            </a:r>
          </a:p>
          <a:p>
            <a:pPr algn="ctr"/>
            <a:r>
              <a:rPr lang="ru-RU" sz="3600" dirty="0" smtClean="0"/>
              <a:t> нацелена на совершенствование ВС РФ, призванных при любых </a:t>
            </a:r>
          </a:p>
          <a:p>
            <a:pPr algn="ctr"/>
            <a:r>
              <a:rPr lang="ru-RU" sz="3600" dirty="0" smtClean="0"/>
              <a:t>Условиях обеспечить безопасность и территориальную целостность России</a:t>
            </a:r>
            <a:endParaRPr lang="ru-RU" sz="36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928670"/>
            <a:ext cx="83279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/>
              <a:t>Национальная безопасность РФ – состояние защищённости личности, </a:t>
            </a:r>
          </a:p>
          <a:p>
            <a:pPr algn="ctr"/>
            <a:r>
              <a:rPr lang="ru-RU" b="1" i="1" u="sng" dirty="0" smtClean="0"/>
              <a:t>общества и государства от внутренних и внешних угроз, которое позволяет</a:t>
            </a:r>
          </a:p>
          <a:p>
            <a:pPr algn="ctr"/>
            <a:r>
              <a:rPr lang="ru-RU" b="1" i="1" u="sng" dirty="0" smtClean="0"/>
              <a:t>обеспечить достойное качество и уровень жизни граждан, суверенитет, </a:t>
            </a:r>
          </a:p>
          <a:p>
            <a:pPr algn="ctr"/>
            <a:r>
              <a:rPr lang="ru-RU" b="1" i="1" u="sng" dirty="0" smtClean="0"/>
              <a:t>территориальную целостность и устойчивое развитие РФ , </a:t>
            </a:r>
          </a:p>
          <a:p>
            <a:pPr algn="ctr"/>
            <a:r>
              <a:rPr lang="ru-RU" b="1" i="1" u="sng" dirty="0" smtClean="0"/>
              <a:t>оборону и безопасность страны.</a:t>
            </a:r>
            <a:endParaRPr lang="ru-RU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857628"/>
            <a:ext cx="83582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/>
              <a:t>Угроза национальной безопасности – прямая или косвенная возможность </a:t>
            </a:r>
          </a:p>
          <a:p>
            <a:pPr algn="ctr"/>
            <a:r>
              <a:rPr lang="ru-RU" b="1" i="1" u="sng" dirty="0" smtClean="0"/>
              <a:t>нанесения ущерба конституционным правам, свободам, уровню жизни, суверенитету, целостности, развитию РФ, обороне и безопасности государства.</a:t>
            </a:r>
            <a:endParaRPr lang="ru-RU" b="1" i="1" u="sng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857232"/>
            <a:ext cx="88583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i="1" u="sng" dirty="0" smtClean="0"/>
              <a:t>Стратегические национальные приоритеты</a:t>
            </a:r>
            <a:endParaRPr lang="ru-RU" sz="26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714488"/>
            <a:ext cx="834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b="1" u="sng" dirty="0" smtClean="0"/>
              <a:t>Устойчивое социально – экономическое развитие страны</a:t>
            </a:r>
            <a:endParaRPr lang="ru-RU" sz="2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357430"/>
            <a:ext cx="4948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b="1" u="sng" dirty="0" smtClean="0"/>
              <a:t> охрана суверенитета государства</a:t>
            </a:r>
            <a:endParaRPr lang="ru-RU" sz="20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3143248"/>
            <a:ext cx="2380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b="1" u="sng" dirty="0" smtClean="0"/>
              <a:t>независимость</a:t>
            </a:r>
            <a:endParaRPr lang="ru-RU" sz="20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3786190"/>
            <a:ext cx="4552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u="sng" dirty="0" smtClean="0"/>
              <a:t> </a:t>
            </a:r>
            <a:r>
              <a:rPr lang="ru-RU" sz="2000" b="1" u="sng" dirty="0" smtClean="0"/>
              <a:t>территориальная целостность</a:t>
            </a:r>
            <a:endParaRPr lang="ru-RU" sz="2000" b="1" u="sng" dirty="0"/>
          </a:p>
        </p:txBody>
      </p:sp>
      <p:pic>
        <p:nvPicPr>
          <p:cNvPr id="8" name="Рисунок 7" descr="5793274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15074" y="3214686"/>
            <a:ext cx="2286000" cy="30480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Основные</a:t>
            </a:r>
            <a:r>
              <a:rPr lang="ru-RU" dirty="0" smtClean="0"/>
              <a:t> </a:t>
            </a:r>
            <a:r>
              <a:rPr lang="ru-RU" u="sng" dirty="0" smtClean="0"/>
              <a:t>направления</a:t>
            </a:r>
            <a:r>
              <a:rPr lang="ru-RU" dirty="0" smtClean="0"/>
              <a:t> </a:t>
            </a:r>
            <a:r>
              <a:rPr lang="ru-RU" u="sng" dirty="0" smtClean="0"/>
              <a:t>госбезопасности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u="sng" dirty="0" smtClean="0"/>
          </a:p>
          <a:p>
            <a:r>
              <a:rPr lang="ru-RU" sz="3200" u="sng" dirty="0" smtClean="0"/>
              <a:t>Национальная безопасность</a:t>
            </a:r>
            <a:endParaRPr lang="ru-RU" sz="3200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u="sng" dirty="0" smtClean="0"/>
              <a:t>Государственная и общественная безопасность</a:t>
            </a:r>
            <a:endParaRPr lang="ru-RU" sz="2800" u="sng" dirty="0"/>
          </a:p>
        </p:txBody>
      </p:sp>
      <p:sp>
        <p:nvSpPr>
          <p:cNvPr id="7" name="Стрелка вниз 6"/>
          <p:cNvSpPr/>
          <p:nvPr/>
        </p:nvSpPr>
        <p:spPr>
          <a:xfrm rot="1438699">
            <a:off x="2205110" y="2430857"/>
            <a:ext cx="970831" cy="1214446"/>
          </a:xfrm>
          <a:prstGeom prst="downArrow">
            <a:avLst>
              <a:gd name="adj1" fmla="val 50000"/>
              <a:gd name="adj2" fmla="val 461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525359">
            <a:off x="5357818" y="2428868"/>
            <a:ext cx="1071570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Основные тенденции развития мирового сообщества</a:t>
            </a:r>
            <a:endParaRPr lang="ru-RU" u="sng" dirty="0"/>
          </a:p>
        </p:txBody>
      </p:sp>
      <p:sp>
        <p:nvSpPr>
          <p:cNvPr id="6" name="Текс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u="sng" dirty="0" smtClean="0"/>
              <a:t>Глобализация всех сфер международной жизни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u="sng" dirty="0" smtClean="0"/>
              <a:t>Обострение противоречий между государствами </a:t>
            </a:r>
          </a:p>
          <a:p>
            <a:pPr>
              <a:buNone/>
            </a:pPr>
            <a:r>
              <a:rPr lang="ru-RU" i="1" u="sng" dirty="0" smtClean="0"/>
              <a:t>   (неравномерность развития, разные уровни благосостояния, борьба за доступ к энергоносителям)</a:t>
            </a: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u="sng" dirty="0" smtClean="0"/>
              <a:t>Появление новых вызовов и угроз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u="sng" dirty="0" smtClean="0"/>
              <a:t>Увеличение числа государств обладающих ядерными технологиями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u="sng" dirty="0" smtClean="0"/>
              <a:t>Мировые финансовые кризисы </a:t>
            </a:r>
            <a:r>
              <a:rPr lang="ru-RU" i="1" u="sng" dirty="0" smtClean="0"/>
              <a:t>( их последствия могут стать сопоставимыми с масштабным применением военной силы.)</a:t>
            </a:r>
            <a:endParaRPr lang="ru-RU" i="1" u="sng" dirty="0"/>
          </a:p>
        </p:txBody>
      </p:sp>
      <p:pic>
        <p:nvPicPr>
          <p:cNvPr id="11" name="Рисунок 10" descr="9R5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43174" y="5429264"/>
            <a:ext cx="571500" cy="952500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Основные угрозы военной безопасности России</a:t>
            </a:r>
            <a:endParaRPr lang="ru-RU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2249488"/>
          <a:ext cx="4038600" cy="439422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038600"/>
              </a:tblGrid>
              <a:tr h="972838">
                <a:tc>
                  <a:txBody>
                    <a:bodyPr/>
                    <a:lstStyle/>
                    <a:p>
                      <a:pPr algn="ctr"/>
                      <a:r>
                        <a:rPr lang="ru-RU" u="sng" dirty="0" smtClean="0"/>
                        <a:t>Политика ряда ведущих зарубежных стран</a:t>
                      </a:r>
                      <a:endParaRPr lang="ru-RU" u="sng" dirty="0"/>
                    </a:p>
                  </a:txBody>
                  <a:tcPr/>
                </a:tc>
              </a:tr>
              <a:tr h="342138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u="sng" dirty="0" smtClean="0"/>
                        <a:t>Превосходство в военной силе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u="sng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u="sng" dirty="0" smtClean="0"/>
                        <a:t>Развитие ядерных сил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u="sng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u="sng" dirty="0" smtClean="0"/>
                        <a:t>Развитие высокоточных,</a:t>
                      </a:r>
                      <a:r>
                        <a:rPr lang="ru-RU" u="sng" baseline="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u="sng" baseline="0" dirty="0" smtClean="0"/>
                        <a:t>информационных средств ведения войны</a:t>
                      </a:r>
                      <a:endParaRPr lang="ru-RU" u="sng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2249488"/>
          <a:ext cx="4038600" cy="439422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038600"/>
              </a:tblGrid>
              <a:tr h="1380720">
                <a:tc>
                  <a:txBody>
                    <a:bodyPr/>
                    <a:lstStyle/>
                    <a:p>
                      <a:pPr algn="ctr"/>
                      <a:r>
                        <a:rPr lang="ru-RU" u="sng" dirty="0" smtClean="0"/>
                        <a:t>Формирование в одностороннем порядке глобальных систем</a:t>
                      </a:r>
                    </a:p>
                    <a:p>
                      <a:pPr algn="ctr"/>
                      <a:endParaRPr lang="ru-RU" u="sng" dirty="0"/>
                    </a:p>
                  </a:txBody>
                  <a:tcPr/>
                </a:tc>
              </a:tr>
              <a:tr h="301350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u="sng" dirty="0" smtClean="0"/>
                        <a:t> ПРО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u="sng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u="sng" dirty="0" smtClean="0"/>
                        <a:t> милитаризация околоземного космического пространства</a:t>
                      </a:r>
                      <a:endParaRPr lang="ru-RU" u="sng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Рисунок 7" descr="giffile.ru_gif_cosmos_(24)_thumb_500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64376" y="5214950"/>
            <a:ext cx="2498620" cy="1419216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u="sng" dirty="0" smtClean="0"/>
              <a:t>В современном мире, в области обеспечения военной безопасности России приоритетным направлением является национальная оборона</a:t>
            </a:r>
            <a:r>
              <a:rPr lang="ru-RU" sz="2800" b="1" dirty="0" smtClean="0"/>
              <a:t>, стратегическими целями, которой является:</a:t>
            </a: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645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1.  Предотвращение глобальных и региональных воин и       конфликтов;</a:t>
            </a:r>
          </a:p>
          <a:p>
            <a:pPr>
              <a:buNone/>
            </a:pPr>
            <a:r>
              <a:rPr lang="ru-RU" sz="1800" b="1" dirty="0" smtClean="0"/>
              <a:t>2. Стратегическое сдерживание:</a:t>
            </a:r>
          </a:p>
          <a:p>
            <a:pPr marL="624078" indent="-514350">
              <a:buNone/>
            </a:pPr>
            <a:r>
              <a:rPr lang="ru-RU" sz="1800" b="1" dirty="0" smtClean="0"/>
              <a:t>    -Разработка и реализация различных мер</a:t>
            </a:r>
            <a:r>
              <a:rPr lang="ru-RU" sz="1800" dirty="0" smtClean="0"/>
              <a:t> </a:t>
            </a:r>
            <a:r>
              <a:rPr lang="ru-RU" sz="1600" dirty="0" smtClean="0"/>
              <a:t>( политических, дипломатических, военных, экономических</a:t>
            </a:r>
            <a:r>
              <a:rPr lang="ru-RU" sz="1800" dirty="0" smtClean="0"/>
              <a:t>) </a:t>
            </a:r>
            <a:r>
              <a:rPr lang="ru-RU" sz="1800" b="1" dirty="0" smtClean="0"/>
              <a:t>направленных на снижение угроз со стороны стран агрессоров.</a:t>
            </a:r>
          </a:p>
          <a:p>
            <a:pPr marL="624078" indent="-514350">
              <a:buNone/>
            </a:pPr>
            <a:r>
              <a:rPr lang="ru-RU" sz="1800" b="1" dirty="0" smtClean="0"/>
              <a:t>    -Осуществляется с помощью экономических возможностей государства, развития системы военно-патриотического воспитания, военной структуры государства</a:t>
            </a:r>
          </a:p>
          <a:p>
            <a:pPr marL="624078" indent="-514350">
              <a:buNone/>
            </a:pPr>
            <a:r>
              <a:rPr lang="ru-RU" sz="1800" b="1" dirty="0" smtClean="0"/>
              <a:t>3. Основные принципы национальной обороны достаточность и эффективность </a:t>
            </a:r>
            <a:r>
              <a:rPr lang="ru-RU" sz="1600" dirty="0" smtClean="0"/>
              <a:t>(невоенное реагирование, дипломатия, миротворчество, военное сотрудничество)</a:t>
            </a:r>
            <a:endParaRPr lang="ru-RU" sz="1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10" y="1143000"/>
            <a:ext cx="7586690" cy="43577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Военная безопасность обеспечивается путём развития и совершенствования военной организации государства и оборонного потенциала, а также выделения достаточного объёма финансовых, материальных и иных средств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643998" cy="1424006"/>
          </a:xfrm>
        </p:spPr>
        <p:txBody>
          <a:bodyPr>
            <a:noAutofit/>
          </a:bodyPr>
          <a:lstStyle/>
          <a:p>
            <a:pPr algn="ctr"/>
            <a:r>
              <a:rPr lang="ru-RU" sz="3600" b="1" i="1" u="sng" dirty="0" smtClean="0"/>
              <a:t>Пути достижения стратегических целей национальной обороны</a:t>
            </a:r>
            <a:endParaRPr lang="ru-RU" sz="36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u="sng" dirty="0" smtClean="0"/>
              <a:t>Развитие системы обеспечения национальной безопасности</a:t>
            </a:r>
          </a:p>
          <a:p>
            <a:r>
              <a:rPr lang="ru-RU" i="1" u="sng" dirty="0" smtClean="0"/>
              <a:t>Развитие перспективной военно-технической политики</a:t>
            </a:r>
          </a:p>
          <a:p>
            <a:r>
              <a:rPr lang="ru-RU" i="1" u="sng" dirty="0" smtClean="0"/>
              <a:t>Развитие военной инфраструктуры</a:t>
            </a:r>
            <a:endParaRPr lang="ru-RU" i="1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i="1" u="sng" dirty="0" smtClean="0"/>
              <a:t>Совершенствование системы управления военной организации страны</a:t>
            </a:r>
          </a:p>
          <a:p>
            <a:r>
              <a:rPr lang="ru-RU" i="1" u="sng" dirty="0" smtClean="0"/>
              <a:t>Повышение престижа военной службы</a:t>
            </a:r>
          </a:p>
          <a:p>
            <a:endParaRPr lang="ru-RU" i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182</TotalTime>
  <Words>380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Военные угрозы национальной безопасности России и национальная безопасность</vt:lpstr>
      <vt:lpstr>Слайд 2</vt:lpstr>
      <vt:lpstr>Слайд 3</vt:lpstr>
      <vt:lpstr>Основные направления госбезопасности</vt:lpstr>
      <vt:lpstr>Основные тенденции развития мирового сообщества</vt:lpstr>
      <vt:lpstr>Основные угрозы военной безопасности России</vt:lpstr>
      <vt:lpstr>В современном мире, в области обеспечения военной безопасности России приоритетным направлением является национальная оборона, стратегическими целями, которой является:</vt:lpstr>
      <vt:lpstr>Военная безопасность обеспечивается путём развития и совершенствования военной организации государства и оборонного потенциала, а также выделения достаточного объёма финансовых, материальных и иных средств</vt:lpstr>
      <vt:lpstr>Пути достижения стратегических целей национальной обороны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Военные угрозы национальной безопасности России и национальная безопасность</dc:title>
  <cp:lastModifiedBy>Валентина</cp:lastModifiedBy>
  <cp:revision>24</cp:revision>
  <dcterms:modified xsi:type="dcterms:W3CDTF">2020-04-23T07:34:58Z</dcterms:modified>
</cp:coreProperties>
</file>