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9" r:id="rId16"/>
    <p:sldId id="272" r:id="rId17"/>
    <p:sldId id="273" r:id="rId18"/>
    <p:sldId id="278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F2ADD-83B7-4027-A283-AB87837ABE11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214686"/>
            <a:ext cx="9144000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latin typeface="Times New Roman" pitchFamily="18" charset="0"/>
                <a:cs typeface="Times New Roman" pitchFamily="18" charset="0"/>
              </a:rPr>
              <a:t>Оказание первой </a:t>
            </a:r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latin typeface="Times New Roman" pitchFamily="18" charset="0"/>
                <a:cs typeface="Times New Roman" pitchFamily="18" charset="0"/>
              </a:rPr>
              <a:t>помощи </a:t>
            </a:r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latin typeface="Times New Roman" pitchFamily="18" charset="0"/>
                <a:cs typeface="Times New Roman" pitchFamily="18" charset="0"/>
              </a:rPr>
              <a:t>при тепловом </a:t>
            </a:r>
          </a:p>
          <a:p>
            <a:pPr algn="ctr"/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latin typeface="Times New Roman" pitchFamily="18" charset="0"/>
                <a:cs typeface="Times New Roman" pitchFamily="18" charset="0"/>
              </a:rPr>
              <a:t>и солнечном ударе, </a:t>
            </a:r>
          </a:p>
          <a:p>
            <a:pPr algn="ctr"/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latin typeface="Times New Roman" pitchFamily="18" charset="0"/>
                <a:cs typeface="Times New Roman" pitchFamily="18" charset="0"/>
              </a:rPr>
              <a:t>отморожении и </a:t>
            </a:r>
            <a:r>
              <a:rPr lang="ru-RU" sz="3200" b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latin typeface="Times New Roman" pitchFamily="18" charset="0"/>
                <a:cs typeface="Times New Roman" pitchFamily="18" charset="0"/>
              </a:rPr>
              <a:t>ожоге </a:t>
            </a:r>
            <a:endParaRPr lang="ru-RU" sz="3200" b="1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latin typeface="Times New Roman" pitchFamily="18" charset="0"/>
                <a:cs typeface="Times New Roman" pitchFamily="18" charset="0"/>
              </a:rPr>
              <a:t>Изучить презентацию, мини-конспект, ответить на вопросы в конце презентации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getty_rr_photo_of_baby_in_su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214290"/>
            <a:ext cx="4434083" cy="300039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Отморожение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571480"/>
            <a:ext cx="48577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Во время зимнего лыжного похода может возникнуть отморожение. </a:t>
            </a:r>
            <a:r>
              <a:rPr lang="ru-RU" sz="2400" b="1" i="1" dirty="0" smtClean="0">
                <a:solidFill>
                  <a:srgbClr val="FF0000"/>
                </a:solidFill>
              </a:rPr>
              <a:t>Отморожение</a:t>
            </a:r>
            <a:r>
              <a:rPr lang="ru-RU" sz="2400" b="1" i="1" dirty="0" smtClean="0"/>
              <a:t> </a:t>
            </a:r>
            <a:r>
              <a:rPr lang="ru-RU" sz="2400" dirty="0" smtClean="0"/>
              <a:t>- это поражение тканей тела человека, возникающее в результате воздействия низкой температуры. Наиболее часто отмораживают пальцы ног и рук, уши, щеки, кончик носа. </a:t>
            </a:r>
            <a:endParaRPr lang="ru-RU" sz="2400" dirty="0"/>
          </a:p>
        </p:txBody>
      </p:sp>
      <p:pic>
        <p:nvPicPr>
          <p:cNvPr id="5" name="Рисунок 4" descr="Рисунок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785794"/>
            <a:ext cx="3333750" cy="2505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Симптомы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571480"/>
            <a:ext cx="48577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Вначале человек ощущает холод и покалывание в области, подвергшейся отморожению. Кожа в этом месте краснеет, затем резко бледнеет и теряет чувствительность. Различают четыре степени отморожения. Определение степени отморожения возможно только после отогревания пострадавшей части тела. </a:t>
            </a:r>
            <a:endParaRPr lang="ru-RU" sz="2400" dirty="0"/>
          </a:p>
        </p:txBody>
      </p:sp>
      <p:pic>
        <p:nvPicPr>
          <p:cNvPr id="6" name="Рисунок 5" descr="Рисунок11.jpg"/>
          <p:cNvPicPr>
            <a:picLocks noChangeAspect="1"/>
          </p:cNvPicPr>
          <p:nvPr/>
        </p:nvPicPr>
        <p:blipFill>
          <a:blip r:embed="rId2" cstate="print">
            <a:lum bright="14000"/>
          </a:blip>
          <a:stretch>
            <a:fillRect/>
          </a:stretch>
        </p:blipFill>
        <p:spPr>
          <a:xfrm>
            <a:off x="500034" y="714356"/>
            <a:ext cx="3333750" cy="16764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Причины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571480"/>
            <a:ext cx="48577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Отморожение происходит когда человек значительное время находится на холоде и его организм уже не в состоянии регулировать температуру тела. На возможность отморожения оказывают влияние температура воздуха, влажность и ветер, а также длительность пребывания человека на холоде. </a:t>
            </a:r>
            <a:endParaRPr lang="ru-RU" sz="2400" dirty="0"/>
          </a:p>
        </p:txBody>
      </p:sp>
      <p:pic>
        <p:nvPicPr>
          <p:cNvPr id="6" name="Рисунок 5" descr="Рисунок12.jpg"/>
          <p:cNvPicPr>
            <a:picLocks noChangeAspect="1"/>
          </p:cNvPicPr>
          <p:nvPr/>
        </p:nvPicPr>
        <p:blipFill>
          <a:blip r:embed="rId2" cstate="print">
            <a:lum bright="22000" contrast="11000"/>
          </a:blip>
          <a:stretch>
            <a:fillRect/>
          </a:stretch>
        </p:blipFill>
        <p:spPr>
          <a:xfrm>
            <a:off x="571472" y="714356"/>
            <a:ext cx="3333750" cy="33337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Первая помощь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571480"/>
            <a:ext cx="48577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Необходимо согреть отмороженную часть тела, растирая ее мягкой шерстяной тканью или ладонями до покраснения кожи, обретения ею чувствительности.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Напоить пострадавшего горячим чаем, укутать теплой одеждой, если есть возможность разместить его в тепле. </a:t>
            </a:r>
            <a:endParaRPr lang="ru-RU" sz="2400" dirty="0"/>
          </a:p>
        </p:txBody>
      </p:sp>
      <p:pic>
        <p:nvPicPr>
          <p:cNvPr id="5" name="Рисунок 4" descr="Рисунок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714356"/>
            <a:ext cx="3333750" cy="230505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Первая помощь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571480"/>
            <a:ext cx="48577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• После отогревания необходимо наложить на пострадавший участок тела мягкую стерильную повязку, укутать его теплой одеждой. </a:t>
            </a:r>
          </a:p>
          <a:p>
            <a:r>
              <a:rPr lang="ru-RU" sz="2400" dirty="0" smtClean="0"/>
              <a:t>• При отморожении пальцев рук или ног следует проложить между ними вату или марлю. Нельзя вскрывать образовавшиеся волдыри. </a:t>
            </a:r>
          </a:p>
          <a:p>
            <a:r>
              <a:rPr lang="ru-RU" sz="2400" dirty="0" smtClean="0"/>
              <a:t>• При любой степени отморожения пострадавшего необходимо напоить горячим чаем (для чего нужно иметь при себе термос с кипятком). </a:t>
            </a:r>
            <a:endParaRPr lang="ru-RU" sz="2400" dirty="0"/>
          </a:p>
        </p:txBody>
      </p:sp>
      <p:pic>
        <p:nvPicPr>
          <p:cNvPr id="5" name="Рисунок 4" descr="Рисунок14.jpg"/>
          <p:cNvPicPr>
            <a:picLocks noChangeAspect="1"/>
          </p:cNvPicPr>
          <p:nvPr/>
        </p:nvPicPr>
        <p:blipFill>
          <a:blip r:embed="rId2" cstate="print">
            <a:lum bright="20000" contrast="10000"/>
          </a:blip>
          <a:stretch>
            <a:fillRect/>
          </a:stretch>
        </p:blipFill>
        <p:spPr>
          <a:xfrm>
            <a:off x="500034" y="785794"/>
            <a:ext cx="3333750" cy="263842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Первая помощь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5" name="Рисунок 4" descr="12084cfe1351ee8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8640"/>
            <a:ext cx="9144000" cy="6309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Ожог (термический ожог)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785794"/>
            <a:ext cx="48577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Термический ожог </a:t>
            </a:r>
            <a:r>
              <a:rPr lang="ru-RU" sz="2400" dirty="0" smtClean="0"/>
              <a:t>- это травма, которая возникает в результате воздействия на человека открытого огня (пламени), теплового излучения, соприкосновения тела с раскаленными предметами, жидкостями (кипяток) и др. </a:t>
            </a:r>
          </a:p>
          <a:p>
            <a:endParaRPr lang="ru-RU" sz="2400" dirty="0"/>
          </a:p>
        </p:txBody>
      </p:sp>
      <p:pic>
        <p:nvPicPr>
          <p:cNvPr id="6" name="Рисунок 5" descr="Рисунок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928670"/>
            <a:ext cx="3333750" cy="250507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Степени термического ожога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86050" y="857232"/>
            <a:ext cx="635795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</a:rPr>
              <a:t>Ожог первой степени</a:t>
            </a:r>
            <a:r>
              <a:rPr lang="ru-RU" sz="2400" i="1" dirty="0" smtClean="0"/>
              <a:t>, </a:t>
            </a:r>
            <a:r>
              <a:rPr lang="ru-RU" sz="2400" dirty="0" smtClean="0"/>
              <a:t>при котором поражается только верхний слой кожи, она краснеет, на месте ожога образуется отек, возникает боль. </a:t>
            </a:r>
          </a:p>
          <a:p>
            <a:r>
              <a:rPr lang="ru-RU" sz="2400" i="1" dirty="0" smtClean="0">
                <a:solidFill>
                  <a:srgbClr val="FF0000"/>
                </a:solidFill>
              </a:rPr>
              <a:t>Ожог второй степени</a:t>
            </a:r>
            <a:r>
              <a:rPr lang="ru-RU" sz="2400" i="1" dirty="0" smtClean="0"/>
              <a:t>, </a:t>
            </a:r>
            <a:r>
              <a:rPr lang="ru-RU" sz="2400" dirty="0" smtClean="0"/>
              <a:t>при нем пораженный участок увлажняется и покрывается волдырями, развивается сильная боль. Необходимо оперативное лечение. </a:t>
            </a:r>
          </a:p>
          <a:p>
            <a:r>
              <a:rPr lang="ru-RU" sz="2400" i="1" dirty="0" smtClean="0">
                <a:solidFill>
                  <a:srgbClr val="FF0000"/>
                </a:solidFill>
              </a:rPr>
              <a:t>При ожоге третьей и четвертой </a:t>
            </a:r>
            <a:r>
              <a:rPr lang="ru-RU" sz="2400" dirty="0" smtClean="0"/>
              <a:t>степени поражаются все слои кожи, мышцы, нервы, жировая клетчатка. Требуется срочная госпитализация. 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Степени термического ожога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4" name="Рисунок 3" descr="Рисунок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642918"/>
            <a:ext cx="7024710" cy="6006127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Первая помощь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785794"/>
            <a:ext cx="48577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• Прекратить действия поражающего фактора (погасить пламя, убрать раскаленный предмет); </a:t>
            </a:r>
          </a:p>
          <a:p>
            <a:r>
              <a:rPr lang="ru-RU" sz="2400" dirty="0" smtClean="0"/>
              <a:t>• снять одежду и обувь с </a:t>
            </a:r>
          </a:p>
          <a:p>
            <a:r>
              <a:rPr lang="ru-RU" sz="2400" dirty="0" smtClean="0"/>
              <a:t>пораженного участка; </a:t>
            </a:r>
          </a:p>
          <a:p>
            <a:r>
              <a:rPr lang="ru-RU" sz="2400" dirty="0" smtClean="0"/>
              <a:t>• охладить место ожога водой, льдом, снегом в течение 10 мин; </a:t>
            </a:r>
          </a:p>
          <a:p>
            <a:r>
              <a:rPr lang="ru-RU" sz="2400" dirty="0" smtClean="0"/>
              <a:t>• наложить сухую стерильную повязку на обожженный участок тела; </a:t>
            </a:r>
          </a:p>
          <a:p>
            <a:endParaRPr lang="ru-RU" sz="2400" dirty="0"/>
          </a:p>
        </p:txBody>
      </p:sp>
      <p:pic>
        <p:nvPicPr>
          <p:cNvPr id="5" name="Рисунок 4" descr="Рисунок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928670"/>
            <a:ext cx="3333750" cy="36766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Солнечный удар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00496" y="500042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Солнечный удар </a:t>
            </a:r>
            <a:r>
              <a:rPr lang="ru-RU" sz="2400" dirty="0" smtClean="0"/>
              <a:t>- это состояние, возникающее из-за сильного перегрева головы прямыми солнечными лучами, под воздействием которых мозговые кровеносные сосуды расширяются и происходит прилив крови к голове. </a:t>
            </a:r>
            <a:endParaRPr lang="ru-RU" sz="2400" dirty="0"/>
          </a:p>
        </p:txBody>
      </p:sp>
      <p:pic>
        <p:nvPicPr>
          <p:cNvPr id="6" name="Рисунок 5" descr="Рисунок2.jpg"/>
          <p:cNvPicPr>
            <a:picLocks noChangeAspect="1"/>
          </p:cNvPicPr>
          <p:nvPr/>
        </p:nvPicPr>
        <p:blipFill>
          <a:blip r:embed="rId2" cstate="print">
            <a:lum bright="18000" contrast="11000"/>
          </a:blip>
          <a:stretch>
            <a:fillRect/>
          </a:stretch>
        </p:blipFill>
        <p:spPr>
          <a:xfrm>
            <a:off x="357158" y="714356"/>
            <a:ext cx="3333750" cy="2266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Первая помощь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785794"/>
            <a:ext cx="48577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дать обильное питье; 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обработать обожженный 	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участок 30-40%-ным раствором спирта или водкой;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приложить к месту ожога свежую тертую морковь, луковую или картофельную кашицу или </a:t>
            </a:r>
            <a:r>
              <a:rPr lang="ru-RU" sz="2400" dirty="0" err="1" smtClean="0"/>
              <a:t>синтомициновую</a:t>
            </a:r>
            <a:r>
              <a:rPr lang="ru-RU" sz="2400" dirty="0" smtClean="0"/>
              <a:t> эмульсию. </a:t>
            </a:r>
          </a:p>
          <a:p>
            <a:endParaRPr lang="ru-RU" sz="2400" dirty="0" smtClean="0"/>
          </a:p>
          <a:p>
            <a:r>
              <a:rPr lang="ru-RU" sz="2400" dirty="0" smtClean="0"/>
              <a:t>В случае обширных ожогов пострадавшего необходимо срочно доставить в лечебное учреждение. </a:t>
            </a:r>
          </a:p>
          <a:p>
            <a:endParaRPr lang="ru-RU" sz="2400" dirty="0"/>
          </a:p>
        </p:txBody>
      </p:sp>
      <p:pic>
        <p:nvPicPr>
          <p:cNvPr id="6" name="Рисунок 5" descr="Рисунок18.jpg"/>
          <p:cNvPicPr>
            <a:picLocks noChangeAspect="1"/>
          </p:cNvPicPr>
          <p:nvPr/>
        </p:nvPicPr>
        <p:blipFill>
          <a:blip r:embed="rId2" cstate="print">
            <a:lum bright="20000" contrast="10000"/>
          </a:blip>
          <a:stretch>
            <a:fillRect/>
          </a:stretch>
        </p:blipFill>
        <p:spPr>
          <a:xfrm>
            <a:off x="642910" y="1000108"/>
            <a:ext cx="3048000" cy="390525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Внимание!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785794"/>
            <a:ext cx="48577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</a:rPr>
              <a:t>При термических ожогах запрещается: </a:t>
            </a:r>
            <a:endParaRPr lang="ru-RU" sz="24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оставлять пострадавшего в зоне действия поражающего фактора;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отрывать прилипшие к ране одежду, посторонние предметы;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вскрывать ожоговые волдыри;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обрывать обгоревшие ткани; наносить на пораженный участок мазь, крем, жир;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оставлять на длительное время (более 1 ч) открытым пораженный участок. </a:t>
            </a:r>
          </a:p>
        </p:txBody>
      </p:sp>
      <p:pic>
        <p:nvPicPr>
          <p:cNvPr id="6" name="Рисунок 5" descr="Рисунок19.jpg"/>
          <p:cNvPicPr>
            <a:picLocks noChangeAspect="1"/>
          </p:cNvPicPr>
          <p:nvPr/>
        </p:nvPicPr>
        <p:blipFill>
          <a:blip r:embed="rId2" cstate="print">
            <a:lum bright="23000" contrast="12000"/>
          </a:blip>
          <a:stretch>
            <a:fillRect/>
          </a:stretch>
        </p:blipFill>
        <p:spPr>
          <a:xfrm>
            <a:off x="428596" y="1000108"/>
            <a:ext cx="3333750" cy="25527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Вопросы для письменного задания: 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571744"/>
            <a:ext cx="83582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Что такое солнечный удар, каковы его основные признаки?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Как проявляется тепловой удар?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В какой последовательности следует оказывать первую медицинскую помощь при тепловом и солнечном ударе?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Как проявляется отморожение?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В какой последовательности оказывается первая </a:t>
            </a:r>
            <a:r>
              <a:rPr lang="ru-RU" sz="2400" dirty="0" smtClean="0"/>
              <a:t> </a:t>
            </a:r>
            <a:r>
              <a:rPr lang="ru-RU" sz="2400" dirty="0" smtClean="0"/>
              <a:t>помощь при отморожениях?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Какие меры предосторожности необходимо соблюдать при оказании первой </a:t>
            </a:r>
            <a:r>
              <a:rPr lang="ru-RU" sz="2400" dirty="0" smtClean="0"/>
              <a:t>помощи </a:t>
            </a:r>
            <a:r>
              <a:rPr lang="ru-RU" sz="2400" dirty="0" smtClean="0"/>
              <a:t>при ожогах? </a:t>
            </a:r>
            <a:endParaRPr lang="ru-RU" sz="2400" dirty="0"/>
          </a:p>
        </p:txBody>
      </p:sp>
      <p:pic>
        <p:nvPicPr>
          <p:cNvPr id="5" name="Рисунок 4" descr="Рисунок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214290"/>
            <a:ext cx="1905000" cy="23336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Первые признаки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00496" y="50004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Первые признаки солнечного удара </a:t>
            </a:r>
            <a:r>
              <a:rPr lang="ru-RU" sz="2400" dirty="0" smtClean="0"/>
              <a:t>- покраснение лица и сильные головные боли. Затем появляется тошнота, головокружение, потемнение в глазах и рвота. </a:t>
            </a:r>
            <a:endParaRPr lang="ru-RU" sz="2400" dirty="0"/>
          </a:p>
        </p:txBody>
      </p:sp>
      <p:pic>
        <p:nvPicPr>
          <p:cNvPr id="6" name="Рисунок 5" descr="Рисунок3.jpg"/>
          <p:cNvPicPr>
            <a:picLocks noChangeAspect="1"/>
          </p:cNvPicPr>
          <p:nvPr/>
        </p:nvPicPr>
        <p:blipFill>
          <a:blip r:embed="rId2" cstate="print">
            <a:lum bright="20000" contrast="16000"/>
          </a:blip>
          <a:stretch>
            <a:fillRect/>
          </a:stretch>
        </p:blipFill>
        <p:spPr>
          <a:xfrm>
            <a:off x="500034" y="714356"/>
            <a:ext cx="3333750" cy="2505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Причины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571480"/>
            <a:ext cx="48577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Возникновению солнечного удара способствует душная безветренная погода, длительное воздействие солнечных лучей на затылочно-теменную часть головы. </a:t>
            </a:r>
          </a:p>
          <a:p>
            <a:r>
              <a:rPr lang="ru-RU" sz="2400" dirty="0" smtClean="0"/>
              <a:t>Во время похода необходимо в качестве профилактики покрывать голову легкой шапочкой, не совершать в жаркое время дня длительных переходов, не спать на солнце, обливать голову холодной водой. </a:t>
            </a:r>
            <a:endParaRPr lang="ru-RU" sz="2400" dirty="0"/>
          </a:p>
        </p:txBody>
      </p:sp>
      <p:pic>
        <p:nvPicPr>
          <p:cNvPr id="6" name="Рисунок 5" descr="Рисунок4.jpg"/>
          <p:cNvPicPr>
            <a:picLocks noChangeAspect="1"/>
          </p:cNvPicPr>
          <p:nvPr/>
        </p:nvPicPr>
        <p:blipFill>
          <a:blip r:embed="rId2" cstate="print">
            <a:lum bright="16000" contrast="10000"/>
          </a:blip>
          <a:stretch>
            <a:fillRect/>
          </a:stretch>
        </p:blipFill>
        <p:spPr>
          <a:xfrm>
            <a:off x="500034" y="785794"/>
            <a:ext cx="3333750" cy="2228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Тепловой удар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571480"/>
            <a:ext cx="4857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Тепловой удар </a:t>
            </a:r>
            <a:r>
              <a:rPr lang="ru-RU" sz="2400" dirty="0" smtClean="0"/>
              <a:t>- это болезненное состояние, вызванное перегревом тела. </a:t>
            </a:r>
            <a:endParaRPr lang="ru-RU" sz="2400" dirty="0"/>
          </a:p>
        </p:txBody>
      </p:sp>
      <p:pic>
        <p:nvPicPr>
          <p:cNvPr id="6" name="Рисунок 5" descr="Рисунок5.jpg"/>
          <p:cNvPicPr>
            <a:picLocks noChangeAspect="1"/>
          </p:cNvPicPr>
          <p:nvPr/>
        </p:nvPicPr>
        <p:blipFill>
          <a:blip r:embed="rId2" cstate="print">
            <a:lum bright="16000"/>
          </a:blip>
          <a:stretch>
            <a:fillRect/>
          </a:stretch>
        </p:blipFill>
        <p:spPr>
          <a:xfrm>
            <a:off x="500034" y="2000240"/>
            <a:ext cx="5452512" cy="385765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Причины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571480"/>
            <a:ext cx="48577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Тепловой удар наступает, когда тепло, образующееся в теле (например, во время движения по маршруту), не передается во внешнюю среду и в организме нарушается теплообмен.</a:t>
            </a:r>
          </a:p>
          <a:p>
            <a:r>
              <a:rPr lang="ru-RU" sz="2400" dirty="0" smtClean="0"/>
              <a:t>Тепловой удар случается не только в жаркую погоду, но и при интенсивной физической нагрузке, когда отдача тепла тела человека во внешнюю среду затруднена из-за непроницаемой, плотной одежды.</a:t>
            </a:r>
            <a:endParaRPr lang="ru-RU" sz="2400" dirty="0"/>
          </a:p>
        </p:txBody>
      </p:sp>
      <p:pic>
        <p:nvPicPr>
          <p:cNvPr id="6" name="Рисунок 5" descr="Рисунок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714356"/>
            <a:ext cx="2657475" cy="40005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Признаки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42860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Признаки теплового удара: вялость, усталость, головная боль, головокружение, покраснение лица, повышение температуры тела, сонливость, ухудшение слуха, нередко рвота. </a:t>
            </a:r>
            <a:endParaRPr lang="ru-RU" sz="2400" dirty="0"/>
          </a:p>
        </p:txBody>
      </p:sp>
      <p:pic>
        <p:nvPicPr>
          <p:cNvPr id="7" name="Рисунок 6" descr="43e543afb056.jpg"/>
          <p:cNvPicPr>
            <a:picLocks noChangeAspect="1"/>
          </p:cNvPicPr>
          <p:nvPr/>
        </p:nvPicPr>
        <p:blipFill>
          <a:blip r:embed="rId2" cstate="print">
            <a:lum bright="15000"/>
          </a:blip>
          <a:stretch>
            <a:fillRect/>
          </a:stretch>
        </p:blipFill>
        <p:spPr>
          <a:xfrm>
            <a:off x="857224" y="1603759"/>
            <a:ext cx="7572428" cy="54900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Первая помощь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571480"/>
            <a:ext cx="48577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• перенести пострадавшего в прохладное место, в тень; </a:t>
            </a:r>
          </a:p>
          <a:p>
            <a:r>
              <a:rPr lang="ru-RU" sz="2400" dirty="0" smtClean="0"/>
              <a:t>уложить на спину, приподнять голову и повернуть ее набок. </a:t>
            </a:r>
          </a:p>
          <a:p>
            <a:r>
              <a:rPr lang="ru-RU" sz="2400" dirty="0" smtClean="0"/>
              <a:t>Если у пострадавшего открылась рвота, ему необходимо повернуть голову набок, чтобы рвотные массы не попали в дыхательные пути; </a:t>
            </a:r>
          </a:p>
          <a:p>
            <a:r>
              <a:rPr lang="ru-RU" sz="2400" dirty="0" smtClean="0"/>
              <a:t>• расстегнуть одежду или снять ее, ослабить напряжение пояса; </a:t>
            </a:r>
          </a:p>
          <a:p>
            <a:r>
              <a:rPr lang="ru-RU" sz="2400" dirty="0" smtClean="0"/>
              <a:t>• тело обтереть полотенцем, смоченным холодной водой; в тяжелых случаях облить холодной водой, приложить к затылочной части головы холодный компресс, обмахивать пострадавшего. </a:t>
            </a:r>
          </a:p>
        </p:txBody>
      </p:sp>
      <p:pic>
        <p:nvPicPr>
          <p:cNvPr id="5" name="Рисунок 4" descr="Рисунок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714356"/>
            <a:ext cx="3333750" cy="3248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Первая помощь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571480"/>
            <a:ext cx="48577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Если человек в сознании, ему надо давать обильное питье (холодный чай или слегка подсоленную воду). </a:t>
            </a:r>
          </a:p>
          <a:p>
            <a:r>
              <a:rPr lang="ru-RU" sz="2400" dirty="0" smtClean="0"/>
              <a:t>Если пострадавший потерял сознание, ему надо осторожно дать понюхать нашатырный спирт, для чего смоченную в нем ватку несколько раз на 1 с следует поднести к носу пострадавшего. </a:t>
            </a:r>
            <a:endParaRPr lang="ru-RU" sz="2400" dirty="0"/>
          </a:p>
        </p:txBody>
      </p:sp>
      <p:pic>
        <p:nvPicPr>
          <p:cNvPr id="6" name="Рисунок 5" descr="Рисунок9.JPG"/>
          <p:cNvPicPr>
            <a:picLocks noChangeAspect="1"/>
          </p:cNvPicPr>
          <p:nvPr/>
        </p:nvPicPr>
        <p:blipFill>
          <a:blip r:embed="rId2" cstate="print">
            <a:lum bright="14000"/>
          </a:blip>
          <a:stretch>
            <a:fillRect/>
          </a:stretch>
        </p:blipFill>
        <p:spPr>
          <a:xfrm>
            <a:off x="642910" y="785794"/>
            <a:ext cx="3067055" cy="37624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873</Words>
  <Application>Microsoft Office PowerPoint</Application>
  <PresentationFormat>Экран (4:3)</PresentationFormat>
  <Paragraphs>76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МОУ СОШ№4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25_1</dc:creator>
  <cp:lastModifiedBy>Валентина</cp:lastModifiedBy>
  <cp:revision>24</cp:revision>
  <dcterms:created xsi:type="dcterms:W3CDTF">2011-04-25T00:37:59Z</dcterms:created>
  <dcterms:modified xsi:type="dcterms:W3CDTF">2020-04-22T07:27:15Z</dcterms:modified>
</cp:coreProperties>
</file>