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4" r:id="rId2"/>
    <p:sldId id="265" r:id="rId3"/>
    <p:sldId id="266" r:id="rId4"/>
    <p:sldId id="304" r:id="rId5"/>
    <p:sldId id="268" r:id="rId6"/>
    <p:sldId id="269" r:id="rId7"/>
    <p:sldId id="270" r:id="rId8"/>
    <p:sldId id="271" r:id="rId9"/>
    <p:sldId id="272" r:id="rId10"/>
    <p:sldId id="273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62" r:id="rId20"/>
    <p:sldId id="261" r:id="rId21"/>
    <p:sldId id="263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7" autoAdjust="0"/>
    <p:restoredTop sz="94660"/>
  </p:normalViewPr>
  <p:slideViewPr>
    <p:cSldViewPr>
      <p:cViewPr varScale="1">
        <p:scale>
          <a:sx n="107" d="100"/>
          <a:sy n="107" d="100"/>
        </p:scale>
        <p:origin x="-16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100A1-42F8-486A-AB4A-AA4D23CB30AF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A6C36-6D06-459C-90D8-1C5112B691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A6C36-6D06-459C-90D8-1C5112B6910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7108BFF-046D-4B5E-8C2F-52688ACD59AE}" type="slidenum">
              <a:rPr lang="ru-RU" smtClean="0"/>
              <a:pPr/>
              <a:t>24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1E0F-08EC-4515-BE97-5F425222020B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570B-4A39-475C-BF6A-84519E9D3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1E0F-08EC-4515-BE97-5F425222020B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570B-4A39-475C-BF6A-84519E9D3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1E0F-08EC-4515-BE97-5F425222020B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570B-4A39-475C-BF6A-84519E9D3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1E0F-08EC-4515-BE97-5F425222020B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570B-4A39-475C-BF6A-84519E9D3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1E0F-08EC-4515-BE97-5F425222020B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570B-4A39-475C-BF6A-84519E9D3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1E0F-08EC-4515-BE97-5F425222020B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570B-4A39-475C-BF6A-84519E9D3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1E0F-08EC-4515-BE97-5F425222020B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570B-4A39-475C-BF6A-84519E9D3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1E0F-08EC-4515-BE97-5F425222020B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570B-4A39-475C-BF6A-84519E9D3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1E0F-08EC-4515-BE97-5F425222020B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570B-4A39-475C-BF6A-84519E9D3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1E0F-08EC-4515-BE97-5F425222020B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570B-4A39-475C-BF6A-84519E9D3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1E0F-08EC-4515-BE97-5F425222020B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570B-4A39-475C-BF6A-84519E9D3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D1E0F-08EC-4515-BE97-5F425222020B}" type="datetimeFigureOut">
              <a:rPr lang="ru-RU" smtClean="0"/>
              <a:pPr/>
              <a:t>29.04.2015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7570B-4A39-475C-BF6A-84519E9D3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7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8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9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0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2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3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4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5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6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______Microsoft_Office_PowerPoint2.sldx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3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4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5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6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16632"/>
            <a:ext cx="871296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FF0000"/>
                </a:solidFill>
                <a:ea typeface="Times New Roman" pitchFamily="18" charset="0"/>
              </a:rPr>
              <a:t>Пензенский государственный технологический университет</a:t>
            </a:r>
            <a:endParaRPr lang="ru-RU" sz="2400" dirty="0" smtClean="0">
              <a:solidFill>
                <a:srgbClr val="FF0000"/>
              </a:solidFill>
            </a:endParaRP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ea typeface="Times New Roman" pitchFamily="18" charset="0"/>
            </a:endParaRP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i="1" dirty="0" smtClean="0">
              <a:latin typeface="Arial" pitchFamily="34" charset="0"/>
              <a:ea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1D02BE"/>
                </a:solidFill>
              </a:rPr>
              <a:t>«Основы информационных технологий конструирования машиностроительных изделий»</a:t>
            </a:r>
            <a:endParaRPr lang="ru-RU" sz="2400" dirty="0" smtClean="0">
              <a:solidFill>
                <a:srgbClr val="1D02BE"/>
              </a:solidFill>
            </a:endParaRPr>
          </a:p>
          <a:p>
            <a:r>
              <a:rPr lang="ru-RU" sz="2400" i="1" dirty="0" smtClean="0"/>
              <a:t> </a:t>
            </a:r>
            <a:endParaRPr lang="ru-RU" sz="2400" dirty="0" smtClean="0"/>
          </a:p>
          <a:p>
            <a:pPr algn="ctr"/>
            <a:r>
              <a:rPr lang="ru-RU" sz="2400" i="1" dirty="0" smtClean="0"/>
              <a:t> </a:t>
            </a:r>
            <a:r>
              <a:rPr lang="ru-RU" sz="2400" b="1" i="1" dirty="0" smtClean="0">
                <a:solidFill>
                  <a:srgbClr val="FF0000"/>
                </a:solidFill>
              </a:rPr>
              <a:t>Тема 1.</a:t>
            </a:r>
            <a:r>
              <a:rPr lang="ru-RU" sz="2400" b="1" i="1" dirty="0" smtClean="0"/>
              <a:t> Основы системного подхода в конструировании</a:t>
            </a:r>
            <a:endParaRPr lang="ru-RU" sz="2400" dirty="0" smtClean="0"/>
          </a:p>
          <a:p>
            <a:pPr algn="ctr"/>
            <a:r>
              <a:rPr lang="ru-RU" sz="2400" b="1" i="1" dirty="0" smtClean="0"/>
              <a:t> </a:t>
            </a:r>
            <a:endParaRPr lang="ru-RU" sz="2400" dirty="0" smtClean="0"/>
          </a:p>
          <a:p>
            <a:pPr algn="ctr" hangingPunct="0"/>
            <a:r>
              <a:rPr lang="ru-RU" sz="2400" b="1" i="1" dirty="0" smtClean="0">
                <a:solidFill>
                  <a:srgbClr val="FF0000"/>
                </a:solidFill>
              </a:rPr>
              <a:t>Занятие 3.</a:t>
            </a:r>
            <a:r>
              <a:rPr lang="ru-RU" sz="2400" b="1" i="1" dirty="0" smtClean="0"/>
              <a:t> </a:t>
            </a:r>
            <a:r>
              <a:rPr lang="ru-RU" sz="2400" b="1" i="1" dirty="0" smtClean="0"/>
              <a:t>. Изображения и обозначения деталей.</a:t>
            </a:r>
            <a:endParaRPr lang="ru-RU" sz="2400" dirty="0" smtClean="0"/>
          </a:p>
          <a:p>
            <a:pPr algn="ctr" hangingPunct="0"/>
            <a:r>
              <a:rPr lang="ru-RU" sz="2400" b="1" i="1" dirty="0" smtClean="0"/>
              <a:t>Приемы создания объектов чертежа в КОМПАС-3</a:t>
            </a:r>
            <a:r>
              <a:rPr lang="en-US" sz="2400" b="1" i="1" dirty="0" smtClean="0"/>
              <a:t>D</a:t>
            </a:r>
            <a:endParaRPr lang="ru-RU" sz="2400" dirty="0" smtClean="0"/>
          </a:p>
          <a:p>
            <a:pPr algn="ctr"/>
            <a:r>
              <a:rPr lang="ru-RU" sz="2400" i="1" dirty="0" smtClean="0"/>
              <a:t> </a:t>
            </a:r>
            <a:endParaRPr lang="ru-RU" sz="2400" dirty="0" smtClean="0"/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latin typeface="Arial" pitchFamily="34" charset="0"/>
              <a:ea typeface="Times New Roman" pitchFamily="18" charset="0"/>
            </a:endParaRP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latin typeface="Arial" pitchFamily="34" charset="0"/>
              <a:ea typeface="Times New Roman" pitchFamily="18" charset="0"/>
            </a:endParaRP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Arial" pitchFamily="34" charset="0"/>
              <a:ea typeface="Times New Roman" pitchFamily="18" charset="0"/>
            </a:endParaRP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Arial" pitchFamily="34" charset="0"/>
              <a:ea typeface="Times New Roman" pitchFamily="18" charset="0"/>
            </a:endParaRP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latin typeface="Arial" pitchFamily="34" charset="0"/>
              <a:ea typeface="Times New Roman" pitchFamily="18" charset="0"/>
            </a:endParaRP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ea typeface="Times New Roman" pitchFamily="18" charset="0"/>
              </a:rPr>
              <a:t>Пенза - 2015г.</a:t>
            </a:r>
            <a:endParaRPr lang="ru-RU" sz="2400" b="1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721" name="Object 1"/>
          <p:cNvGraphicFramePr>
            <a:graphicFrameLocks noChangeAspect="1"/>
          </p:cNvGraphicFramePr>
          <p:nvPr/>
        </p:nvGraphicFramePr>
        <p:xfrm>
          <a:off x="0" y="0"/>
          <a:ext cx="9179719" cy="6858000"/>
        </p:xfrm>
        <a:graphic>
          <a:graphicData uri="http://schemas.openxmlformats.org/presentationml/2006/ole">
            <p:oleObj spid="_x0000_s30721" name="Слайд" r:id="rId3" imgW="4267079" imgH="3200507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2769" name="Object 1"/>
          <p:cNvGraphicFramePr>
            <a:graphicFrameLocks noChangeAspect="1"/>
          </p:cNvGraphicFramePr>
          <p:nvPr/>
        </p:nvGraphicFramePr>
        <p:xfrm>
          <a:off x="0" y="0"/>
          <a:ext cx="9179719" cy="6858000"/>
        </p:xfrm>
        <a:graphic>
          <a:graphicData uri="http://schemas.openxmlformats.org/presentationml/2006/ole">
            <p:oleObj spid="_x0000_s32769" name="Слайд" r:id="rId3" imgW="4267079" imgH="3200507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3793" name="Object 1"/>
          <p:cNvGraphicFramePr>
            <a:graphicFrameLocks noChangeAspect="1"/>
          </p:cNvGraphicFramePr>
          <p:nvPr/>
        </p:nvGraphicFramePr>
        <p:xfrm>
          <a:off x="0" y="-18000"/>
          <a:ext cx="9144000" cy="6876000"/>
        </p:xfrm>
        <a:graphic>
          <a:graphicData uri="http://schemas.openxmlformats.org/presentationml/2006/ole">
            <p:oleObj spid="_x0000_s33793" name="Слайд" r:id="rId3" imgW="4303655" imgH="3227868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4817" name="Object 1"/>
          <p:cNvGraphicFramePr>
            <a:graphicFrameLocks noChangeAspect="1"/>
          </p:cNvGraphicFramePr>
          <p:nvPr/>
        </p:nvGraphicFramePr>
        <p:xfrm>
          <a:off x="-1" y="0"/>
          <a:ext cx="9120063" cy="6858000"/>
        </p:xfrm>
        <a:graphic>
          <a:graphicData uri="http://schemas.openxmlformats.org/presentationml/2006/ole">
            <p:oleObj spid="_x0000_s34817" name="Слайд" r:id="rId3" imgW="4282289" imgH="3210947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5841" name="Object 1"/>
          <p:cNvGraphicFramePr>
            <a:graphicFrameLocks noChangeAspect="1"/>
          </p:cNvGraphicFramePr>
          <p:nvPr/>
        </p:nvGraphicFramePr>
        <p:xfrm>
          <a:off x="0" y="0"/>
          <a:ext cx="9179719" cy="6858000"/>
        </p:xfrm>
        <a:graphic>
          <a:graphicData uri="http://schemas.openxmlformats.org/presentationml/2006/ole">
            <p:oleObj spid="_x0000_s35841" name="Слайд" r:id="rId3" imgW="4267079" imgH="3200507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6865" name="Object 1"/>
          <p:cNvGraphicFramePr>
            <a:graphicFrameLocks noChangeAspect="1"/>
          </p:cNvGraphicFramePr>
          <p:nvPr/>
        </p:nvGraphicFramePr>
        <p:xfrm>
          <a:off x="-1" y="0"/>
          <a:ext cx="9120063" cy="6858000"/>
        </p:xfrm>
        <a:graphic>
          <a:graphicData uri="http://schemas.openxmlformats.org/presentationml/2006/ole">
            <p:oleObj spid="_x0000_s36865" name="Слайд" r:id="rId3" imgW="4282289" imgH="3210947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7889" name="Object 1"/>
          <p:cNvGraphicFramePr>
            <a:graphicFrameLocks noChangeAspect="1"/>
          </p:cNvGraphicFramePr>
          <p:nvPr/>
        </p:nvGraphicFramePr>
        <p:xfrm>
          <a:off x="0" y="0"/>
          <a:ext cx="9156160" cy="6858000"/>
        </p:xfrm>
        <a:graphic>
          <a:graphicData uri="http://schemas.openxmlformats.org/presentationml/2006/ole">
            <p:oleObj spid="_x0000_s37889" name="Слайд" r:id="rId3" imgW="4300758" imgH="3224628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8913" name="Object 1"/>
          <p:cNvGraphicFramePr>
            <a:graphicFrameLocks noChangeAspect="1"/>
          </p:cNvGraphicFramePr>
          <p:nvPr/>
        </p:nvGraphicFramePr>
        <p:xfrm>
          <a:off x="0" y="0"/>
          <a:ext cx="9155969" cy="6858000"/>
        </p:xfrm>
        <a:graphic>
          <a:graphicData uri="http://schemas.openxmlformats.org/presentationml/2006/ole">
            <p:oleObj spid="_x0000_s38913" name="Слайд" r:id="rId3" imgW="4300758" imgH="3224628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Admin\Мои документы\Мои рисунки\img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500" y="857232"/>
            <a:ext cx="8793712" cy="514353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7158" y="0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333CC"/>
                </a:solidFill>
              </a:rPr>
              <a:t>Различие между сечением и разрезом</a:t>
            </a:r>
            <a:endParaRPr lang="ru-RU" sz="3600" b="1" dirty="0">
              <a:solidFill>
                <a:srgbClr val="3333CC"/>
              </a:solidFill>
            </a:endParaRPr>
          </a:p>
        </p:txBody>
      </p:sp>
      <p:pic>
        <p:nvPicPr>
          <p:cNvPr id="4" name="Picture 2" descr="C:\Documents and Settings\Admin\Мои документы\Мои рисунки\img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8793712" cy="51435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9" name="Object 1"/>
          <p:cNvGraphicFramePr>
            <a:graphicFrameLocks noChangeAspect="1"/>
          </p:cNvGraphicFramePr>
          <p:nvPr/>
        </p:nvGraphicFramePr>
        <p:xfrm>
          <a:off x="0" y="0"/>
          <a:ext cx="9144000" cy="6849035"/>
        </p:xfrm>
        <a:graphic>
          <a:graphicData uri="http://schemas.openxmlformats.org/presentationml/2006/ole">
            <p:oleObj spid="_x0000_s2049" name="Слайд" r:id="rId3" imgW="4296050" imgH="3221748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2529" name="Object 1"/>
          <p:cNvGraphicFramePr>
            <a:graphicFrameLocks noChangeAspect="1"/>
          </p:cNvGraphicFramePr>
          <p:nvPr/>
        </p:nvGraphicFramePr>
        <p:xfrm>
          <a:off x="0" y="0"/>
          <a:ext cx="9144000" cy="6848892"/>
        </p:xfrm>
        <a:graphic>
          <a:graphicData uri="http://schemas.openxmlformats.org/presentationml/2006/ole">
            <p:oleObj spid="_x0000_s22529" name="Слайд" r:id="rId3" imgW="4032413" imgH="3023741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73" name="Object 1"/>
          <p:cNvGraphicFramePr>
            <a:graphicFrameLocks noChangeAspect="1"/>
          </p:cNvGraphicFramePr>
          <p:nvPr/>
        </p:nvGraphicFramePr>
        <p:xfrm>
          <a:off x="0" y="0"/>
          <a:ext cx="9156160" cy="6858000"/>
        </p:xfrm>
        <a:graphic>
          <a:graphicData uri="http://schemas.openxmlformats.org/presentationml/2006/ole">
            <p:oleObj spid="_x0000_s3073" name="Слайд" r:id="rId3" imgW="4300758" imgH="3224628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85794"/>
            <a:ext cx="5929322" cy="50004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3333CC"/>
                </a:solidFill>
              </a:rPr>
              <a:t>Особенности изображения  сечений</a:t>
            </a:r>
            <a:endParaRPr lang="ru-RU" sz="3600" b="1" dirty="0">
              <a:solidFill>
                <a:srgbClr val="3333CC"/>
              </a:solidFill>
            </a:endParaRPr>
          </a:p>
        </p:txBody>
      </p:sp>
      <p:pic>
        <p:nvPicPr>
          <p:cNvPr id="8194" name="Picture 2" descr="C:\Documents and Settings\Admin\Мои документы\Мои рисунки\img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142852"/>
            <a:ext cx="3000396" cy="6511400"/>
          </a:xfrm>
          <a:prstGeom prst="rect">
            <a:avLst/>
          </a:prstGeom>
          <a:noFill/>
        </p:spPr>
      </p:pic>
      <p:pic>
        <p:nvPicPr>
          <p:cNvPr id="8195" name="Picture 3" descr="C:\Documents and Settings\Admin\Мои документы\Мои рисунки\img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381" y="2143116"/>
            <a:ext cx="5294751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340768"/>
            <a:ext cx="8280920" cy="1143000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FF0000"/>
                </a:solidFill>
              </a:rPr>
              <a:t>Операция  выдавливания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4088" y="4653136"/>
            <a:ext cx="3143250" cy="16541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sz="2800" dirty="0" smtClean="0"/>
              <a:t>Элемент, образованный операцией выдавливания</a:t>
            </a:r>
          </a:p>
        </p:txBody>
      </p:sp>
      <p:pic>
        <p:nvPicPr>
          <p:cNvPr id="6148" name="Picture 4" descr="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420888"/>
            <a:ext cx="7777163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1403648" y="4869160"/>
            <a:ext cx="1643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800" dirty="0"/>
              <a:t> Эскиз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188640"/>
            <a:ext cx="72728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2. МОДЕЛИРОВАНИЕ ОБЪЕКТОВ ЧЕРТЕЖА В КОМПАС-3</a:t>
            </a:r>
            <a:r>
              <a:rPr lang="en-US" sz="2000" b="1" dirty="0" smtClean="0">
                <a:solidFill>
                  <a:srgbClr val="FF0000"/>
                </a:solidFill>
              </a:rPr>
              <a:t>D</a:t>
            </a:r>
            <a:r>
              <a:rPr lang="ru-RU" sz="2000" b="1" dirty="0" smtClean="0">
                <a:solidFill>
                  <a:srgbClr val="FF0000"/>
                </a:solidFill>
              </a:rPr>
              <a:t>. 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95536" y="836712"/>
            <a:ext cx="59759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2.1.</a:t>
            </a:r>
            <a:r>
              <a:rPr lang="ru-RU" sz="2000" b="1" dirty="0" smtClean="0">
                <a:solidFill>
                  <a:srgbClr val="3333CC"/>
                </a:solidFill>
                <a:latin typeface="+mj-lt"/>
              </a:rPr>
              <a:t> Базовые </a:t>
            </a:r>
            <a:r>
              <a:rPr lang="ru-RU" sz="2000" b="1" dirty="0">
                <a:solidFill>
                  <a:srgbClr val="3333CC"/>
                </a:solidFill>
                <a:latin typeface="+mj-lt"/>
              </a:rPr>
              <a:t>операции над моделями: </a:t>
            </a:r>
            <a:endParaRPr lang="ru-RU" sz="2000" dirty="0">
              <a:solidFill>
                <a:srgbClr val="3333CC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001000" cy="4302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800" b="1" smtClean="0">
                <a:solidFill>
                  <a:srgbClr val="FF0000"/>
                </a:solidFill>
              </a:rPr>
              <a:t>Операция вращения</a:t>
            </a:r>
            <a:r>
              <a:rPr lang="ru-RU" sz="2800" smtClean="0">
                <a:solidFill>
                  <a:srgbClr val="FF0000"/>
                </a:solidFill>
              </a:rPr>
              <a:t/>
            </a:r>
            <a:br>
              <a:rPr lang="ru-RU" sz="2800" smtClean="0">
                <a:solidFill>
                  <a:srgbClr val="FF0000"/>
                </a:solidFill>
              </a:rPr>
            </a:br>
            <a:endParaRPr lang="ru-RU" sz="2800" smtClean="0">
              <a:solidFill>
                <a:srgbClr val="FF0000"/>
              </a:solidFill>
            </a:endParaRPr>
          </a:p>
        </p:txBody>
      </p:sp>
      <p:pic>
        <p:nvPicPr>
          <p:cNvPr id="7171" name="Picture 4" descr="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00213"/>
            <a:ext cx="8893175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395288" y="3141663"/>
            <a:ext cx="13573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latin typeface="+mn-lt"/>
              </a:rPr>
              <a:t>Эскиз</a:t>
            </a:r>
          </a:p>
        </p:txBody>
      </p:sp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2143125" y="3286125"/>
            <a:ext cx="2571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/>
              <a:t>Ось, лежащая в плоскости эскиза</a:t>
            </a:r>
          </a:p>
        </p:txBody>
      </p:sp>
      <p:sp>
        <p:nvSpPr>
          <p:cNvPr id="7175" name="TextBox 7"/>
          <p:cNvSpPr txBox="1">
            <a:spLocks noChangeArrowheads="1"/>
          </p:cNvSpPr>
          <p:nvPr/>
        </p:nvSpPr>
        <p:spPr bwMode="auto">
          <a:xfrm>
            <a:off x="4857750" y="3429000"/>
            <a:ext cx="38576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latin typeface="+mn-lt"/>
              </a:rPr>
              <a:t>Элемент, образованный операцией вращения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-100013"/>
            <a:ext cx="4967287" cy="792163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rgbClr val="FF0000"/>
                </a:solidFill>
              </a:rPr>
              <a:t>Кинематическая операция</a:t>
            </a:r>
          </a:p>
        </p:txBody>
      </p:sp>
      <p:pic>
        <p:nvPicPr>
          <p:cNvPr id="8195" name="Picture 4" descr="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313"/>
            <a:ext cx="9144000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642938" y="4643438"/>
            <a:ext cx="37861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latin typeface="+mj-lt"/>
              </a:rPr>
              <a:t>Перемещение эскиза вдоль указанной направляющей</a:t>
            </a:r>
          </a:p>
        </p:txBody>
      </p:sp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5643563" y="4643438"/>
            <a:ext cx="307181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latin typeface="+mj-lt"/>
              </a:rPr>
              <a:t>Элемент, образованный кинематической операцией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rgbClr val="FF0000"/>
                </a:solidFill>
              </a:rPr>
              <a:t>Операция по сечениям</a:t>
            </a:r>
          </a:p>
        </p:txBody>
      </p:sp>
      <p:pic>
        <p:nvPicPr>
          <p:cNvPr id="9219" name="Picture 4" descr="1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981075"/>
            <a:ext cx="7894637" cy="4167188"/>
          </a:xfrm>
        </p:spPr>
      </p:pic>
      <p:sp>
        <p:nvSpPr>
          <p:cNvPr id="9220" name="TextBox 4"/>
          <p:cNvSpPr txBox="1">
            <a:spLocks noChangeArrowheads="1"/>
          </p:cNvSpPr>
          <p:nvPr/>
        </p:nvSpPr>
        <p:spPr bwMode="auto">
          <a:xfrm>
            <a:off x="928688" y="5691188"/>
            <a:ext cx="3071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Сечения-эскизы</a:t>
            </a:r>
            <a:endParaRPr lang="ru-RU" sz="2800"/>
          </a:p>
        </p:txBody>
      </p:sp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4429125" y="5475288"/>
            <a:ext cx="42148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Элемент, образованный операцией </a:t>
            </a:r>
            <a:r>
              <a:rPr lang="en-US" sz="2800">
                <a:latin typeface="Calibri" pitchFamily="34" charset="0"/>
              </a:rPr>
              <a:t>  </a:t>
            </a:r>
            <a:r>
              <a:rPr lang="ru-RU" sz="2800">
                <a:latin typeface="Calibri" pitchFamily="34" charset="0"/>
              </a:rPr>
              <a:t>по сечениям</a:t>
            </a:r>
            <a:endParaRPr lang="ru-RU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80438" cy="1143000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rgbClr val="FF0000"/>
                </a:solidFill>
              </a:rPr>
              <a:t>Выбор плоскости эскиза и ориентация детали в пространстве.</a:t>
            </a:r>
          </a:p>
        </p:txBody>
      </p:sp>
      <p:pic>
        <p:nvPicPr>
          <p:cNvPr id="11267" name="Picture 4" descr="x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997200"/>
            <a:ext cx="2173287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5288" y="1989138"/>
            <a:ext cx="2881312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  <a:latin typeface="+mn-lt"/>
              </a:rPr>
              <a:t>XY</a:t>
            </a:r>
            <a:r>
              <a:rPr lang="en-US" dirty="0">
                <a:latin typeface="+mn-lt"/>
              </a:rPr>
              <a:t> </a:t>
            </a:r>
            <a:r>
              <a:rPr lang="ru-RU" dirty="0">
                <a:latin typeface="+mn-lt"/>
              </a:rPr>
              <a:t>– ФРОНТАЛЬНАЯ ПЛОСКОСТЬ ПРОЕКЦИЙ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11269" name="Picture 5" descr="x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2997200"/>
            <a:ext cx="185737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76600" y="1989138"/>
            <a:ext cx="2663825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B050"/>
                </a:solidFill>
                <a:latin typeface="+mn-lt"/>
              </a:rPr>
              <a:t>XZ </a:t>
            </a:r>
            <a:r>
              <a:rPr lang="ru-RU" dirty="0">
                <a:latin typeface="+mn-lt"/>
              </a:rPr>
              <a:t>– ГОРИЗОНТАЛЬНАЯ ПЛОСКОСТЬ ПРОЕКЦИЙ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867400" y="1990725"/>
            <a:ext cx="2862263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YZ</a:t>
            </a:r>
            <a:r>
              <a:rPr lang="en-US" dirty="0">
                <a:latin typeface="+mn-lt"/>
              </a:rPr>
              <a:t> </a:t>
            </a:r>
            <a:r>
              <a:rPr lang="ru-RU" dirty="0">
                <a:latin typeface="+mn-lt"/>
              </a:rPr>
              <a:t>– ПРОФИЛЬНАЯ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dirty="0">
                <a:latin typeface="+mn-lt"/>
              </a:rPr>
              <a:t> ПЛОСКОСТЬ ПРОЕКЦИЙ</a:t>
            </a:r>
          </a:p>
        </p:txBody>
      </p:sp>
      <p:pic>
        <p:nvPicPr>
          <p:cNvPr id="11272" name="Picture 5" descr="y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2924175"/>
            <a:ext cx="23034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39680" t="29469" r="28831" b="45224"/>
          <a:stretch>
            <a:fillRect/>
          </a:stretch>
        </p:blipFill>
        <p:spPr bwMode="auto">
          <a:xfrm>
            <a:off x="4572000" y="549275"/>
            <a:ext cx="4071938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5" descr="Л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60800"/>
            <a:ext cx="4094163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 l="41211" t="21680" r="21436" b="48613"/>
          <a:stretch>
            <a:fillRect/>
          </a:stretch>
        </p:blipFill>
        <p:spPr bwMode="auto">
          <a:xfrm>
            <a:off x="468313" y="549275"/>
            <a:ext cx="37147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 descr="Л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860800"/>
            <a:ext cx="4176713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Box 11"/>
          <p:cNvSpPr txBox="1">
            <a:spLocks noChangeArrowheads="1"/>
          </p:cNvSpPr>
          <p:nvPr/>
        </p:nvSpPr>
        <p:spPr bwMode="auto">
          <a:xfrm>
            <a:off x="684213" y="115888"/>
            <a:ext cx="3214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Эскиз замкнутого контура</a:t>
            </a:r>
          </a:p>
        </p:txBody>
      </p:sp>
      <p:sp>
        <p:nvSpPr>
          <p:cNvPr id="15367" name="TextBox 12"/>
          <p:cNvSpPr txBox="1">
            <a:spLocks noChangeArrowheads="1"/>
          </p:cNvSpPr>
          <p:nvPr/>
        </p:nvSpPr>
        <p:spPr bwMode="auto">
          <a:xfrm>
            <a:off x="4859338" y="115888"/>
            <a:ext cx="3500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Эскиз разомкнутого контура</a:t>
            </a:r>
          </a:p>
        </p:txBody>
      </p:sp>
      <p:sp>
        <p:nvSpPr>
          <p:cNvPr id="15368" name="TextBox 14"/>
          <p:cNvSpPr txBox="1">
            <a:spLocks noChangeArrowheads="1"/>
          </p:cNvSpPr>
          <p:nvPr/>
        </p:nvSpPr>
        <p:spPr bwMode="auto">
          <a:xfrm>
            <a:off x="755650" y="2997200"/>
            <a:ext cx="32146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/>
              <a:t>Элемент выдавливания замкнутого контура</a:t>
            </a:r>
          </a:p>
        </p:txBody>
      </p:sp>
      <p:sp>
        <p:nvSpPr>
          <p:cNvPr id="15369" name="TextBox 15"/>
          <p:cNvSpPr txBox="1">
            <a:spLocks noChangeArrowheads="1"/>
          </p:cNvSpPr>
          <p:nvPr/>
        </p:nvSpPr>
        <p:spPr bwMode="auto">
          <a:xfrm>
            <a:off x="5076825" y="3068638"/>
            <a:ext cx="3071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/>
              <a:t>Элемент выдавливания     разомкнутого контура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229600" cy="576263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rgbClr val="FF0000"/>
                </a:solidFill>
              </a:rPr>
              <a:t>Формирование элемента операцией выдавливания</a:t>
            </a:r>
            <a:endParaRPr lang="ru-RU" sz="3400" smtClean="0">
              <a:solidFill>
                <a:srgbClr val="FF000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87900" y="2205038"/>
            <a:ext cx="3960813" cy="503237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None/>
            </a:pPr>
            <a:r>
              <a:rPr lang="ru-RU" sz="2800" smtClean="0"/>
              <a:t>Элемент выдавливания</a:t>
            </a:r>
          </a:p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16388" name="Picture 4" descr="Л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2924175"/>
            <a:ext cx="4148138" cy="267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Л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924175"/>
            <a:ext cx="4176712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 стрелкой 6"/>
          <p:cNvCxnSpPr/>
          <p:nvPr/>
        </p:nvCxnSpPr>
        <p:spPr>
          <a:xfrm rot="16200000" flipH="1">
            <a:off x="1887538" y="2630487"/>
            <a:ext cx="571500" cy="5302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 flipH="1" flipV="1">
            <a:off x="1535907" y="5296694"/>
            <a:ext cx="1357312" cy="3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6200000" flipV="1">
            <a:off x="1322388" y="5416550"/>
            <a:ext cx="785812" cy="642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6200000" flipV="1">
            <a:off x="510382" y="4610894"/>
            <a:ext cx="2357437" cy="714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394" name="TextBox 24"/>
          <p:cNvSpPr txBox="1">
            <a:spLocks noChangeArrowheads="1"/>
          </p:cNvSpPr>
          <p:nvPr/>
        </p:nvSpPr>
        <p:spPr bwMode="auto">
          <a:xfrm>
            <a:off x="684213" y="6092825"/>
            <a:ext cx="3143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Вложенные контуры</a:t>
            </a:r>
          </a:p>
        </p:txBody>
      </p:sp>
      <p:sp>
        <p:nvSpPr>
          <p:cNvPr id="16395" name="TextBox 26"/>
          <p:cNvSpPr txBox="1">
            <a:spLocks noChangeArrowheads="1"/>
          </p:cNvSpPr>
          <p:nvPr/>
        </p:nvSpPr>
        <p:spPr bwMode="auto">
          <a:xfrm>
            <a:off x="827088" y="2205038"/>
            <a:ext cx="3071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Наружный контур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5288" y="1268413"/>
            <a:ext cx="849788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rgbClr val="FF0000"/>
                </a:solidFill>
                <a:latin typeface="+mj-lt"/>
              </a:rPr>
              <a:t>1.</a:t>
            </a:r>
            <a:r>
              <a:rPr lang="ru-RU" sz="2400" dirty="0">
                <a:latin typeface="+mj-lt"/>
              </a:rPr>
              <a:t> </a:t>
            </a:r>
            <a:r>
              <a:rPr lang="ru-RU" sz="2400" dirty="0">
                <a:solidFill>
                  <a:srgbClr val="1003BD"/>
                </a:solidFill>
                <a:latin typeface="+mj-lt"/>
              </a:rPr>
              <a:t>Эскиз наружного и вложенного контуров одного уровня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4005263"/>
            <a:ext cx="7921625" cy="614362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2800" smtClean="0">
                <a:solidFill>
                  <a:srgbClr val="FF0000"/>
                </a:solidFill>
              </a:rPr>
              <a:t>Пример неверного построения эскиза</a:t>
            </a:r>
          </a:p>
        </p:txBody>
      </p:sp>
      <p:pic>
        <p:nvPicPr>
          <p:cNvPr id="17411" name="Picture 4" descr="Л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2205038"/>
            <a:ext cx="2087563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Л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4724400"/>
            <a:ext cx="2592388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 стрелкой 9"/>
          <p:cNvCxnSpPr/>
          <p:nvPr/>
        </p:nvCxnSpPr>
        <p:spPr>
          <a:xfrm>
            <a:off x="2268538" y="5688013"/>
            <a:ext cx="20161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787900" y="5653088"/>
            <a:ext cx="1827213" cy="34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415" name="TextBox 17"/>
          <p:cNvSpPr txBox="1">
            <a:spLocks noChangeArrowheads="1"/>
          </p:cNvSpPr>
          <p:nvPr/>
        </p:nvSpPr>
        <p:spPr bwMode="auto">
          <a:xfrm>
            <a:off x="179388" y="5229225"/>
            <a:ext cx="23764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Контур 1-ого уровня вложенности</a:t>
            </a:r>
          </a:p>
        </p:txBody>
      </p:sp>
      <p:sp>
        <p:nvSpPr>
          <p:cNvPr id="17416" name="TextBox 18"/>
          <p:cNvSpPr txBox="1">
            <a:spLocks noChangeArrowheads="1"/>
          </p:cNvSpPr>
          <p:nvPr/>
        </p:nvSpPr>
        <p:spPr bwMode="auto">
          <a:xfrm>
            <a:off x="6443663" y="5157788"/>
            <a:ext cx="24495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Контур 2-ого уровня вложенности</a:t>
            </a:r>
          </a:p>
        </p:txBody>
      </p:sp>
      <p:pic>
        <p:nvPicPr>
          <p:cNvPr id="17417" name="Picture 6"/>
          <p:cNvPicPr>
            <a:picLocks noChangeAspect="1" noChangeArrowheads="1"/>
          </p:cNvPicPr>
          <p:nvPr/>
        </p:nvPicPr>
        <p:blipFill>
          <a:blip r:embed="rId4" cstate="print"/>
          <a:srcRect l="41748" t="26367" r="14307" b="39453"/>
          <a:stretch>
            <a:fillRect/>
          </a:stretch>
        </p:blipFill>
        <p:spPr bwMode="auto">
          <a:xfrm>
            <a:off x="1331913" y="863600"/>
            <a:ext cx="2176462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8"/>
          <p:cNvPicPr>
            <a:picLocks noChangeAspect="1" noChangeArrowheads="1"/>
          </p:cNvPicPr>
          <p:nvPr/>
        </p:nvPicPr>
        <p:blipFill>
          <a:blip r:embed="rId5" cstate="print"/>
          <a:srcRect l="47070" t="34375" r="22168" b="37305"/>
          <a:stretch>
            <a:fillRect/>
          </a:stretch>
        </p:blipFill>
        <p:spPr bwMode="auto">
          <a:xfrm>
            <a:off x="6588125" y="762000"/>
            <a:ext cx="2087563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9"/>
          <p:cNvPicPr>
            <a:picLocks noChangeAspect="1" noChangeArrowheads="1"/>
          </p:cNvPicPr>
          <p:nvPr/>
        </p:nvPicPr>
        <p:blipFill>
          <a:blip r:embed="rId6" cstate="print"/>
          <a:srcRect l="46338" t="35352" r="23633" b="42188"/>
          <a:stretch>
            <a:fillRect/>
          </a:stretch>
        </p:blipFill>
        <p:spPr bwMode="auto">
          <a:xfrm>
            <a:off x="1331913" y="2276475"/>
            <a:ext cx="218122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0" name="TextBox 30"/>
          <p:cNvSpPr txBox="1">
            <a:spLocks noChangeArrowheads="1"/>
          </p:cNvSpPr>
          <p:nvPr/>
        </p:nvSpPr>
        <p:spPr bwMode="auto">
          <a:xfrm>
            <a:off x="107950" y="1403350"/>
            <a:ext cx="142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Эскиз 1</a:t>
            </a:r>
          </a:p>
        </p:txBody>
      </p:sp>
      <p:sp>
        <p:nvSpPr>
          <p:cNvPr id="17421" name="TextBox 31"/>
          <p:cNvSpPr txBox="1">
            <a:spLocks noChangeArrowheads="1"/>
          </p:cNvSpPr>
          <p:nvPr/>
        </p:nvSpPr>
        <p:spPr bwMode="auto">
          <a:xfrm>
            <a:off x="4211638" y="993775"/>
            <a:ext cx="187325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Элемент вылавливания эскиза 1</a:t>
            </a:r>
          </a:p>
        </p:txBody>
      </p:sp>
      <p:sp>
        <p:nvSpPr>
          <p:cNvPr id="17422" name="TextBox 32"/>
          <p:cNvSpPr txBox="1">
            <a:spLocks noChangeArrowheads="1"/>
          </p:cNvSpPr>
          <p:nvPr/>
        </p:nvSpPr>
        <p:spPr bwMode="auto">
          <a:xfrm>
            <a:off x="107950" y="2636838"/>
            <a:ext cx="1285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Эскиз 2</a:t>
            </a:r>
          </a:p>
        </p:txBody>
      </p:sp>
      <p:sp>
        <p:nvSpPr>
          <p:cNvPr id="17423" name="TextBox 33"/>
          <p:cNvSpPr txBox="1">
            <a:spLocks noChangeArrowheads="1"/>
          </p:cNvSpPr>
          <p:nvPr/>
        </p:nvSpPr>
        <p:spPr bwMode="auto">
          <a:xfrm>
            <a:off x="4427538" y="2276475"/>
            <a:ext cx="1873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Элемент выдавливания эскиза 2</a:t>
            </a:r>
          </a:p>
          <a:p>
            <a:endParaRPr lang="ru-RU"/>
          </a:p>
        </p:txBody>
      </p:sp>
      <p:sp>
        <p:nvSpPr>
          <p:cNvPr id="17424" name="TextBox 22"/>
          <p:cNvSpPr txBox="1">
            <a:spLocks noChangeArrowheads="1"/>
          </p:cNvSpPr>
          <p:nvPr/>
        </p:nvSpPr>
        <p:spPr bwMode="auto">
          <a:xfrm>
            <a:off x="2411413" y="188913"/>
            <a:ext cx="4537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FF0000"/>
                </a:solidFill>
              </a:rPr>
              <a:t>2.</a:t>
            </a:r>
            <a:r>
              <a:rPr lang="ru-RU" sz="2000"/>
              <a:t> </a:t>
            </a:r>
            <a:r>
              <a:rPr lang="ru-RU" sz="2000">
                <a:solidFill>
                  <a:srgbClr val="1003BD"/>
                </a:solidFill>
              </a:rPr>
              <a:t>Эскизы контуров разных уровней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48898" y="0"/>
          <a:ext cx="9095102" cy="6858000"/>
        </p:xfrm>
        <a:graphic>
          <a:graphicData uri="http://schemas.openxmlformats.org/presentationml/2006/ole">
            <p:oleObj spid="_x0000_s23553" name="Слайд" r:id="rId4" imgW="3618127" imgH="2712691" progId="PowerPoint.Slide.12">
              <p:embed/>
            </p:oleObj>
          </a:graphicData>
        </a:graphic>
      </p:graphicFrame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6011863" y="6691313"/>
            <a:ext cx="495300" cy="3333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16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620688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Учебные вопросы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1187624" y="2132856"/>
            <a:ext cx="6984776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153035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</a:rPr>
              <a:t> ИЗОБРАЖЕНИЯ - ВИДЫ, РАЗРЕЗЫ, СЕЧЕНИЯ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530350" algn="l"/>
              </a:tabLs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1530350" algn="l"/>
              </a:tabLst>
            </a:pPr>
            <a:r>
              <a:rPr lang="ru-RU" sz="2000" b="1" dirty="0" smtClean="0">
                <a:latin typeface="+mj-lt"/>
              </a:rPr>
              <a:t>2. МОДЕЛИРОВАНИЕ </a:t>
            </a:r>
            <a:r>
              <a:rPr lang="ru-RU" sz="2000" b="1" dirty="0" smtClean="0">
                <a:latin typeface="+mj-lt"/>
              </a:rPr>
              <a:t>ОБЪЕКТОВ ЧЕРТЕЖА В КОМПАС-3</a:t>
            </a:r>
            <a:r>
              <a:rPr lang="en-US" sz="2000" b="1" dirty="0" smtClean="0">
                <a:latin typeface="+mj-lt"/>
              </a:rPr>
              <a:t>D</a:t>
            </a:r>
            <a:r>
              <a:rPr lang="ru-RU" sz="2000" b="1" dirty="0" smtClean="0">
                <a:latin typeface="+mj-lt"/>
              </a:rPr>
              <a:t>. </a:t>
            </a:r>
            <a:endParaRPr lang="ru-RU" sz="2000" dirty="0" smtClean="0">
              <a:latin typeface="+mj-lt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153035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357158" y="620688"/>
            <a:ext cx="8572560" cy="6023022"/>
            <a:chOff x="357158" y="504089"/>
            <a:chExt cx="8572560" cy="6353935"/>
          </a:xfrm>
        </p:grpSpPr>
        <p:pic>
          <p:nvPicPr>
            <p:cNvPr id="25602" name="Picture 2" descr="C:\Documents and Settings\Admin\Мои документы\Мои рисунки\img137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83768" y="1035838"/>
              <a:ext cx="4444546" cy="4130718"/>
            </a:xfrm>
            <a:prstGeom prst="rect">
              <a:avLst/>
            </a:prstGeom>
            <a:noFill/>
          </p:spPr>
        </p:pic>
        <p:sp>
          <p:nvSpPr>
            <p:cNvPr id="3" name="TextBox 2"/>
            <p:cNvSpPr txBox="1"/>
            <p:nvPr/>
          </p:nvSpPr>
          <p:spPr>
            <a:xfrm>
              <a:off x="755576" y="504089"/>
              <a:ext cx="7858180" cy="487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3333CC"/>
                  </a:solidFill>
                </a:rPr>
                <a:t>ФОРМЫ ГЕОМЕТРИЧЕСКИХ ТЕЛ</a:t>
              </a:r>
              <a:endParaRPr lang="ru-RU" sz="2400" b="1" dirty="0">
                <a:solidFill>
                  <a:srgbClr val="3333CC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7158" y="5380696"/>
              <a:ext cx="857256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                                               1-усеченный конус с отверстием; </a:t>
              </a:r>
            </a:p>
            <a:p>
              <a:r>
                <a:rPr lang="ru-RU" dirty="0" smtClean="0"/>
                <a:t>                                               2-прямой круговой цилиндр; </a:t>
              </a:r>
            </a:p>
            <a:p>
              <a:r>
                <a:rPr lang="ru-RU" dirty="0" smtClean="0"/>
                <a:t>                                               3-прямоугольный параллелепипед; </a:t>
              </a:r>
            </a:p>
            <a:p>
              <a:r>
                <a:rPr lang="ru-RU" dirty="0" smtClean="0"/>
                <a:t>                                               4-два прямоугольных параллелепипеда с отверстием;</a:t>
              </a:r>
            </a:p>
            <a:p>
              <a:r>
                <a:rPr lang="ru-RU" dirty="0" smtClean="0"/>
                <a:t>                                               5- два полых полуцилиндра</a:t>
              </a:r>
              <a:endParaRPr lang="ru-RU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83568" y="11663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FF0000"/>
                </a:solidFill>
                <a:ea typeface="Times New Roman" pitchFamily="18" charset="0"/>
              </a:rPr>
              <a:t>1.</a:t>
            </a:r>
            <a:r>
              <a:rPr lang="ru-RU" b="1" dirty="0" smtClean="0">
                <a:ea typeface="Times New Roman" pitchFamily="18" charset="0"/>
              </a:rPr>
              <a:t>  </a:t>
            </a:r>
            <a:r>
              <a:rPr lang="ru-RU" b="1" dirty="0" smtClean="0">
                <a:solidFill>
                  <a:srgbClr val="FF0000"/>
                </a:solidFill>
                <a:ea typeface="Times New Roman" pitchFamily="18" charset="0"/>
              </a:rPr>
              <a:t>ИЗОБРАЖЕНИЯ - ВИДЫ, РАЗРЕЗЫ, СЕЧЕНИЯ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6625" name="Object 1"/>
          <p:cNvGraphicFramePr>
            <a:graphicFrameLocks noChangeAspect="1"/>
          </p:cNvGraphicFramePr>
          <p:nvPr/>
        </p:nvGraphicFramePr>
        <p:xfrm>
          <a:off x="0" y="0"/>
          <a:ext cx="9144000" cy="6884894"/>
        </p:xfrm>
        <a:graphic>
          <a:graphicData uri="http://schemas.openxmlformats.org/presentationml/2006/ole">
            <p:oleObj spid="_x0000_s26625" name="Слайд" r:id="rId3" imgW="4155903" imgH="3116624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7649" name="Object 1"/>
          <p:cNvGraphicFramePr>
            <a:graphicFrameLocks noChangeAspect="1"/>
          </p:cNvGraphicFramePr>
          <p:nvPr/>
        </p:nvGraphicFramePr>
        <p:xfrm>
          <a:off x="0" y="0"/>
          <a:ext cx="9156160" cy="6858000"/>
        </p:xfrm>
        <a:graphic>
          <a:graphicData uri="http://schemas.openxmlformats.org/presentationml/2006/ole">
            <p:oleObj spid="_x0000_s27649" name="Слайд" r:id="rId3" imgW="4300758" imgH="3224628" progId="PowerPoint.Slide.12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5576" y="357301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Вид спереди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99592" y="551723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Вид сверху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372200" y="357301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Вид слева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444208" y="551723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Вид справа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8673" name="Object 1"/>
          <p:cNvGraphicFramePr>
            <a:graphicFrameLocks noChangeAspect="1"/>
          </p:cNvGraphicFramePr>
          <p:nvPr/>
        </p:nvGraphicFramePr>
        <p:xfrm>
          <a:off x="0" y="0"/>
          <a:ext cx="9108281" cy="6858000"/>
        </p:xfrm>
        <a:graphic>
          <a:graphicData uri="http://schemas.openxmlformats.org/presentationml/2006/ole">
            <p:oleObj spid="_x0000_s28673" name="Слайд" r:id="rId3" imgW="4277943" imgH="3208067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9697" name="Object 1"/>
          <p:cNvGraphicFramePr>
            <a:graphicFrameLocks noChangeAspect="1"/>
          </p:cNvGraphicFramePr>
          <p:nvPr/>
        </p:nvGraphicFramePr>
        <p:xfrm>
          <a:off x="0" y="0"/>
          <a:ext cx="9156160" cy="6858000"/>
        </p:xfrm>
        <a:graphic>
          <a:graphicData uri="http://schemas.openxmlformats.org/presentationml/2006/ole">
            <p:oleObj spid="_x0000_s29697" name="Слайд" r:id="rId3" imgW="4116430" imgH="3087463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</TotalTime>
  <Words>238</Words>
  <Application>Microsoft Office PowerPoint</Application>
  <PresentationFormat>Экран (4:3)</PresentationFormat>
  <Paragraphs>73</Paragraphs>
  <Slides>29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Тема Office</vt:lpstr>
      <vt:lpstr>Слайд Microsoft Office PowerPoint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Особенности изображения  сечений</vt:lpstr>
      <vt:lpstr>Операция  выдавливания</vt:lpstr>
      <vt:lpstr>Операция вращения </vt:lpstr>
      <vt:lpstr>Кинематическая операция</vt:lpstr>
      <vt:lpstr>Операция по сечениям</vt:lpstr>
      <vt:lpstr>Выбор плоскости эскиза и ориентация детали в пространстве.</vt:lpstr>
      <vt:lpstr>Слайд 27</vt:lpstr>
      <vt:lpstr>Формирование элемента операцией выдавливания</vt:lpstr>
      <vt:lpstr>Слайд 29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Простые разрезы</dc:title>
  <dc:creator>Admin</dc:creator>
  <cp:lastModifiedBy>Бурлов</cp:lastModifiedBy>
  <cp:revision>136</cp:revision>
  <dcterms:created xsi:type="dcterms:W3CDTF">2010-11-30T20:39:02Z</dcterms:created>
  <dcterms:modified xsi:type="dcterms:W3CDTF">2015-04-29T12:16:41Z</dcterms:modified>
</cp:coreProperties>
</file>