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4B21-58CB-44E5-A8B1-8A3EFDED71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54E9-8233-482F-8BD7-28BBEDE3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9552" y="432873"/>
            <a:ext cx="820891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ea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 smtClean="0"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D02BE"/>
                </a:solidFill>
              </a:rPr>
              <a:t>«Основы информационных технологий конструирования машиностроительных изделий»</a:t>
            </a:r>
            <a:endParaRPr lang="ru-RU" sz="2400" dirty="0" smtClean="0">
              <a:solidFill>
                <a:srgbClr val="1D02BE"/>
              </a:solidFill>
            </a:endParaRPr>
          </a:p>
          <a:p>
            <a:r>
              <a:rPr lang="ru-RU" sz="2400" i="1" dirty="0" smtClean="0"/>
              <a:t> </a:t>
            </a:r>
            <a:endParaRPr lang="ru-RU" sz="2400" dirty="0" smtClean="0"/>
          </a:p>
          <a:p>
            <a:r>
              <a:rPr lang="ru-RU" sz="2400" i="1" dirty="0" smtClean="0"/>
              <a:t> </a:t>
            </a:r>
            <a:r>
              <a:rPr lang="ru-RU" sz="2400" b="1" i="1" dirty="0" smtClean="0">
                <a:solidFill>
                  <a:srgbClr val="FF0000"/>
                </a:solidFill>
              </a:rPr>
              <a:t>Тема 1.</a:t>
            </a:r>
            <a:r>
              <a:rPr lang="ru-RU" sz="2400" b="1" i="1" dirty="0" smtClean="0"/>
              <a:t> Основы системного подхода в конструировании</a:t>
            </a:r>
            <a:endParaRPr lang="ru-RU" sz="2400" dirty="0" smtClean="0"/>
          </a:p>
          <a:p>
            <a:r>
              <a:rPr lang="ru-RU" sz="2400" b="1" i="1" dirty="0" smtClean="0"/>
              <a:t> 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Занятие 2.</a:t>
            </a:r>
            <a:r>
              <a:rPr lang="ru-RU" sz="2400" b="1" i="1" dirty="0" smtClean="0"/>
              <a:t> Элементы геометрии деталей. Сопряжения.</a:t>
            </a:r>
            <a:endParaRPr lang="ru-RU" sz="2400" dirty="0" smtClean="0"/>
          </a:p>
          <a:p>
            <a:r>
              <a:rPr lang="ru-RU" sz="2400" b="1" i="1" dirty="0" smtClean="0"/>
              <a:t>Построение сопряжений в КОМПАС-3</a:t>
            </a:r>
            <a:r>
              <a:rPr lang="en-US" sz="2400" b="1" i="1" dirty="0" smtClean="0"/>
              <a:t>D</a:t>
            </a:r>
            <a:endParaRPr lang="ru-RU" sz="2400" dirty="0" smtClean="0"/>
          </a:p>
          <a:p>
            <a:r>
              <a:rPr lang="ru-RU" sz="2400" i="1" dirty="0" smtClean="0"/>
              <a:t> </a:t>
            </a:r>
            <a:endParaRPr lang="ru-RU" sz="2400" dirty="0" smtClean="0"/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ea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ea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ea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 </a:t>
            </a:r>
            <a:r>
              <a:rPr lang="ru-RU" sz="2400" b="1" dirty="0" smtClean="0"/>
              <a:t>Нытва. 2020</a:t>
            </a:r>
            <a:endParaRPr lang="ru-RU" sz="2400" b="1" dirty="0" smtClean="0"/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8068" r="78995" b="52368"/>
          <a:stretch>
            <a:fillRect/>
          </a:stretch>
        </p:blipFill>
        <p:spPr bwMode="auto">
          <a:xfrm>
            <a:off x="971600" y="2132856"/>
            <a:ext cx="3600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t="30072" r="80759" b="46955"/>
          <a:stretch>
            <a:fillRect/>
          </a:stretch>
        </p:blipFill>
        <p:spPr bwMode="auto">
          <a:xfrm>
            <a:off x="971600" y="3212976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t="31083" r="82523" b="42397"/>
          <a:stretch>
            <a:fillRect/>
          </a:stretch>
        </p:blipFill>
        <p:spPr bwMode="auto">
          <a:xfrm>
            <a:off x="5292080" y="2362310"/>
            <a:ext cx="2585839" cy="22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t="89794" r="54623" b="4790"/>
          <a:stretch>
            <a:fillRect/>
          </a:stretch>
        </p:blipFill>
        <p:spPr bwMode="auto">
          <a:xfrm>
            <a:off x="971600" y="5949928"/>
            <a:ext cx="6192688" cy="43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ПОСТРОЕНИЕ СОПРЯЖЕНИЙ В КОМПАС-3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8367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Последовательность построения сопряжения двух прямых дугой окружности: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26876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1) построить объект сопряжения;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ru-RU" dirty="0" smtClean="0"/>
              <a:t>2) выбрать сопрягающую команду;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0032" y="17008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hangingPunct="0"/>
            <a:r>
              <a:rPr lang="ru-RU" dirty="0" smtClean="0"/>
              <a:t>3) указать курсором сопрягаемые  прямые;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584" y="54452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4) в строке параметров назначить радиус сопряжения;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85233" r="86531" b="5360"/>
          <a:stretch>
            <a:fillRect/>
          </a:stretch>
        </p:blipFill>
        <p:spPr bwMode="auto">
          <a:xfrm>
            <a:off x="1259632" y="1196752"/>
            <a:ext cx="16561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t="11124" r="77712" b="52083"/>
          <a:stretch>
            <a:fillRect/>
          </a:stretch>
        </p:blipFill>
        <p:spPr bwMode="auto">
          <a:xfrm>
            <a:off x="1115616" y="3068960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t="17969" r="87012" b="53223"/>
          <a:stretch>
            <a:fillRect/>
          </a:stretch>
        </p:blipFill>
        <p:spPr bwMode="auto">
          <a:xfrm>
            <a:off x="5220072" y="3068960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043608" y="6555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ru-RU" dirty="0" smtClean="0"/>
              <a:t>5) применить команду </a:t>
            </a:r>
            <a:r>
              <a:rPr lang="ru-RU" b="1" dirty="0" smtClean="0"/>
              <a:t>Создать объект;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71600" y="206084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6)</a:t>
            </a:r>
            <a:r>
              <a:rPr lang="ru-RU" b="1" dirty="0" smtClean="0"/>
              <a:t> </a:t>
            </a:r>
            <a:r>
              <a:rPr lang="ru-RU" dirty="0" smtClean="0"/>
              <a:t>удалить ненужные линии, командой </a:t>
            </a:r>
            <a:r>
              <a:rPr lang="ru-RU" b="1" dirty="0" smtClean="0"/>
              <a:t>Усечь кривую </a:t>
            </a:r>
            <a:r>
              <a:rPr lang="ru-RU" dirty="0" smtClean="0"/>
              <a:t>инструментальной панели </a:t>
            </a:r>
            <a:r>
              <a:rPr lang="ru-RU" b="1" dirty="0" smtClean="0"/>
              <a:t>Редактирование.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4" name="Рисунок 43"/>
          <p:cNvPicPr/>
          <p:nvPr/>
        </p:nvPicPr>
        <p:blipFill>
          <a:blip r:embed="rId5" cstate="print"/>
          <a:srcRect l="1005" t="47841" r="92861" b="48407"/>
          <a:stretch>
            <a:fillRect/>
          </a:stretch>
        </p:blipFill>
        <p:spPr bwMode="auto">
          <a:xfrm>
            <a:off x="5508104" y="5517232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144" y="2132856"/>
            <a:ext cx="4623189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                                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                                   ЦЕЛЬ ЗАНЯТИЯ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Знать: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- теоретические основы геометрического черчения</a:t>
            </a:r>
            <a:br>
              <a:rPr lang="ru-RU" sz="3100" b="1" dirty="0" smtClean="0"/>
            </a:br>
            <a:r>
              <a:rPr lang="ru-RU" sz="3100" b="1" dirty="0" smtClean="0"/>
              <a:t> 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Уметь: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-  выполнять чертежи различных видов сопряжений на чертежах.</a:t>
            </a:r>
            <a:br>
              <a:rPr lang="ru-RU" sz="3100" b="1" dirty="0" smtClean="0"/>
            </a:br>
            <a:r>
              <a:rPr lang="ru-RU" sz="3100" b="1" dirty="0" smtClean="0"/>
              <a:t> 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Владеть: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b="1" dirty="0" smtClean="0"/>
              <a:t>- навыками выполнения сопряжений с помощью графического редактора «Компас-график» графической системы КОМПАС-3</a:t>
            </a:r>
            <a:r>
              <a:rPr lang="en-US" sz="3100" b="1" dirty="0" smtClean="0"/>
              <a:t>D</a:t>
            </a:r>
            <a:r>
              <a:rPr lang="ru-RU" sz="3100" b="1" dirty="0" smtClean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ЛИТЕРАТУРА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600200"/>
            <a:ext cx="878687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 В.Левицкий. Машиностроительное черчение.: Учеб. для студентов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высш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технич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учеб. заведений - М.: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Высш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школа 1988г.- 350 с.</a:t>
            </a:r>
          </a:p>
          <a:p>
            <a:pPr marL="514350" marR="0" lvl="0" indent="-51435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А.А.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Чекмарев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.: Справочник по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машиностро-ительному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черчению. Справочник 3-е изд. стереотипное. -М.: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Высш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, 2002г. -493с., ил.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Учебные вопросы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2856"/>
            <a:ext cx="7885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1.</a:t>
            </a:r>
            <a:r>
              <a:rPr lang="ru-RU" sz="2400" b="1" dirty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ПОСТРОЕНИЕ </a:t>
            </a:r>
            <a:r>
              <a:rPr lang="ru-RU" sz="2400" b="1" dirty="0">
                <a:solidFill>
                  <a:prstClr val="black"/>
                </a:solidFill>
                <a:latin typeface="+mj-lt"/>
                <a:ea typeface="Times New Roman" pitchFamily="18" charset="0"/>
              </a:rPr>
              <a:t>СОПРЯЖЕНИЙ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ГЕОМЕТРИЧЕСКИХ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ТЕЛ</a:t>
            </a:r>
            <a:endParaRPr lang="ru-RU" sz="2400" b="1" dirty="0">
              <a:solidFill>
                <a:prstClr val="black"/>
              </a:solidFill>
              <a:latin typeface="+mj-lt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indent="444500"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dirty="0" smtClean="0"/>
              <a:t>ПОСТРОЕНИЕ СОПРЯЖЕНИЙ В КОМПАС-3</a:t>
            </a:r>
            <a:r>
              <a:rPr lang="en-US" sz="2400" b="1" dirty="0" smtClean="0"/>
              <a:t>D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357166"/>
            <a:ext cx="8658196" cy="500042"/>
          </a:xfrm>
        </p:spPr>
        <p:txBody>
          <a:bodyPr>
            <a:noAutofit/>
          </a:bodyPr>
          <a:lstStyle/>
          <a:p>
            <a:pPr lvl="0" indent="457200" algn="l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</a:rPr>
              <a:t>1.</a:t>
            </a:r>
            <a:r>
              <a:rPr lang="ru-RU" sz="2400" b="1" dirty="0">
                <a:solidFill>
                  <a:prstClr val="black"/>
                </a:solidFill>
                <a:ea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</a:rPr>
              <a:t>ПОСТРОЕНИЕ 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</a:rPr>
              <a:t>СОПРЯЖЕНИЙ ГЕОМЕТРИЧЕСКИХ</a:t>
            </a:r>
            <a:r>
              <a:rPr lang="ru-RU" sz="2400" b="1" dirty="0" smtClean="0">
                <a:solidFill>
                  <a:srgbClr val="FF0000"/>
                </a:solidFill>
              </a:rPr>
              <a:t> ТЕЛ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Documents and Settings\Admin\Мои документы\Мои рисунки\img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4027495" cy="58965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85723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Сопряжением</a:t>
            </a:r>
            <a:r>
              <a:rPr lang="ru-RU" dirty="0" smtClean="0"/>
              <a:t> называется плавный переход одной линии в другую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2143116"/>
            <a:ext cx="44291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dirty="0" smtClean="0"/>
              <a:t> Для сопряжения прямой линии и дуги необходимо, чтобы центр окружности, которой принадлежит дуга, лежал на перпендикуляре к прямой, восстановленном из точки сопряжения, (рис. </a:t>
            </a:r>
            <a:r>
              <a:rPr lang="ru-RU" i="1" dirty="0" smtClean="0"/>
              <a:t>в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Для сопряжения двух дуг необходимо, чтобы центры окружностей, которым принадлежат дуги, лежали на прямой, проходящей через точку сопряжения и перпендикулярной к общей касательной этих дуг, (рис. </a:t>
            </a:r>
            <a:r>
              <a:rPr lang="ru-RU" i="1" dirty="0" smtClean="0"/>
              <a:t>г</a:t>
            </a:r>
            <a:r>
              <a:rPr lang="ru-RU" dirty="0" smtClean="0"/>
              <a:t>) 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Сопряжение двух сторон угла дугой окружности заданного радиуса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C:\Documents and Settings\Admin\Мои документы\Мои рисунки\img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571480"/>
            <a:ext cx="5200666" cy="62488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114298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Сопряжение острого угла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335756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Сопряжение тупого угла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535782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Сопряжение прямого угла 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3571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Сопряжение прямой с дугой окружности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C:\Documents and Settings\Admin\Мои документы\Мои рисунки\img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95" y="928670"/>
            <a:ext cx="855291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Сопряжение дуги с дугой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C:\Documents and Settings\Admin\Мои документы\Мои рисунки\img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3745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Внутреннее сопряжение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78579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Внешнее сопряжение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21495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внутреннем сопряжении центры 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sz="1000" b="1" i="1" dirty="0" smtClean="0">
                <a:solidFill>
                  <a:srgbClr val="FF0000"/>
                </a:solidFill>
              </a:rPr>
              <a:t> </a:t>
            </a:r>
            <a:r>
              <a:rPr lang="en-US" sz="1000" b="1" i="1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sz="1000" b="1" i="1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сопрягаемых дуг находятся </a:t>
            </a:r>
            <a:r>
              <a:rPr lang="ru-RU" dirty="0" smtClean="0">
                <a:solidFill>
                  <a:srgbClr val="FF0000"/>
                </a:solidFill>
              </a:rPr>
              <a:t>внутри</a:t>
            </a:r>
            <a:r>
              <a:rPr lang="ru-RU" dirty="0" smtClean="0"/>
              <a:t> сопрягающей дуги радиуса </a:t>
            </a:r>
            <a:r>
              <a:rPr lang="en-US" b="1" i="1" dirty="0" smtClean="0">
                <a:solidFill>
                  <a:srgbClr val="FF0000"/>
                </a:solidFill>
              </a:rPr>
              <a:t>R.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211561"/>
            <a:ext cx="442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внешнем сопряжении центры</a:t>
            </a:r>
            <a:r>
              <a:rPr lang="ru-RU" b="1" i="1" dirty="0" smtClean="0">
                <a:solidFill>
                  <a:srgbClr val="FF0000"/>
                </a:solidFill>
              </a:rPr>
              <a:t> О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sz="1000" b="1" i="1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сопрягаемых дуг радиусов </a:t>
            </a:r>
            <a:r>
              <a:rPr lang="en-US" b="1" i="1" dirty="0" smtClean="0">
                <a:solidFill>
                  <a:srgbClr val="FF0000"/>
                </a:solidFill>
              </a:rPr>
              <a:t>R</a:t>
            </a:r>
            <a:r>
              <a:rPr lang="en-US" sz="1000" b="1" i="1" dirty="0" smtClean="0">
                <a:solidFill>
                  <a:srgbClr val="FF0000"/>
                </a:solidFill>
              </a:rPr>
              <a:t>1</a:t>
            </a:r>
            <a:r>
              <a:rPr lang="en-US" sz="1000" dirty="0" smtClean="0"/>
              <a:t> </a:t>
            </a:r>
            <a:r>
              <a:rPr lang="ru-RU" dirty="0" smtClean="0"/>
              <a:t>и </a:t>
            </a:r>
            <a:r>
              <a:rPr lang="en-US" b="1" i="1" dirty="0" smtClean="0">
                <a:solidFill>
                  <a:srgbClr val="FF0000"/>
                </a:solidFill>
              </a:rPr>
              <a:t>R</a:t>
            </a:r>
            <a:r>
              <a:rPr lang="en-US" sz="1000" b="1" i="1" dirty="0" smtClean="0">
                <a:solidFill>
                  <a:srgbClr val="FF0000"/>
                </a:solidFill>
              </a:rPr>
              <a:t>2</a:t>
            </a:r>
            <a:r>
              <a:rPr lang="ru-RU" sz="1000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находятся </a:t>
            </a:r>
            <a:r>
              <a:rPr lang="ru-RU" dirty="0" smtClean="0">
                <a:solidFill>
                  <a:srgbClr val="FF0000"/>
                </a:solidFill>
              </a:rPr>
              <a:t>вне</a:t>
            </a:r>
            <a:r>
              <a:rPr lang="ru-RU" dirty="0" smtClean="0"/>
              <a:t> сопрягающей дуги радиуса </a:t>
            </a:r>
            <a:r>
              <a:rPr lang="en-US" b="1" i="1" dirty="0" smtClean="0">
                <a:solidFill>
                  <a:srgbClr val="FF0000"/>
                </a:solidFill>
              </a:rPr>
              <a:t>R.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571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Сопряжение дуги с дугой</a:t>
            </a:r>
            <a:endParaRPr lang="ru-RU" sz="2000" dirty="0"/>
          </a:p>
        </p:txBody>
      </p:sp>
      <p:pic>
        <p:nvPicPr>
          <p:cNvPr id="21506" name="Picture 2" descr="C:\Documents and Settings\Admin\Мои документы\Мои рисунки\img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8867578" cy="4080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64291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Смешанное сопряжение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42926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смешанном сопряжении центр 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sz="1000" b="1" i="1" dirty="0" smtClean="0">
                <a:solidFill>
                  <a:srgbClr val="FF0000"/>
                </a:solidFill>
              </a:rPr>
              <a:t>1</a:t>
            </a:r>
            <a:r>
              <a:rPr lang="ru-RU" sz="2000" dirty="0" smtClean="0"/>
              <a:t> одной из сопрягаемых дуг лежит внутри дуги радиуса </a:t>
            </a:r>
            <a:r>
              <a:rPr lang="en-US" sz="2000" b="1" i="1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,</a:t>
            </a:r>
            <a:r>
              <a:rPr lang="ru-RU" sz="2000" dirty="0" smtClean="0"/>
              <a:t> а центр </a:t>
            </a:r>
            <a:r>
              <a:rPr lang="ru-RU" sz="2000" i="1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/>
              <a:t> другой сопрягаемой дуги вне ее.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333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                                                                              ЦЕЛЬ ЗАНЯТИЯ  Знать: - теоретические основы геометрического черчения   Уметь: -  выполнять чертежи различных видов сопряжений на чертежах.   Владеть:  - навыками выполнения сопряжений с помощью графического редактора «Компас-график» графической системы КОМПАС-3D. </vt:lpstr>
      <vt:lpstr>ЛИТЕРАТУРА</vt:lpstr>
      <vt:lpstr>Учебные вопросы</vt:lpstr>
      <vt:lpstr>1. ПОСТРОЕНИЕ СОПРЯЖЕНИЙ ГЕОМЕТРИЧЕСКИХ ТЕЛ </vt:lpstr>
      <vt:lpstr>Сопряжение двух сторон угла дугой окружности заданного радиуса</vt:lpstr>
      <vt:lpstr>Сопряжение прямой с дугой окружности</vt:lpstr>
      <vt:lpstr>Сопряжение дуги с дугой</vt:lpstr>
      <vt:lpstr>Сопряжение дуги с дугой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created xsi:type="dcterms:W3CDTF">2010-12-25T16:29:23Z</dcterms:created>
  <dcterms:modified xsi:type="dcterms:W3CDTF">2020-04-13T07:04:26Z</dcterms:modified>
</cp:coreProperties>
</file>