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CA0-36A7-4FD1-9399-D80B70961FC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1356-FEA5-4C05-A6D5-78A600304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CA0-36A7-4FD1-9399-D80B70961FC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1356-FEA5-4C05-A6D5-78A600304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CA0-36A7-4FD1-9399-D80B70961FC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1356-FEA5-4C05-A6D5-78A600304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CA0-36A7-4FD1-9399-D80B70961FC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1356-FEA5-4C05-A6D5-78A600304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CA0-36A7-4FD1-9399-D80B70961FC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1356-FEA5-4C05-A6D5-78A600304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CA0-36A7-4FD1-9399-D80B70961FC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1356-FEA5-4C05-A6D5-78A600304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CA0-36A7-4FD1-9399-D80B70961FC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1356-FEA5-4C05-A6D5-78A600304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CA0-36A7-4FD1-9399-D80B70961FC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1356-FEA5-4C05-A6D5-78A600304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CA0-36A7-4FD1-9399-D80B70961FC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1356-FEA5-4C05-A6D5-78A600304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CA0-36A7-4FD1-9399-D80B70961FC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1356-FEA5-4C05-A6D5-78A600304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FECA0-36A7-4FD1-9399-D80B70961FC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1356-FEA5-4C05-A6D5-78A600304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FECA0-36A7-4FD1-9399-D80B70961FC1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81356-FEA5-4C05-A6D5-78A600304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642918"/>
            <a:ext cx="500066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Опасные</a:t>
            </a:r>
            <a:b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</a:br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Impact" pitchFamily="34" charset="0"/>
              </a:rPr>
              <a:t>погодные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Impact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526792">
            <a:off x="1075924" y="3089038"/>
            <a:ext cx="532760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istral" pitchFamily="66" charset="0"/>
              </a:rPr>
              <a:t>явления</a:t>
            </a:r>
            <a:endParaRPr lang="ru-RU" sz="96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Mistral" pitchFamily="66" charset="0"/>
            </a:endParaRPr>
          </a:p>
        </p:txBody>
      </p:sp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714356"/>
            <a:ext cx="2857500" cy="278130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16024" y="4581128"/>
            <a:ext cx="8820472" cy="17967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Посмотреть  презентацию, изучить её, ответить на 5 вопросов  в конце презентации, ответы отправить мне на почту.  Спасибо.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785794"/>
            <a:ext cx="53578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</a:t>
            </a:r>
            <a:r>
              <a:rPr lang="ru-RU" sz="2000" dirty="0"/>
              <a:t> </a:t>
            </a:r>
          </a:p>
          <a:p>
            <a:r>
              <a:rPr lang="ru-RU" sz="2000" dirty="0" smtClean="0"/>
              <a:t>- Если </a:t>
            </a:r>
            <a:r>
              <a:rPr lang="ru-RU" sz="2000" dirty="0"/>
              <a:t>вы при </a:t>
            </a:r>
            <a:r>
              <a:rPr lang="ru-RU" sz="2000" dirty="0" smtClean="0"/>
              <a:t>приближении </a:t>
            </a:r>
            <a:r>
              <a:rPr lang="ru-RU" sz="2000" dirty="0"/>
              <a:t>грозы находитесь на возвышенности (на хребте, холме, крутом склоне), </a:t>
            </a:r>
            <a:r>
              <a:rPr lang="ru-RU" sz="2000" dirty="0" smtClean="0"/>
              <a:t>необходимо </a:t>
            </a:r>
            <a:r>
              <a:rPr lang="ru-RU" sz="2000" dirty="0"/>
              <a:t>как можно быстрее спуститься вниз, чтобы </a:t>
            </a:r>
            <a:r>
              <a:rPr lang="ru-RU" sz="2000" dirty="0" smtClean="0"/>
              <a:t>избежать </a:t>
            </a:r>
            <a:r>
              <a:rPr lang="ru-RU" sz="2000" dirty="0"/>
              <a:t>попадания молнии. </a:t>
            </a:r>
          </a:p>
          <a:p>
            <a:r>
              <a:rPr lang="ru-RU" sz="2000" dirty="0" smtClean="0"/>
              <a:t>- Если </a:t>
            </a:r>
            <a:r>
              <a:rPr lang="ru-RU" sz="2000" dirty="0"/>
              <a:t>вы находитесь в воде, необходимо быстро выйти на берег. </a:t>
            </a:r>
          </a:p>
          <a:p>
            <a:r>
              <a:rPr lang="ru-RU" sz="2000" dirty="0" smtClean="0"/>
              <a:t>- В </a:t>
            </a:r>
            <a:r>
              <a:rPr lang="ru-RU" sz="2000" dirty="0"/>
              <a:t>лесу лучше всего укрыться среди невысоких деревьев с густым </a:t>
            </a:r>
            <a:r>
              <a:rPr lang="ru-RU" sz="2000" dirty="0" smtClean="0"/>
              <a:t>подлеском</a:t>
            </a:r>
            <a:r>
              <a:rPr lang="ru-RU" sz="2000" dirty="0"/>
              <a:t>. </a:t>
            </a:r>
          </a:p>
          <a:p>
            <a:r>
              <a:rPr lang="ru-RU" sz="2000" dirty="0" smtClean="0"/>
              <a:t>- Помните</a:t>
            </a:r>
            <a:r>
              <a:rPr lang="ru-RU" sz="2000" dirty="0"/>
              <a:t>, что среди </a:t>
            </a:r>
            <a:r>
              <a:rPr lang="ru-RU" sz="2000" dirty="0" smtClean="0"/>
              <a:t>деревьев </a:t>
            </a:r>
            <a:r>
              <a:rPr lang="ru-RU" sz="2000" dirty="0"/>
              <a:t>прямому попаданию молнии менее </a:t>
            </a:r>
            <a:r>
              <a:rPr lang="ru-RU" sz="2000" dirty="0" smtClean="0"/>
              <a:t>подвержены береза и клен, наиболее - дуб и тополь. </a:t>
            </a:r>
            <a:endParaRPr lang="ru-RU" sz="2000" dirty="0"/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26757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Первые меры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142984"/>
            <a:ext cx="2857500" cy="278130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0562" y="428604"/>
            <a:ext cx="42862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 </a:t>
            </a:r>
          </a:p>
          <a:p>
            <a:r>
              <a:rPr lang="ru-RU" sz="2400" dirty="0" smtClean="0"/>
              <a:t>На открытой местности следует выбирать песчаные или каменистые участки, можно спрятаться в сухой яме, канаве, овраге. </a:t>
            </a:r>
          </a:p>
          <a:p>
            <a:r>
              <a:rPr lang="ru-RU" sz="2400" dirty="0" smtClean="0"/>
              <a:t>В горах нежелательно искать убежище от грозы в небольших гротах (неглубоких пещерах с широким входом), скальных ямах, впадинах, так как есть опасность поражения токами, образующимися в земле после удара молнии. </a:t>
            </a:r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2388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Укрываемся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Безымянны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887" y="928670"/>
            <a:ext cx="4095779" cy="3071834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0562" y="428604"/>
            <a:ext cx="42862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 </a:t>
            </a:r>
          </a:p>
          <a:p>
            <a:r>
              <a:rPr lang="ru-RU" sz="2400" dirty="0" smtClean="0"/>
              <a:t>Если все же пришлось укрыться в пещере, гроте, большой впадине, нельзя находиться у входа или в дальнем углу такого места, безопасным является положение человека, когда расстояние между ним и стенками составляет не менее 1 м. </a:t>
            </a:r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8884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пещере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1258268289_1258004798_ledanaya_peschera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000108"/>
            <a:ext cx="2857500" cy="381000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0562" y="428604"/>
            <a:ext cx="428628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 </a:t>
            </a:r>
          </a:p>
          <a:p>
            <a:r>
              <a:rPr lang="ru-RU" sz="2400" dirty="0" smtClean="0"/>
              <a:t>Во время грозы нельзя: 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располагаться рядом с железнодорожным полотном, у водоема, у высокого объекта (дерева); 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прислоняться головой, спиной или другими частями тела к поверхности скал, стволов деревьев; </a:t>
            </a:r>
            <a:br>
              <a:rPr lang="ru-RU" sz="2400" dirty="0" smtClean="0"/>
            </a:br>
            <a:endParaRPr lang="ru-RU" sz="2400" dirty="0" smtClean="0"/>
          </a:p>
          <a:p>
            <a:r>
              <a:rPr lang="ru-RU" sz="2400" dirty="0" smtClean="0"/>
              <a:t>останавливаться на опушках леса и лесных полянах. </a:t>
            </a:r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9046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Запомни!</a:t>
            </a:r>
            <a:endParaRPr lang="ru-RU" sz="3200" b="1" cap="none" spc="0" dirty="0">
              <a:ln w="17780" cmpd="sng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1219756939_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857232"/>
            <a:ext cx="3143250" cy="2276475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pic>
        <p:nvPicPr>
          <p:cNvPr id="7" name="Рисунок 6" descr="540439fa44b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429000"/>
            <a:ext cx="3143250" cy="2352675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0562" y="428604"/>
            <a:ext cx="42862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 </a:t>
            </a:r>
          </a:p>
          <a:p>
            <a:r>
              <a:rPr lang="ru-RU" sz="2400" dirty="0" smtClean="0"/>
              <a:t>В пургу, при сильном ветре и холоде, у человека нарушается нормальное дыхание, теплозащитные свойства одежды снижаются, из-за плохой видимости он теряет ориентировку, может заблудиться, выбиться из сил и погибнуть. </a:t>
            </a:r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49437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Что делать во время пурги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21008_GkM8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653" y="928670"/>
            <a:ext cx="3799203" cy="321471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49437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Что делать во время пурги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0562" y="487025"/>
            <a:ext cx="428628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Пурга не наступает внезапно. Перед ее началом происходит повышение температуры воздуха и постепенное увеличение скорости ветра. Предвестником пурги бывает появление растущей на горизонте темно-серой или черной тучи с меняющимися очертаниями. Постепенно усиливается и делается порывистым ветер, который поднимает снег и разгоняет поземку. Туча застилает все небо, и начинается пурга. </a:t>
            </a:r>
          </a:p>
          <a:p>
            <a:endParaRPr lang="ru-RU" sz="2400" dirty="0"/>
          </a:p>
          <a:p>
            <a:endParaRPr lang="ru-RU" sz="2400" dirty="0"/>
          </a:p>
        </p:txBody>
      </p:sp>
      <p:pic>
        <p:nvPicPr>
          <p:cNvPr id="7" name="Рисунок 6" descr="6903efc8f30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714357"/>
            <a:ext cx="4008163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49437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Что делать во время пурги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3857628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Лучше всего переждать пургу в лагере на биваке. Если группа при приближении пурги находится в движении на маршруте, необходимо немедленно остановиться, поставить лагерь и ждать, когда она кончится. </a:t>
            </a:r>
          </a:p>
          <a:p>
            <a:endParaRPr lang="ru-RU" sz="2400" dirty="0"/>
          </a:p>
          <a:p>
            <a:endParaRPr lang="ru-RU" sz="2400" dirty="0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1142984"/>
            <a:ext cx="4762500" cy="2524125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49437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Что делать во время пурги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429000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Первоочередная задача, стоящая перед группой туристов до или после наступления пурги, - устройство бивака. При постановке палатки следует найти хотя бы частичное укрытие от ветра. Палатку устанавливают входом с подветренной стороны, ее растяжки закрепляют, воткнув их в снег лыжами или лыжными палками. После установки палатки заносят рюкзаки, которые укладывают у задней наветренной стенки и по углам палатки. </a:t>
            </a:r>
          </a:p>
        </p:txBody>
      </p:sp>
      <p:pic>
        <p:nvPicPr>
          <p:cNvPr id="4" name="Рисунок 3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714356"/>
            <a:ext cx="5407657" cy="2714644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49437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Что делать во время пурги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4143380"/>
            <a:ext cx="81439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 время разбивки бивака в пургу нельзя отходить от палатки. Турист, отошедший от палатки и потерявший из виду лагерь, должен вернуться назад по своим следам. Если следы замело, следует остановиться и принять все меры по самостоятельному устройству временного укрытия. </a:t>
            </a:r>
            <a:endParaRPr lang="ru-RU" sz="2400" dirty="0"/>
          </a:p>
        </p:txBody>
      </p:sp>
      <p:pic>
        <p:nvPicPr>
          <p:cNvPr id="4" name="Рисунок 3" descr="21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785794"/>
            <a:ext cx="4762500" cy="3152775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54146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Признаки ухудшения погоды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571480"/>
            <a:ext cx="85011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Если днем ясно, а к вечеру облака сгущаются, то следует ожидать дождь или перемену погоды.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Волнистые (высококучевые) облака, напоминающие рябь или гребни волн, - верный признак наступления ненастной погоды уже через несколько часов.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Температура воздуха в зимнее время несколько повышается, наступает потепление. Летом уменьшается разница между температурой воздуха днем и ночью, вечером теплее, чем днем.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Ветер усиливается, особенно к вечеру, нарушаются правильные суточные изменения местных ветров. </a:t>
            </a:r>
          </a:p>
          <a:p>
            <a:r>
              <a:rPr lang="ru-RU" sz="2400" dirty="0" smtClean="0"/>
              <a:t>Увеличивается облачность, облака движутся в противоположную сторону или поперек того направления, в котором дует ветер у земной поверхности.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Солнце садится в тучу, вечерняя заря имеет ярко-красный цвет.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785794"/>
            <a:ext cx="81439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Погода </a:t>
            </a:r>
            <a:r>
              <a:rPr lang="ru-RU" sz="2400" dirty="0"/>
              <a:t>- это основной фактор, от которого зависит </a:t>
            </a:r>
            <a:endParaRPr lang="ru-RU" sz="2400" dirty="0" smtClean="0"/>
          </a:p>
          <a:p>
            <a:r>
              <a:rPr lang="ru-RU" sz="2400" dirty="0" smtClean="0"/>
              <a:t>безопасность </a:t>
            </a:r>
            <a:r>
              <a:rPr lang="ru-RU" sz="2400" dirty="0"/>
              <a:t>человека в природных условиях. </a:t>
            </a:r>
            <a:endParaRPr lang="ru-RU" sz="2400" dirty="0" smtClean="0"/>
          </a:p>
          <a:p>
            <a:r>
              <a:rPr lang="ru-RU" sz="2400" dirty="0" smtClean="0"/>
              <a:t>Некоторые погодные </a:t>
            </a:r>
            <a:r>
              <a:rPr lang="ru-RU" sz="2400" dirty="0"/>
              <a:t>явления существенно осложняют </a:t>
            </a:r>
            <a:endParaRPr lang="ru-RU" sz="2400" dirty="0" smtClean="0"/>
          </a:p>
          <a:p>
            <a:r>
              <a:rPr lang="ru-RU" sz="2400" dirty="0" smtClean="0"/>
              <a:t>пребывание </a:t>
            </a:r>
            <a:r>
              <a:rPr lang="ru-RU" sz="2400" dirty="0"/>
              <a:t>человека в природной среде. </a:t>
            </a:r>
          </a:p>
          <a:p>
            <a:r>
              <a:rPr lang="ru-RU" sz="2400" dirty="0"/>
              <a:t>Собираясь в поход, необходимо узнать, как меняется </a:t>
            </a:r>
            <a:endParaRPr lang="ru-RU" sz="2400" dirty="0" smtClean="0"/>
          </a:p>
          <a:p>
            <a:r>
              <a:rPr lang="ru-RU" sz="2400" dirty="0" smtClean="0"/>
              <a:t>погода </a:t>
            </a:r>
            <a:r>
              <a:rPr lang="ru-RU" sz="2400" dirty="0"/>
              <a:t>в местах планируемого отдыха в различное время </a:t>
            </a:r>
            <a:r>
              <a:rPr lang="ru-RU" sz="2400" dirty="0" smtClean="0"/>
              <a:t>года.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493962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Погода – основной фактор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714752"/>
            <a:ext cx="8317553" cy="128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36519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Вопросы и задания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500042"/>
            <a:ext cx="428628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dirty="0" smtClean="0"/>
              <a:t>1. Для </a:t>
            </a:r>
            <a:r>
              <a:rPr lang="ru-RU" sz="2000" dirty="0" smtClean="0"/>
              <a:t>чего нужно знать прогноз погоды перед выходом на природу? </a:t>
            </a:r>
          </a:p>
          <a:p>
            <a:r>
              <a:rPr lang="ru-RU" sz="2000" dirty="0" smtClean="0"/>
              <a:t> </a:t>
            </a:r>
          </a:p>
          <a:p>
            <a:pPr lvl="0"/>
            <a:r>
              <a:rPr lang="ru-RU" sz="2000" dirty="0" smtClean="0"/>
              <a:t>2. Как </a:t>
            </a:r>
            <a:r>
              <a:rPr lang="ru-RU" sz="2000" dirty="0" smtClean="0"/>
              <a:t>вы можете обеспечить свою защиту от атмосферных осадков в при­родных условиях? </a:t>
            </a:r>
            <a:br>
              <a:rPr lang="ru-RU" sz="2000" dirty="0" smtClean="0"/>
            </a:br>
            <a:endParaRPr lang="ru-RU" sz="2000" dirty="0" smtClean="0"/>
          </a:p>
          <a:p>
            <a:pPr lvl="0"/>
            <a:r>
              <a:rPr lang="ru-RU" sz="2000" dirty="0" smtClean="0"/>
              <a:t>3. Чем </a:t>
            </a:r>
            <a:r>
              <a:rPr lang="ru-RU" sz="2000" dirty="0" smtClean="0"/>
              <a:t>опасна гроза для человека, находящегося в природных условиях? </a:t>
            </a:r>
          </a:p>
          <a:p>
            <a:r>
              <a:rPr lang="ru-RU" sz="2000" dirty="0" smtClean="0"/>
              <a:t> </a:t>
            </a:r>
          </a:p>
          <a:p>
            <a:pPr lvl="0"/>
            <a:r>
              <a:rPr lang="ru-RU" sz="2000" dirty="0" smtClean="0"/>
              <a:t>4. Как </a:t>
            </a:r>
            <a:r>
              <a:rPr lang="ru-RU" sz="2000" dirty="0" smtClean="0"/>
              <a:t>вы можете обеспечить свою безопасность, если гроза застала вас на природе? 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5. Какие меры предосторожности следует принимать, чтобы защититься от пурги? </a:t>
            </a:r>
          </a:p>
          <a:p>
            <a:endParaRPr lang="ru-RU" sz="2000" dirty="0"/>
          </a:p>
        </p:txBody>
      </p:sp>
      <p:pic>
        <p:nvPicPr>
          <p:cNvPr id="7" name="Рисунок 6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928670"/>
            <a:ext cx="2857500" cy="2009775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3438" y="1000108"/>
            <a:ext cx="42148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</a:t>
            </a:r>
            <a:r>
              <a:rPr lang="ru-RU" sz="2400" dirty="0"/>
              <a:t>Из опыта организации активного отдыха на природе </a:t>
            </a:r>
            <a:r>
              <a:rPr lang="ru-RU" sz="2400" dirty="0" smtClean="0"/>
              <a:t>установлено</a:t>
            </a:r>
            <a:r>
              <a:rPr lang="ru-RU" sz="2400" dirty="0"/>
              <a:t>, что для любой местности и каждого вида </a:t>
            </a:r>
            <a:r>
              <a:rPr lang="ru-RU" sz="2400" dirty="0" smtClean="0"/>
              <a:t>туристического </a:t>
            </a:r>
            <a:r>
              <a:rPr lang="ru-RU" sz="2400" dirty="0"/>
              <a:t>похода (пешего, горного, водного, лыжного) можно </a:t>
            </a:r>
            <a:r>
              <a:rPr lang="ru-RU" sz="2400" dirty="0" smtClean="0"/>
              <a:t>выделить </a:t>
            </a:r>
            <a:r>
              <a:rPr lang="ru-RU" sz="2400" dirty="0"/>
              <a:t>наиболее благоприятные и неблагоприятные по условиям погоды сезоны.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24096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Знаем, что…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028571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000" y="1142984"/>
            <a:ext cx="4381511" cy="3286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71480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</a:t>
            </a:r>
            <a:r>
              <a:rPr lang="ru-RU" sz="2400" dirty="0"/>
              <a:t>Так, для самодеятельных горных </a:t>
            </a:r>
            <a:r>
              <a:rPr lang="ru-RU" sz="2400" dirty="0" smtClean="0"/>
              <a:t>походов </a:t>
            </a:r>
            <a:r>
              <a:rPr lang="ru-RU" sz="2400" dirty="0"/>
              <a:t>наиболее благоприятным сезоном почти во всех </a:t>
            </a:r>
            <a:r>
              <a:rPr lang="ru-RU" sz="2400" dirty="0" smtClean="0"/>
              <a:t>районах </a:t>
            </a:r>
            <a:r>
              <a:rPr lang="ru-RU" sz="2400" dirty="0"/>
              <a:t>страны считается вторая половина лета (июль - август). </a:t>
            </a:r>
            <a:endParaRPr lang="ru-RU" sz="2400" dirty="0" smtClean="0"/>
          </a:p>
          <a:p>
            <a:r>
              <a:rPr lang="ru-RU" sz="2400" dirty="0" smtClean="0"/>
              <a:t>   Для </a:t>
            </a:r>
            <a:r>
              <a:rPr lang="ru-RU" sz="2400" dirty="0"/>
              <a:t>лыжного туризма в средней полосе предпочтительнее март, а в северных районах - март - апрель. </a:t>
            </a:r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586776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Для горных и лыжных  походов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072f957ca0875b15e2f9f51855bc14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643182"/>
            <a:ext cx="5238750" cy="3781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0562" y="1000108"/>
            <a:ext cx="42148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</a:t>
            </a:r>
            <a:r>
              <a:rPr lang="ru-RU" sz="2400" dirty="0"/>
              <a:t>Опытные туристы советуют при кратковременных </a:t>
            </a:r>
            <a:r>
              <a:rPr lang="ru-RU" sz="2400" dirty="0" smtClean="0"/>
              <a:t>интенсивных </a:t>
            </a:r>
            <a:r>
              <a:rPr lang="ru-RU" sz="2400" dirty="0"/>
              <a:t>осадках (сильный дождь) остановиться в первом же удобном месте и переждать непогоду в укрытии, под тентом или накидкой. </a:t>
            </a:r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216059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непогоду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142984"/>
            <a:ext cx="4123581" cy="321471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286256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Продолжать движение в дождь и снег можно на </a:t>
            </a:r>
            <a:r>
              <a:rPr lang="ru-RU" sz="2400" dirty="0" smtClean="0"/>
              <a:t>технически </a:t>
            </a:r>
            <a:r>
              <a:rPr lang="ru-RU" sz="2400" dirty="0"/>
              <a:t>несложном участке, по тропам, по равнинной местности, укрывшись накидкой. Сразу же после перехода под дождем (или в снег) необходимо организовать бивак, лучше всего в укрытии, где можно развести костер, переодеться, высушить намокшую одежду и обувь.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58030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Переходы в снег и под дождем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0_138a3_3961e4ec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571480"/>
            <a:ext cx="4762500" cy="3571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2786058"/>
            <a:ext cx="67151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 </a:t>
            </a:r>
          </a:p>
          <a:p>
            <a:r>
              <a:rPr lang="ru-RU" sz="2400" dirty="0"/>
              <a:t>Особенную осторожность нужно проявлять во время </a:t>
            </a:r>
            <a:r>
              <a:rPr lang="ru-RU" sz="2400" dirty="0" smtClean="0"/>
              <a:t>грозы</a:t>
            </a:r>
            <a:r>
              <a:rPr lang="ru-RU" sz="2400" dirty="0"/>
              <a:t>. Это погодное явление связано с развитием </a:t>
            </a:r>
            <a:r>
              <a:rPr lang="ru-RU" sz="2400" dirty="0" smtClean="0"/>
              <a:t>кучево-дождевых </a:t>
            </a:r>
            <a:r>
              <a:rPr lang="ru-RU" sz="2400" dirty="0"/>
              <a:t>облаков и скоплением в них больших электрических </a:t>
            </a:r>
            <a:r>
              <a:rPr lang="ru-RU" sz="2400" dirty="0" smtClean="0"/>
              <a:t>зарядов</a:t>
            </a:r>
            <a:r>
              <a:rPr lang="ru-RU" sz="2400" dirty="0"/>
              <a:t>. Наибольшую опасность для человека представляет прямое попадание молнии. 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49886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Что делать во время грозы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posle_silnogo_uragana_energosnabzhenie_v_novosibirskih_selah_polnostyu_vosstanovleno_thumb_m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642918"/>
            <a:ext cx="4191000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4071942"/>
            <a:ext cx="85011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 </a:t>
            </a:r>
          </a:p>
          <a:p>
            <a:r>
              <a:rPr lang="ru-RU" sz="2400" dirty="0"/>
              <a:t>Молния - это гигантский электрический разряд, </a:t>
            </a:r>
            <a:r>
              <a:rPr lang="ru-RU" sz="2400" dirty="0" smtClean="0"/>
              <a:t>возникающий </a:t>
            </a:r>
            <a:r>
              <a:rPr lang="ru-RU" sz="2400" dirty="0"/>
              <a:t>между грозовыми облаками или между облаками и </a:t>
            </a:r>
            <a:r>
              <a:rPr lang="ru-RU" sz="2400" dirty="0" smtClean="0"/>
              <a:t>землей</a:t>
            </a:r>
            <a:r>
              <a:rPr lang="ru-RU" sz="2400" dirty="0"/>
              <a:t>. Опасны также токи, образующиеся в земле при ударах молнии о земную поверхность. 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6332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Молния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0ecce4d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714356"/>
            <a:ext cx="4762500" cy="3571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441680"/>
            <a:ext cx="85011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 </a:t>
            </a:r>
          </a:p>
          <a:p>
            <a:r>
              <a:rPr lang="ru-RU" sz="2400" dirty="0"/>
              <a:t>Предвестники грозы - мощные кучево-дождевые облака, многократные вспышки молний, раскаты грома. </a:t>
            </a:r>
            <a:r>
              <a:rPr lang="ru-RU" sz="2400" dirty="0" smtClean="0"/>
              <a:t>Непосредственно </a:t>
            </a:r>
            <a:r>
              <a:rPr lang="ru-RU" sz="2400" dirty="0"/>
              <a:t>перед началом грозы обычно наступает затишье или ветер меняет направление, затем внезапно резко </a:t>
            </a:r>
            <a:r>
              <a:rPr lang="ru-RU" sz="2400" dirty="0" smtClean="0"/>
              <a:t>усиливается </a:t>
            </a:r>
            <a:r>
              <a:rPr lang="ru-RU" sz="2400" dirty="0"/>
              <a:t>ветер (шквал) и начинается дождь. 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27308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Предвестники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2141449_lb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1480"/>
            <a:ext cx="4762500" cy="3038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565</Words>
  <Application>Microsoft Office PowerPoint</Application>
  <PresentationFormat>Экран (4:3)</PresentationFormat>
  <Paragraphs>78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Посмотреть  презентацию, изучить её, ответить на 5 вопросов  в конце презентации, ответы отправить мне на почту.  Спасибо.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Валентина</cp:lastModifiedBy>
  <cp:revision>32</cp:revision>
  <dcterms:created xsi:type="dcterms:W3CDTF">2011-03-05T00:59:54Z</dcterms:created>
  <dcterms:modified xsi:type="dcterms:W3CDTF">2020-04-14T08:20:17Z</dcterms:modified>
</cp:coreProperties>
</file>