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6" r:id="rId3"/>
    <p:sldId id="257" r:id="rId4"/>
    <p:sldId id="258" r:id="rId5"/>
    <p:sldId id="29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81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90" r:id="rId27"/>
    <p:sldId id="291" r:id="rId28"/>
    <p:sldId id="286" r:id="rId29"/>
    <p:sldId id="287" r:id="rId30"/>
    <p:sldId id="288" r:id="rId31"/>
    <p:sldId id="289" r:id="rId32"/>
    <p:sldId id="278" r:id="rId33"/>
    <p:sldId id="280" r:id="rId34"/>
    <p:sldId id="29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4354D-E193-42CF-8FE3-A4622B49BD31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encephalitis.ru/foto/013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hyperlink" Target="http://encephalitis.ru/foto/015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megabook.ru/MediaViewer.asp?AID=59968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find-photo.ru/themes/4de3d2f9b206764ec345b637058c71d8/819b87cd8aede0a8ea9227c4dfc9b3c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ncephalitis.ru/foto/001.jpg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narmet.ru/wp-content/uploads/2008/05/ukusy-kleshei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ctv.by/img/137/ctvby_allerg0713_12_0x0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alles-gute.ru/images/zecken/zecken_0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medic.oke.ru/people/nature/1_-0103-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news.a42.ru/uploads/images/parsed/news/2008/07/79687/preview_79687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as.baikal.tv/news/nimg/2001_09_21/big/R-Klesh0198!.jpg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tick.zerk.ru/images/ukus_klesha_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hyperlink" Target="http://encephalitis.ru/foto/009.jpg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gorod.tomsk.ru/uploads/7613/1245079360/3540f2a947a76017579c17c58173b06a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i2.guns.ru/forums/icons/forum_pictures/001254/1254626.jp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tarstan.kp.ru/readyimages/116652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Уважаемые юноши группы Эл-19 </a:t>
            </a:r>
            <a:r>
              <a:rPr lang="ru-RU" dirty="0" err="1" smtClean="0"/>
              <a:t>п</a:t>
            </a:r>
            <a:r>
              <a:rPr lang="ru-RU" dirty="0" smtClean="0"/>
              <a:t>/о, делаем задания, отправляем ежедневно, не копите материал.  Я выставляю оценки каждый день, нет задания, оценка «2».</a:t>
            </a:r>
            <a:br>
              <a:rPr lang="ru-RU" dirty="0" smtClean="0"/>
            </a:br>
            <a:r>
              <a:rPr lang="ru-RU" dirty="0" smtClean="0"/>
              <a:t>Учимся дистанционно! Будьте здоровы!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Меры предосторожности:</a:t>
            </a:r>
            <a:b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2770" name="Picture 2" descr="ixode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2843216" cy="2311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771" name="Picture 3" descr="C:\Documents and Settings\Михаэль-вурдалак\Рабочий стол\мамина\клещи\р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428736"/>
            <a:ext cx="2775678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321843"/>
            <a:ext cx="4429129" cy="3321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515352" cy="225742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solidFill>
                  <a:srgbClr val="0000FF"/>
                </a:solidFill>
              </a:rPr>
              <a:t>Прежде </a:t>
            </a:r>
            <a:r>
              <a:rPr lang="ru-RU" b="1" dirty="0">
                <a:solidFill>
                  <a:srgbClr val="0000FF"/>
                </a:solidFill>
              </a:rPr>
              <a:t>чем отправится в районы, где распространены клещи, необходимо сделать </a:t>
            </a:r>
            <a:r>
              <a:rPr lang="ru-RU" b="1" dirty="0" err="1" smtClean="0">
                <a:solidFill>
                  <a:srgbClr val="0000FF"/>
                </a:solidFill>
              </a:rPr>
              <a:t>противоэнцефалитную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>
                <a:solidFill>
                  <a:srgbClr val="0000FF"/>
                </a:solidFill>
              </a:rPr>
              <a:t>вакцинацию.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214686"/>
            <a:ext cx="4054083" cy="3243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572560" cy="278608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00FF"/>
                </a:solidFill>
              </a:rPr>
              <a:t>Во </a:t>
            </a:r>
            <a:r>
              <a:rPr lang="ru-RU" b="1" dirty="0">
                <a:solidFill>
                  <a:srgbClr val="0000FF"/>
                </a:solidFill>
              </a:rPr>
              <a:t>время пребывания в местах распространения клещей большое значение имеет одежда. Она должна плотно облегать тело, брюки заправлены в обувь, рубашка — в брюки. Голова и шея должны быть закрыты.</a:t>
            </a:r>
            <a:r>
              <a:rPr lang="ru-RU" dirty="0">
                <a:solidFill>
                  <a:srgbClr val="0000FF"/>
                </a:solidFill>
              </a:rPr>
              <a:t> </a:t>
            </a:r>
          </a:p>
          <a:p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9218" name="Picture 2" descr="C:\Documents and Settings\Михаэль-вурдалак\Рабочий стол\мамина\клещи\ии  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286124"/>
            <a:ext cx="2550002" cy="32969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4714884"/>
            <a:ext cx="7643866" cy="178114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0000FF"/>
                </a:solidFill>
              </a:rPr>
              <a:t>На </a:t>
            </a:r>
            <a:r>
              <a:rPr lang="ru-RU" b="1" dirty="0">
                <a:solidFill>
                  <a:srgbClr val="0000FF"/>
                </a:solidFill>
              </a:rPr>
              <a:t>воротник, манжеты, пояс одежды и верхнюю часть носков нужно нанести репелленты, чтобы избежать проникновения клещей под одежду.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57166"/>
            <a:ext cx="564648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26146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00FF"/>
                </a:solidFill>
              </a:rPr>
              <a:t>В </a:t>
            </a:r>
            <a:r>
              <a:rPr lang="ru-RU" dirty="0">
                <a:solidFill>
                  <a:srgbClr val="0000FF"/>
                </a:solidFill>
              </a:rPr>
              <a:t>районах с повышенной клещевой опасностью следует производить само- и </a:t>
            </a:r>
            <a:r>
              <a:rPr lang="ru-RU" dirty="0" err="1">
                <a:solidFill>
                  <a:srgbClr val="0000FF"/>
                </a:solidFill>
              </a:rPr>
              <a:t>взаимоосмотры</a:t>
            </a:r>
            <a:r>
              <a:rPr lang="ru-RU" dirty="0">
                <a:solidFill>
                  <a:srgbClr val="0000FF"/>
                </a:solidFill>
              </a:rPr>
              <a:t> через каждые 1,5-2 часа, со средней клещевой опасностью — утром, днем и вечером.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1268" name="Picture 4" descr="Животный мир :: Клещи фото 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286124"/>
            <a:ext cx="4286280" cy="32147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 descr="C:\Documents and Settings\Михаэль-вурдалак\Рабочий стол\мамина\клещи\иьл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3643314"/>
            <a:ext cx="2706191" cy="23005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714356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Оказание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помощи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Сытая самка клеща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71810"/>
            <a:ext cx="2643206" cy="221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Сытые самки клеща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1785926"/>
            <a:ext cx="2428892" cy="2057408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643174" y="5286388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СЫТЫЕ КЛЕЩИ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3000372"/>
            <a:ext cx="2895599" cy="23600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04" cy="414340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00FF"/>
                </a:solidFill>
              </a:rPr>
              <a:t>Присосавшегося </a:t>
            </a:r>
            <a:r>
              <a:rPr lang="ru-RU" dirty="0">
                <a:solidFill>
                  <a:srgbClr val="0000FF"/>
                </a:solidFill>
              </a:rPr>
              <a:t>клеща надо обязательно удалить, при этом ни в коем случае нельзя допустить, чтобы головка клеща оторвалась и осталась в теле человека. Существует два способа удаления присосавшихся насекомых: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    а</a:t>
            </a:r>
            <a:r>
              <a:rPr lang="ru-RU" dirty="0">
                <a:solidFill>
                  <a:srgbClr val="0000FF"/>
                </a:solidFill>
              </a:rPr>
              <a:t>) захватив клеща пинцетом или пальцами, обернутыми в марлю, его извлекают медленными, плавными движениями;</a:t>
            </a:r>
          </a:p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  <a:p>
            <a:endParaRPr lang="ru-RU" dirty="0"/>
          </a:p>
        </p:txBody>
      </p:sp>
      <p:pic>
        <p:nvPicPr>
          <p:cNvPr id="7" name="mxBigArticlePreview" descr="http://www.megabook.ru/MObjects/DATA4P/otherfiles/rykunova28386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143380"/>
            <a:ext cx="3571900" cy="2428892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22" name="Picture 2" descr="untitled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429132"/>
            <a:ext cx="3810000" cy="1543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26860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00FF"/>
                </a:solidFill>
              </a:rPr>
              <a:t>б) при другом способе клеща обвязывают ниткой у места присасывания (между основанием головки и кожей человека) и, растягивая концы нити в стороны, вытягивают из тела.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Рисунок 3" descr="Что делать, если укусил клещ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214686"/>
            <a:ext cx="3286148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Что делать, если укусил клещ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071810"/>
            <a:ext cx="3429024" cy="3105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261461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00FF"/>
                </a:solidFill>
              </a:rPr>
              <a:t>Руки </a:t>
            </a:r>
            <a:r>
              <a:rPr lang="ru-RU" b="1" dirty="0">
                <a:solidFill>
                  <a:srgbClr val="0000FF"/>
                </a:solidFill>
              </a:rPr>
              <a:t>и место укуса обязательно нужно продезинфицировать. Применять вещества, убивающие клещей, нецелесообразно, так как тогда затрудняется извлечение их из кожи.</a:t>
            </a:r>
          </a:p>
          <a:p>
            <a:endParaRPr lang="ru-RU" dirty="0"/>
          </a:p>
        </p:txBody>
      </p:sp>
      <p:pic>
        <p:nvPicPr>
          <p:cNvPr id="12292" name="Picture 4" descr="Фото энцефалитных клещей @ 11-06-2007 15:30:1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3429000"/>
            <a:ext cx="2452696" cy="2452696"/>
          </a:xfrm>
          <a:prstGeom prst="rect">
            <a:avLst/>
          </a:prstGeom>
          <a:noFill/>
        </p:spPr>
      </p:pic>
      <p:pic>
        <p:nvPicPr>
          <p:cNvPr id="12294" name="Picture 6" descr="udalen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594" y="3571876"/>
            <a:ext cx="3640814" cy="2724156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2757494"/>
          </a:xfrm>
        </p:spPr>
        <p:txBody>
          <a:bodyPr/>
          <a:lstStyle/>
          <a:p>
            <a:pPr algn="ctr">
              <a:buNone/>
            </a:pPr>
            <a:r>
              <a:rPr lang="ru-RU" b="1" dirty="0"/>
              <a:t> </a:t>
            </a:r>
            <a:r>
              <a:rPr lang="ru-RU" b="1" dirty="0" smtClean="0"/>
              <a:t>  </a:t>
            </a:r>
            <a:r>
              <a:rPr lang="ru-RU" b="1" dirty="0" smtClean="0">
                <a:solidFill>
                  <a:srgbClr val="0000FF"/>
                </a:solidFill>
              </a:rPr>
              <a:t>Если </a:t>
            </a:r>
            <a:r>
              <a:rPr lang="ru-RU" b="1" dirty="0">
                <a:solidFill>
                  <a:srgbClr val="0000FF"/>
                </a:solidFill>
              </a:rPr>
              <a:t>клещ впился глубоко и удалить его не удается, надо смазать тело клеща вазелином, растительным или машинным маслом, лаком для ногтей. Через 10-15 минут повторять попытки удалить клеща.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85984" y="5786454"/>
            <a:ext cx="464101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ПРИСОСАВШИЙСЯ КЛЕЩ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786058"/>
            <a:ext cx="3762375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УКУСЫ 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КЛЕЩЕЙ.</a:t>
            </a:r>
            <a:b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Клещевой энцефалит.</a:t>
            </a:r>
            <a:b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3568" y="2564904"/>
            <a:ext cx="7772400" cy="1788219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Экология человека. Инфекционные заболевания. Клещевой энцефалит. Болезнь Лайма.</a:t>
            </a:r>
          </a:p>
          <a:p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Посмотреть презентацию. Составить мини-конспект.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амка клеща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76672"/>
            <a:ext cx="2643206" cy="1944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140017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Место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укуса смазать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йодом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или зеленкой.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278605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60" y="2500306"/>
            <a:ext cx="314327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1185858"/>
          </a:xfrm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Наблюдать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местом укуса и общим самочувствием.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C:\Documents and Settings\Михаэль-вурдалак\Рабочий стол\мамина\клещи\о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786058"/>
            <a:ext cx="3571148" cy="26654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0000FF"/>
                </a:solidFill>
              </a:rPr>
              <a:t>Обращаться </a:t>
            </a:r>
            <a:r>
              <a:rPr lang="ru-RU" b="1" dirty="0">
                <a:solidFill>
                  <a:srgbClr val="0000FF"/>
                </a:solidFill>
              </a:rPr>
              <a:t>в больницу обязательно, если: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    а</a:t>
            </a:r>
            <a:r>
              <a:rPr lang="ru-RU" b="1" dirty="0">
                <a:solidFill>
                  <a:srgbClr val="0000FF"/>
                </a:solidFill>
              </a:rPr>
              <a:t>) произошел отрыв головки клеща при попытке его удаления, и она осталась в ранке;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    б</a:t>
            </a:r>
            <a:r>
              <a:rPr lang="ru-RU" b="1" dirty="0">
                <a:solidFill>
                  <a:srgbClr val="0000FF"/>
                </a:solidFill>
              </a:rPr>
              <a:t>) место укуса сильно распухло и покраснело; 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    в</a:t>
            </a:r>
            <a:r>
              <a:rPr lang="ru-RU" b="1" dirty="0">
                <a:solidFill>
                  <a:srgbClr val="0000FF"/>
                </a:solidFill>
              </a:rPr>
              <a:t>) появились симптомы общего заболевания (повышение температуры, лихорадка, головные боли, светобоязнь, затрудненность движений глаз и шеи) через 5-25 дней после укуса.</a:t>
            </a:r>
          </a:p>
          <a:p>
            <a:endParaRPr lang="ru-RU" dirty="0"/>
          </a:p>
        </p:txBody>
      </p:sp>
      <p:pic>
        <p:nvPicPr>
          <p:cNvPr id="14338" name="Picture 2" descr="http://im3-tub.yandex.ru/i?id=58398548&amp;tov=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929198"/>
            <a:ext cx="2633672" cy="1611652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pull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1285860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Симптомы клещевого </a:t>
            </a:r>
            <a:r>
              <a:rPr lang="ru-RU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энцефалита </a:t>
            </a:r>
            <a:endParaRPr lang="ru-RU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4578" name="Picture 2" descr="Клещи в пробирках. Фото АистТВ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071810"/>
            <a:ext cx="4214842" cy="316113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5857916" cy="585791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00FF"/>
                </a:solidFill>
              </a:rPr>
              <a:t>После </a:t>
            </a:r>
            <a:r>
              <a:rPr lang="ru-RU" b="1" dirty="0">
                <a:solidFill>
                  <a:srgbClr val="0000FF"/>
                </a:solidFill>
              </a:rPr>
              <a:t>укуса зараженного клеща заболевание наступает в разные сроки от 1-2 дней до 1-3 месяцев. Это так называемый скрытый период, в течение которого возможны слабость, потеря аппетита, сонливость, повышение температуры до 37,2-37,4 °С. После этого наступает резкое начало заболевания в виде лихорадочного состояния, сильных болей в мышцах, иногда с судорогами.</a:t>
            </a:r>
          </a:p>
        </p:txBody>
      </p:sp>
      <p:pic>
        <p:nvPicPr>
          <p:cNvPr id="12290" name="Picture 2" descr="http://images.google.com/images?q=tbn:0AGB6uLVDRe_KM:ctv.by/img/137/ctvby_allerg0713_12_0x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043236"/>
            <a:ext cx="2667010" cy="21336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5143536" cy="585791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00FF"/>
                </a:solidFill>
              </a:rPr>
              <a:t>На </a:t>
            </a:r>
            <a:r>
              <a:rPr lang="ru-RU" b="1" dirty="0">
                <a:solidFill>
                  <a:srgbClr val="0000FF"/>
                </a:solidFill>
              </a:rPr>
              <a:t>2-3-й день после начала заболевания наступают расстройства центральной нервной системы, параличи мышц, возможны паралич дыхания и смерть. Для окружающих больной клещевым энцефалитом как источник заражения не опасен.</a:t>
            </a:r>
          </a:p>
          <a:p>
            <a:endParaRPr lang="ru-RU" dirty="0"/>
          </a:p>
        </p:txBody>
      </p:sp>
      <p:pic>
        <p:nvPicPr>
          <p:cNvPr id="11266" name="Picture 2" descr="http://im5-tub.yandex.ru/i?id=34088384&amp;tov=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500042"/>
            <a:ext cx="3463760" cy="2585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 r="35000"/>
          <a:stretch>
            <a:fillRect/>
          </a:stretch>
        </p:blipFill>
        <p:spPr bwMode="auto">
          <a:xfrm>
            <a:off x="5143504" y="4429132"/>
            <a:ext cx="3714776" cy="1895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268605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00FF"/>
                </a:solidFill>
              </a:rPr>
              <a:t>В </a:t>
            </a:r>
            <a:r>
              <a:rPr lang="ru-RU" b="1" dirty="0">
                <a:solidFill>
                  <a:srgbClr val="0000FF"/>
                </a:solidFill>
              </a:rPr>
              <a:t>остром периоде </a:t>
            </a:r>
            <a:r>
              <a:rPr lang="ru-RU" b="1" dirty="0" smtClean="0">
                <a:solidFill>
                  <a:srgbClr val="0000FF"/>
                </a:solidFill>
              </a:rPr>
              <a:t>отмечаются </a:t>
            </a:r>
            <a:r>
              <a:rPr lang="ru-RU" b="1" dirty="0">
                <a:solidFill>
                  <a:srgbClr val="0000FF"/>
                </a:solidFill>
              </a:rPr>
              <a:t>гиперемия кожи лица, шеи и груди, слизистой оболочки ротоглотки, </a:t>
            </a:r>
            <a:r>
              <a:rPr lang="ru-RU" b="1" dirty="0" smtClean="0">
                <a:solidFill>
                  <a:srgbClr val="0000FF"/>
                </a:solidFill>
              </a:rPr>
              <a:t>конъюнктив</a:t>
            </a:r>
            <a:r>
              <a:rPr lang="ru-RU" b="1" dirty="0">
                <a:solidFill>
                  <a:srgbClr val="0000FF"/>
                </a:solidFill>
              </a:rPr>
              <a:t>. Беспокоят боли во всем теле и конечностях.</a:t>
            </a:r>
          </a:p>
        </p:txBody>
      </p:sp>
      <p:pic>
        <p:nvPicPr>
          <p:cNvPr id="10242" name="Picture 2" descr="http://media4.picsearch.com/is?tWkNnPEjPqJMyEVY1kXKnP_jrPgV7LVaEvN3epIwip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571876"/>
            <a:ext cx="2143140" cy="27992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357562"/>
            <a:ext cx="3824293" cy="3116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28604"/>
            <a:ext cx="7115196" cy="240030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С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момента начала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болезни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может возникать помрачнение сознания,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оглушенность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усиление которых может достигать степени комы.</a:t>
            </a:r>
          </a:p>
        </p:txBody>
      </p:sp>
      <p:pic>
        <p:nvPicPr>
          <p:cNvPr id="4" name="Picture 2" descr="http://im0-tub.yandex.ru/i?id=63990432&amp;tov=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429000"/>
            <a:ext cx="2567000" cy="2535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2903914"/>
            <a:ext cx="3643338" cy="30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1285860"/>
            <a:ext cx="7958166" cy="231459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 наличии перечисленных ниже симптомов обратитесь за консультацией к врачу: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http://im4-tub.yandex.ru/i?id=24101629&amp;tov=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708584"/>
            <a:ext cx="2928958" cy="2360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5643602" cy="6072230"/>
          </a:xfrm>
        </p:spPr>
        <p:txBody>
          <a:bodyPr>
            <a:normAutofit lnSpcReduction="10000"/>
          </a:bodyPr>
          <a:lstStyle/>
          <a:p>
            <a:pPr lvl="0" algn="ctr"/>
            <a:r>
              <a:rPr lang="ru-RU" b="1" dirty="0" smtClean="0">
                <a:solidFill>
                  <a:srgbClr val="0000FF"/>
                </a:solidFill>
              </a:rPr>
              <a:t>Сыпь; </a:t>
            </a:r>
            <a:endParaRPr lang="ru-RU" b="1" dirty="0">
              <a:solidFill>
                <a:srgbClr val="0000FF"/>
              </a:solidFill>
            </a:endParaRPr>
          </a:p>
          <a:p>
            <a:pPr lvl="0" algn="ctr"/>
            <a:r>
              <a:rPr lang="ru-RU" b="1" dirty="0">
                <a:solidFill>
                  <a:srgbClr val="0000FF"/>
                </a:solidFill>
              </a:rPr>
              <a:t>Повышение </a:t>
            </a:r>
            <a:r>
              <a:rPr lang="ru-RU" b="1" dirty="0" smtClean="0">
                <a:solidFill>
                  <a:srgbClr val="0000FF"/>
                </a:solidFill>
              </a:rPr>
              <a:t>температуры; </a:t>
            </a:r>
            <a:endParaRPr lang="ru-RU" b="1" dirty="0">
              <a:solidFill>
                <a:srgbClr val="0000FF"/>
              </a:solidFill>
            </a:endParaRPr>
          </a:p>
          <a:p>
            <a:pPr lvl="0" algn="ctr"/>
            <a:r>
              <a:rPr lang="ru-RU" b="1" dirty="0">
                <a:solidFill>
                  <a:srgbClr val="0000FF"/>
                </a:solidFill>
              </a:rPr>
              <a:t>Ригидность мышц </a:t>
            </a:r>
            <a:r>
              <a:rPr lang="ru-RU" b="1" dirty="0" smtClean="0">
                <a:solidFill>
                  <a:srgbClr val="0000FF"/>
                </a:solidFill>
              </a:rPr>
              <a:t>шеи;</a:t>
            </a:r>
            <a:endParaRPr lang="ru-RU" b="1" dirty="0">
              <a:solidFill>
                <a:srgbClr val="0000FF"/>
              </a:solidFill>
            </a:endParaRPr>
          </a:p>
          <a:p>
            <a:pPr lvl="0" algn="ctr"/>
            <a:r>
              <a:rPr lang="ru-RU" b="1" dirty="0">
                <a:solidFill>
                  <a:srgbClr val="0000FF"/>
                </a:solidFill>
              </a:rPr>
              <a:t>Мышечные </a:t>
            </a:r>
            <a:r>
              <a:rPr lang="ru-RU" b="1" dirty="0" smtClean="0">
                <a:solidFill>
                  <a:srgbClr val="0000FF"/>
                </a:solidFill>
              </a:rPr>
              <a:t>боли;</a:t>
            </a:r>
            <a:endParaRPr lang="ru-RU" b="1" dirty="0">
              <a:solidFill>
                <a:srgbClr val="0000FF"/>
              </a:solidFill>
            </a:endParaRPr>
          </a:p>
          <a:p>
            <a:pPr lvl="0" algn="ctr"/>
            <a:r>
              <a:rPr lang="ru-RU" b="1" dirty="0">
                <a:solidFill>
                  <a:srgbClr val="0000FF"/>
                </a:solidFill>
              </a:rPr>
              <a:t>Боль и воспаление </a:t>
            </a:r>
            <a:r>
              <a:rPr lang="ru-RU" b="1" dirty="0" smtClean="0">
                <a:solidFill>
                  <a:srgbClr val="0000FF"/>
                </a:solidFill>
              </a:rPr>
              <a:t>суставов;</a:t>
            </a:r>
            <a:endParaRPr lang="ru-RU" b="1" dirty="0">
              <a:solidFill>
                <a:srgbClr val="0000FF"/>
              </a:solidFill>
            </a:endParaRPr>
          </a:p>
          <a:p>
            <a:pPr lvl="0" algn="ctr"/>
            <a:r>
              <a:rPr lang="ru-RU" b="1" dirty="0">
                <a:solidFill>
                  <a:srgbClr val="0000FF"/>
                </a:solidFill>
              </a:rPr>
              <a:t>Увеличение </a:t>
            </a:r>
            <a:r>
              <a:rPr lang="ru-RU" b="1" dirty="0" err="1" smtClean="0">
                <a:solidFill>
                  <a:srgbClr val="0000FF"/>
                </a:solidFill>
              </a:rPr>
              <a:t>лимфоузлов</a:t>
            </a:r>
            <a:r>
              <a:rPr lang="ru-RU" b="1" dirty="0" smtClean="0">
                <a:solidFill>
                  <a:srgbClr val="0000FF"/>
                </a:solidFill>
              </a:rPr>
              <a:t>;</a:t>
            </a:r>
            <a:endParaRPr lang="ru-RU" b="1" dirty="0">
              <a:solidFill>
                <a:srgbClr val="0000FF"/>
              </a:solidFill>
            </a:endParaRPr>
          </a:p>
          <a:p>
            <a:pPr lvl="0" algn="ctr"/>
            <a:r>
              <a:rPr lang="ru-RU" b="1" dirty="0">
                <a:solidFill>
                  <a:srgbClr val="0000FF"/>
                </a:solidFill>
              </a:rPr>
              <a:t>Гриппоподобные </a:t>
            </a:r>
            <a:r>
              <a:rPr lang="ru-RU" b="1" dirty="0" smtClean="0">
                <a:solidFill>
                  <a:srgbClr val="0000FF"/>
                </a:solidFill>
              </a:rPr>
              <a:t>симптомы.</a:t>
            </a:r>
            <a:endParaRPr lang="ru-RU" b="1" dirty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rgbClr val="C00000"/>
                </a:solidFill>
              </a:rPr>
              <a:t>Собираясь на прием к врачу, по возможности захватите клеща с собой.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85728"/>
            <a:ext cx="2762250" cy="316230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9800" t="32515" r="22317" b="15398"/>
          <a:stretch>
            <a:fillRect/>
          </a:stretch>
        </p:blipFill>
        <p:spPr bwMode="auto">
          <a:xfrm>
            <a:off x="6000760" y="4286256"/>
            <a:ext cx="2788247" cy="2000264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714356"/>
            <a:ext cx="8229600" cy="247174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Лесной клещ </a:t>
            </a:r>
            <a:r>
              <a:rPr lang="ru-RU" b="1" dirty="0" smtClean="0">
                <a:solidFill>
                  <a:srgbClr val="0000FF"/>
                </a:solidFill>
              </a:rPr>
              <a:t>— это маленький паразит, переносящий вирусы клещевого энцефалита — опасного заболевания центральной нервной системы, нередко оканчивающегося смертельным исходом.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500438"/>
            <a:ext cx="3048000" cy="2476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500438"/>
            <a:ext cx="3429024" cy="27717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1357299"/>
            <a:ext cx="7958166" cy="2243152"/>
          </a:xfrm>
        </p:spPr>
        <p:txBody>
          <a:bodyPr>
            <a:normAutofit fontScale="90000"/>
          </a:bodyPr>
          <a:lstStyle/>
          <a:p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Вызовите скорую помощь при появлении следующих симптомов: </a:t>
            </a:r>
            <a:b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532587"/>
            <a:ext cx="5357850" cy="26856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2828932"/>
          </a:xfrm>
        </p:spPr>
        <p:txBody>
          <a:bodyPr/>
          <a:lstStyle/>
          <a:p>
            <a:pPr lvl="0"/>
            <a:r>
              <a:rPr lang="ru-RU" dirty="0">
                <a:solidFill>
                  <a:srgbClr val="0000FF"/>
                </a:solidFill>
              </a:rPr>
              <a:t>Сильная головная </a:t>
            </a:r>
            <a:r>
              <a:rPr lang="ru-RU" dirty="0" smtClean="0">
                <a:solidFill>
                  <a:srgbClr val="0000FF"/>
                </a:solidFill>
              </a:rPr>
              <a:t>боль; </a:t>
            </a:r>
            <a:endParaRPr lang="ru-RU" dirty="0">
              <a:solidFill>
                <a:srgbClr val="0000FF"/>
              </a:solidFill>
            </a:endParaRPr>
          </a:p>
          <a:p>
            <a:pPr lvl="0"/>
            <a:r>
              <a:rPr lang="ru-RU" dirty="0">
                <a:solidFill>
                  <a:srgbClr val="0000FF"/>
                </a:solidFill>
              </a:rPr>
              <a:t>Затруднение </a:t>
            </a:r>
            <a:r>
              <a:rPr lang="ru-RU" dirty="0" smtClean="0">
                <a:solidFill>
                  <a:srgbClr val="0000FF"/>
                </a:solidFill>
              </a:rPr>
              <a:t>дыхания; </a:t>
            </a:r>
            <a:endParaRPr lang="ru-RU" dirty="0">
              <a:solidFill>
                <a:srgbClr val="0000FF"/>
              </a:solidFill>
            </a:endParaRPr>
          </a:p>
          <a:p>
            <a:pPr lvl="0"/>
            <a:r>
              <a:rPr lang="ru-RU" dirty="0" smtClean="0">
                <a:solidFill>
                  <a:srgbClr val="0000FF"/>
                </a:solidFill>
              </a:rPr>
              <a:t>Паралич; </a:t>
            </a:r>
            <a:endParaRPr lang="ru-RU" dirty="0">
              <a:solidFill>
                <a:srgbClr val="0000FF"/>
              </a:solidFill>
            </a:endParaRPr>
          </a:p>
          <a:p>
            <a:pPr lvl="0"/>
            <a:r>
              <a:rPr lang="ru-RU" dirty="0">
                <a:solidFill>
                  <a:srgbClr val="0000FF"/>
                </a:solidFill>
              </a:rPr>
              <a:t>Боль в груди или учащенное </a:t>
            </a:r>
            <a:r>
              <a:rPr lang="ru-RU" dirty="0" smtClean="0">
                <a:solidFill>
                  <a:srgbClr val="0000FF"/>
                </a:solidFill>
              </a:rPr>
              <a:t>сердцебиение.</a:t>
            </a:r>
            <a:endParaRPr lang="ru-RU" dirty="0">
              <a:solidFill>
                <a:srgbClr val="0000FF"/>
              </a:solidFill>
            </a:endParaRPr>
          </a:p>
          <a:p>
            <a:endParaRPr lang="ru-RU" dirty="0"/>
          </a:p>
        </p:txBody>
      </p:sp>
      <p:pic>
        <p:nvPicPr>
          <p:cNvPr id="5122" name="Picture 2" descr="http://im4-tub.yandex.ru/i?id=108946147&amp;tov=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60142"/>
            <a:ext cx="2714644" cy="2149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http://im0-tub.yandex.ru/i?id=15671149&amp;tov=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3857628"/>
            <a:ext cx="3429024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8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Неотложная помощь при заболевании энцефалитом. </a:t>
            </a:r>
            <a:b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5362" name="Picture 2" descr="Самец Ixodes Ricinu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3357562"/>
            <a:ext cx="2343150" cy="24765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1"/>
            <a:ext cx="8429684" cy="378621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00FF"/>
                </a:solidFill>
              </a:rPr>
              <a:t>Немедленная </a:t>
            </a:r>
            <a:r>
              <a:rPr lang="ru-RU" b="1" dirty="0">
                <a:solidFill>
                  <a:srgbClr val="0000FF"/>
                </a:solidFill>
              </a:rPr>
              <a:t>эвакуация пострадавшего в больницу. Транспортировка обычно ухудшает его состояние. Поэтому на большие расстояния она должна проводиться авиатранспортом. При транспортировке на небольшие расстояния больного следует прикрывать от солнечных лучей, в дороге часто давать питье.</a:t>
            </a:r>
          </a:p>
        </p:txBody>
      </p:sp>
      <p:pic>
        <p:nvPicPr>
          <p:cNvPr id="2052" name="Picture 4" descr="http://im4-tub.yandex.ru/i?id=146560481&amp;tov=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786322"/>
            <a:ext cx="2272816" cy="1620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286256"/>
            <a:ext cx="3143272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zoom dir="in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80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СПАСИБО!</a:t>
            </a:r>
            <a:endParaRPr lang="ru-RU" sz="80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http://im3-tub.yandex.ru/i?id=102094389&amp;tov=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3571876"/>
            <a:ext cx="2619384" cy="21703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275749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Зоны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распространения иксодовых клещей встречаются в России, на Украине, в Белоруссии, Прибалтике, во многих областях Казахстана.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Родина клещей – Сибирь.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125388"/>
            <a:ext cx="4500594" cy="3375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Михаэль-вурдалак\Рабочий стол\1209949961_encephalitis_ma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7620000" cy="4178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290037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00FF"/>
                </a:solidFill>
              </a:rPr>
              <a:t>Заболевания </a:t>
            </a:r>
            <a:r>
              <a:rPr lang="ru-RU" b="1" dirty="0">
                <a:solidFill>
                  <a:srgbClr val="0000FF"/>
                </a:solidFill>
              </a:rPr>
              <a:t>возникают весной, потому что клещ как переносчик вируса наиболее опасен в мае-июне, в июле и августе эта опасность намного снижается, а в сентябре практически сходит на нет.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359" y="3045069"/>
            <a:ext cx="4436831" cy="34747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214686"/>
            <a:ext cx="3808592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4357718" cy="5715039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00FF"/>
                </a:solidFill>
              </a:rPr>
              <a:t>В </a:t>
            </a:r>
            <a:r>
              <a:rPr lang="ru-RU" dirty="0">
                <a:solidFill>
                  <a:srgbClr val="0000FF"/>
                </a:solidFill>
              </a:rPr>
              <a:t>80 % случаев вирус проникает в организм человека при прямом присасывании зараженного клеща к коже. Возможно также заражение через желудочно-кишечный тракт, в том числе при загрязнении рук во время снятия клеща, на поверхности которого может находиться вирус, а также от употребления сырого козьего молока.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3797" y="1714488"/>
            <a:ext cx="4101607" cy="2787097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00FF"/>
                </a:solidFill>
              </a:rPr>
              <a:t>Клещи </a:t>
            </a:r>
            <a:r>
              <a:rPr lang="ru-RU" dirty="0">
                <a:solidFill>
                  <a:srgbClr val="0000FF"/>
                </a:solidFill>
              </a:rPr>
              <a:t>располагаются, как правило, у троп, по которым проходят животные. Они подстерегают свою жертву, сидя на ветвях кустарника, высоких сухих травах и деревьях на высоте от 25 см до 1 м. Попав на тело человека, клещ присасывается к коже в волосистой части головы, в ушных раковинах, на шее, ключицах, в подмышечных впадинах, на груди, руках, спине, пояснице, в паху. </a:t>
            </a:r>
          </a:p>
        </p:txBody>
      </p:sp>
      <p:pic>
        <p:nvPicPr>
          <p:cNvPr id="6146" name="Picture 2" descr="C:\Documents and Settings\Михаэль-вурдалак\Рабочий стол\мамина\клещи\иб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929198"/>
            <a:ext cx="2299079" cy="1715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4" name="Picture 2" descr="http://media1.picsearch.com/is?kXbpr2Oz_FdlEEHzLmPoPPfcTlecnGBVB2e7-MgPxt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572008"/>
            <a:ext cx="2071702" cy="2006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3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28289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00FF"/>
                </a:solidFill>
              </a:rPr>
              <a:t>Укус </a:t>
            </a:r>
            <a:r>
              <a:rPr lang="ru-RU" dirty="0">
                <a:solidFill>
                  <a:srgbClr val="0000FF"/>
                </a:solidFill>
              </a:rPr>
              <a:t>его безболезненный благодаря присутствию в слюне обезболивающего вещества. Далеко не каждый клещ является вирусоносителем и не всегда его укус опасен.</a:t>
            </a:r>
          </a:p>
          <a:p>
            <a:endParaRPr lang="ru-RU" dirty="0"/>
          </a:p>
        </p:txBody>
      </p:sp>
      <p:pic>
        <p:nvPicPr>
          <p:cNvPr id="7170" name="Picture 2" descr="C:\Documents and Settings\Михаэль-вурдалак\Рабочий стол\мамина\клещи\п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286124"/>
            <a:ext cx="4071966" cy="3105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894</Words>
  <Application>Microsoft Office PowerPoint</Application>
  <PresentationFormat>Экран (4:3)</PresentationFormat>
  <Paragraphs>52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Уважаемые юноши группы Эл-19 п/о, делаем задания, отправляем ежедневно, не копите материал.  Я выставляю оценки каждый день, нет задания, оценка «2». Учимся дистанционно! Будьте здоровы!</vt:lpstr>
      <vt:lpstr>УКУСЫ КЛЕЩЕЙ.  Клещевой энцефалит.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Меры предосторожности: </vt:lpstr>
      <vt:lpstr>Слайд 11</vt:lpstr>
      <vt:lpstr>Слайд 12</vt:lpstr>
      <vt:lpstr>Слайд 13</vt:lpstr>
      <vt:lpstr>Слайд 14</vt:lpstr>
      <vt:lpstr>Оказание помощи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Симптомы клещевого энцефалита </vt:lpstr>
      <vt:lpstr>Слайд 24</vt:lpstr>
      <vt:lpstr>Слайд 25</vt:lpstr>
      <vt:lpstr>Слайд 26</vt:lpstr>
      <vt:lpstr>Слайд 27</vt:lpstr>
      <vt:lpstr>При наличии перечисленных ниже симптомов обратитесь за консультацией к врачу:  </vt:lpstr>
      <vt:lpstr>Слайд 29</vt:lpstr>
      <vt:lpstr>Вызовите скорую помощь при появлении следующих симптомов:  </vt:lpstr>
      <vt:lpstr>Слайд 31</vt:lpstr>
      <vt:lpstr>Неотложная помощь при заболевании энцефалитом.  </vt:lpstr>
      <vt:lpstr>Слайд 33</vt:lpstr>
      <vt:lpstr>СПАСИБО!</vt:lpstr>
    </vt:vector>
  </TitlesOfParts>
  <Company>кладбИще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УКУСЫ КЛЕЩЕЙ</dc:title>
  <dc:creator>Вурдалак</dc:creator>
  <cp:lastModifiedBy>Валентина</cp:lastModifiedBy>
  <cp:revision>24</cp:revision>
  <dcterms:created xsi:type="dcterms:W3CDTF">2009-07-23T06:02:09Z</dcterms:created>
  <dcterms:modified xsi:type="dcterms:W3CDTF">2020-04-07T08:36:50Z</dcterms:modified>
</cp:coreProperties>
</file>