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173119"/>
    <a:srgbClr val="EAC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C3A648-A2FD-483C-BBFF-90145034BD6E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FED252-FC35-48E3-AE1D-0902986BA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42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BFB2F7-50AB-4CF8-8145-177C238233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CDF17D-E841-4D8A-A90E-4B7CD6A809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9DD267-7D9A-4AA8-94C3-9FEE25DD9A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128FF0-46DC-4718-8BEE-5FD56B3653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561006-59E3-4366-AD1A-9249226309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8D8F97-920A-4B97-AEA9-3DE75E2943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A83A08-8EC1-4CCB-90B7-830ABB3728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1E13B3-B4B8-4025-8C2F-056B2DE040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95F4-FF0A-4545-919F-9CD04E49B73B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27E6-D872-40E7-A1D6-117545A8D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FD82-92EE-4B12-96E9-9853465240E2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C192-C2DD-4CE5-A6E4-9B9B133F8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D4A58-02D0-4B8B-8FCD-EB22E0D90345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24891-936D-49FB-87E1-B0FB0EF78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C639-6BBD-4AE3-8865-60C9DC440D71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2429-ADC6-47D0-A6C4-F6D68A966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8795-32DF-4774-9832-4E3AE754C6F9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C494-87DF-440D-9967-F156C8789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9E27-458D-4AFE-83E5-5D15E5A9CE8F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91D7-88E9-4B35-AAB0-73027C768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73F0-6F6F-4A41-95F8-B990FE743B5D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2611-CE79-46E2-8EAA-9D9BC9F66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61B96-BD3D-448D-890D-D74D6A656433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FC06-558C-4B4D-95BC-6361B0BD1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6451-B986-4DE2-A595-8A360E21D751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59BC-2BEE-4C36-94F3-8E2E1D763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DD5E-70AC-4E29-9FE6-ADE167382E56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F6B5-8A04-4FFE-8F2A-31A796317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5BF36-8311-495E-9CA0-F4FFEB069E84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A902A-484D-4A86-9A19-0C02D3B1A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C0D4B9C-A511-4667-932C-83B01381FBFA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30776A8-1AC4-40A3-8609-2FE722A9F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Тема: Чрезвычайные ситуации техногенного характера и их классификация.</a:t>
            </a:r>
          </a:p>
        </p:txBody>
      </p:sp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1476375" y="1612900"/>
            <a:ext cx="446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Palatino Linotype" pitchFamily="18" charset="0"/>
              </a:rPr>
              <a:t>1. Основные понятия и определения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476375" y="2060575"/>
            <a:ext cx="545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Palatino Linotype" pitchFamily="18" charset="0"/>
              </a:rPr>
              <a:t>2. Последствия ЧС техногенного характера</a:t>
            </a:r>
          </a:p>
        </p:txBody>
      </p:sp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1476375" y="2595563"/>
            <a:ext cx="5453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Palatino Linotype" pitchFamily="18" charset="0"/>
              </a:rPr>
              <a:t>3. Классификация ЧС по масштабу распространения и тяжести последствий</a:t>
            </a:r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1506538" y="3387725"/>
            <a:ext cx="5605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Palatino Linotype" pitchFamily="18" charset="0"/>
              </a:rPr>
              <a:t>4. Перечень ЧС техногенного характера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/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8" y="4257675"/>
            <a:ext cx="2870200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257675"/>
            <a:ext cx="2957513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2840038"/>
            <a:ext cx="17319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9275" y="1397000"/>
            <a:ext cx="1731963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1525" y="4257675"/>
            <a:ext cx="2520950" cy="205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3"/>
          <p:cNvSpPr>
            <a:spLocks noChangeArrowheads="1"/>
          </p:cNvSpPr>
          <p:nvPr/>
        </p:nvSpPr>
        <p:spPr bwMode="auto">
          <a:xfrm>
            <a:off x="1835150" y="17463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Palatino Linotype" pitchFamily="18" charset="0"/>
              </a:rPr>
              <a:t>1. Основные понятия и определения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765175"/>
            <a:ext cx="1800225" cy="7191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Авария</a:t>
            </a:r>
          </a:p>
        </p:txBody>
      </p:sp>
      <p:cxnSp>
        <p:nvCxnSpPr>
          <p:cNvPr id="7" name="Прямая со стрелкой 6"/>
          <p:cNvCxnSpPr>
            <a:stCxn id="5" idx="3"/>
            <a:endCxn id="8" idx="1"/>
          </p:cNvCxnSpPr>
          <p:nvPr/>
        </p:nvCxnSpPr>
        <p:spPr>
          <a:xfrm>
            <a:off x="2051050" y="1125538"/>
            <a:ext cx="129698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348038" y="765175"/>
            <a:ext cx="3960812" cy="719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Опасное техногенное происшествие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2365375"/>
            <a:ext cx="2663825" cy="1784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Угроза жизни и здоровью людей  на объекте, определенной территории или акватории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51188" y="2365375"/>
            <a:ext cx="2789237" cy="1784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Разрушение зданий и сооружений, оборудования и транспортных средств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26163" y="2365375"/>
            <a:ext cx="2789237" cy="1784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Нанесение ущерба окружающей среде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542213" y="1924050"/>
            <a:ext cx="0" cy="4413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1" idx="0"/>
          </p:cNvCxnSpPr>
          <p:nvPr/>
        </p:nvCxnSpPr>
        <p:spPr>
          <a:xfrm>
            <a:off x="4545013" y="1924050"/>
            <a:ext cx="0" cy="4413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87488" y="1924050"/>
            <a:ext cx="0" cy="44132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511300" y="1924050"/>
            <a:ext cx="6008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</p:cNvCxnSpPr>
          <p:nvPr/>
        </p:nvCxnSpPr>
        <p:spPr>
          <a:xfrm>
            <a:off x="5327650" y="1484313"/>
            <a:ext cx="0" cy="43973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365625"/>
            <a:ext cx="25860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6163" y="4392613"/>
            <a:ext cx="27781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9438" y="4413250"/>
            <a:ext cx="284003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115888"/>
            <a:ext cx="8569325" cy="7699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Palatino Linotype" pitchFamily="18" charset="0"/>
              </a:rPr>
              <a:t>Чрезвычайная ситуация (ЧС)</a:t>
            </a:r>
            <a:r>
              <a:rPr lang="ru-RU" sz="2000" b="1">
                <a:solidFill>
                  <a:srgbClr val="FFFFFF"/>
                </a:solidFill>
                <a:latin typeface="Palatino Linotype" pitchFamily="18" charset="0"/>
              </a:rPr>
              <a:t> - это обстановка на определенной территории, сложившаяся в результате </a:t>
            </a:r>
            <a:endParaRPr lang="ru-RU" sz="2000" b="1"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750" y="1341438"/>
            <a:ext cx="2087563" cy="7921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аварии,</a:t>
            </a:r>
            <a:r>
              <a:rPr lang="ru-RU" dirty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2349500"/>
            <a:ext cx="2087563" cy="7921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опасного природного явления,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750" y="3321050"/>
            <a:ext cx="2087563" cy="7921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катастрофы,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6100" y="4329113"/>
            <a:ext cx="2087563" cy="7921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стихийного или иного бедствия, </a:t>
            </a: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2651125" y="1341438"/>
            <a:ext cx="3505200" cy="3779837"/>
          </a:xfrm>
          <a:prstGeom prst="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Могут повлечь или повлекли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00788" y="1052513"/>
            <a:ext cx="2519362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Человеческие жертвы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15075" y="1970088"/>
            <a:ext cx="2519363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ущерб здоровью людей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40475" y="2954338"/>
            <a:ext cx="2520950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ущерб окружающей природной среде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40475" y="3933825"/>
            <a:ext cx="2520950" cy="790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значительные материальные потери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40475" y="4941888"/>
            <a:ext cx="2520950" cy="790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нарушение условий жизнедеятельности людей.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5345113"/>
            <a:ext cx="181768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0325" y="5345113"/>
            <a:ext cx="170815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7075" y="5345113"/>
            <a:ext cx="147478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50825" y="885825"/>
            <a:ext cx="0" cy="383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0" idx="1"/>
          </p:cNvCxnSpPr>
          <p:nvPr/>
        </p:nvCxnSpPr>
        <p:spPr>
          <a:xfrm flipH="1">
            <a:off x="250825" y="1736725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1"/>
          </p:cNvCxnSpPr>
          <p:nvPr/>
        </p:nvCxnSpPr>
        <p:spPr>
          <a:xfrm flipH="1">
            <a:off x="250825" y="274478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>
            <a:stCxn id="12" idx="1"/>
          </p:cNvCxnSpPr>
          <p:nvPr/>
        </p:nvCxnSpPr>
        <p:spPr>
          <a:xfrm flipH="1">
            <a:off x="250825" y="371633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единительная линия 2053"/>
          <p:cNvCxnSpPr>
            <a:stCxn id="13" idx="1"/>
          </p:cNvCxnSpPr>
          <p:nvPr/>
        </p:nvCxnSpPr>
        <p:spPr>
          <a:xfrm flipH="1">
            <a:off x="250825" y="4724400"/>
            <a:ext cx="295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7075" y="130175"/>
            <a:ext cx="2600325" cy="922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Крупная авария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844675"/>
            <a:ext cx="2447925" cy="1074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Большое количество жертв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67075" y="1844675"/>
            <a:ext cx="2600325" cy="1074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Крупный материальный ущерб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225" y="1868488"/>
            <a:ext cx="2536825" cy="1050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Тяжелые экологические последствия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4111625" y="-1012824"/>
            <a:ext cx="865187" cy="8729662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" name="Прямая со стрелкой 9"/>
          <p:cNvCxnSpPr>
            <a:stCxn id="4" idx="2"/>
            <a:endCxn id="5" idx="0"/>
          </p:cNvCxnSpPr>
          <p:nvPr/>
        </p:nvCxnSpPr>
        <p:spPr>
          <a:xfrm flipH="1">
            <a:off x="1403350" y="1052513"/>
            <a:ext cx="3163888" cy="79216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7" idx="0"/>
          </p:cNvCxnSpPr>
          <p:nvPr/>
        </p:nvCxnSpPr>
        <p:spPr>
          <a:xfrm>
            <a:off x="4567238" y="1052513"/>
            <a:ext cx="0" cy="79216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8" idx="0"/>
          </p:cNvCxnSpPr>
          <p:nvPr/>
        </p:nvCxnSpPr>
        <p:spPr>
          <a:xfrm>
            <a:off x="4567238" y="1052513"/>
            <a:ext cx="3073400" cy="81597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922588" y="3933825"/>
            <a:ext cx="3243262" cy="12239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Производственная или транспортная катастрофа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03350" y="1343025"/>
            <a:ext cx="6121400" cy="395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 О В Л Е К Ш А Я</a:t>
            </a:r>
          </a:p>
        </p:txBody>
      </p:sp>
      <p:pic>
        <p:nvPicPr>
          <p:cNvPr id="20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4773613"/>
            <a:ext cx="25939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2663" y="5237163"/>
            <a:ext cx="20891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204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4841875"/>
            <a:ext cx="277971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6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635375" cy="692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Производственные аварии и катастрофы</a:t>
            </a:r>
          </a:p>
        </p:txBody>
      </p:sp>
      <p:sp>
        <p:nvSpPr>
          <p:cNvPr id="3" name="Равно 2"/>
          <p:cNvSpPr/>
          <p:nvPr/>
        </p:nvSpPr>
        <p:spPr>
          <a:xfrm>
            <a:off x="3889375" y="101600"/>
            <a:ext cx="1079500" cy="4905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9700" y="0"/>
            <a:ext cx="3924300" cy="692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ЧС техногенного характера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29125" y="592138"/>
            <a:ext cx="0" cy="100806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18446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5175" y="1844675"/>
            <a:ext cx="232886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11413" y="981075"/>
            <a:ext cx="403225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 Р И В О Д Я Т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1844675"/>
            <a:ext cx="240823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388" y="4437063"/>
          <a:ext cx="8784976" cy="2225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Опасное явление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Примерное количество  в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Аварии на трубопроводах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60-80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Авиационные катастрофы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Крупные автомобильные катастрофы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120-150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Крупные крушения на ЖД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15-20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Гидродинамические аварии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19100" y="3692525"/>
            <a:ext cx="7929563" cy="744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Частота некоторых техногенных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Чрезвычайных ситуаций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Чрезвычайные ситуации техногенного характера подразделяют: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 l="1936" r="1936" b="1561"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650" y="3573463"/>
            <a:ext cx="1008063" cy="287337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/>
          <a:srcRect r="18127"/>
          <a:stretch>
            <a:fillRect/>
          </a:stretch>
        </p:blipFill>
        <p:spPr bwMode="auto">
          <a:xfrm>
            <a:off x="739775" y="5516563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54113" y="-1131888"/>
            <a:ext cx="6858000" cy="9121775"/>
          </a:xfrm>
          <a:prstGeom prst="rect">
            <a:avLst/>
          </a:prstGeom>
          <a:solidFill>
            <a:srgbClr val="FFC000">
              <a:alpha val="3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00113" y="1052513"/>
            <a:ext cx="1655762" cy="288925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7575" y="3048000"/>
            <a:ext cx="1368425" cy="288925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17575" y="4724400"/>
            <a:ext cx="1368425" cy="217488"/>
          </a:xfrm>
          <a:prstGeom prst="rect">
            <a:avLst/>
          </a:prstGeom>
          <a:solidFill>
            <a:srgbClr val="FFC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28125" cy="62071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Чрезвычайные ситуации техногенного характера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69938"/>
            <a:ext cx="2195513" cy="576262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Транспортные аварии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313"/>
            <a:ext cx="2195513" cy="11525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с выбросом биологически опасных веществ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744788"/>
            <a:ext cx="2195513" cy="9366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на очистных сооружениях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9363"/>
            <a:ext cx="2195513" cy="514350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Пожары и взрывы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383088"/>
            <a:ext cx="2195513" cy="1138237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Внезапное обрушение зданий и сооружений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31025" y="1052513"/>
            <a:ext cx="2197100" cy="11525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с выбросом химически опасных веществ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15150" y="2420938"/>
            <a:ext cx="2195513" cy="11525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с выбросом радиоактивных веществ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15150" y="3789363"/>
            <a:ext cx="2195513" cy="11525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на энергетических системах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15150" y="5157788"/>
            <a:ext cx="2195513" cy="1201737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на коммунальных системах жизнеобеспечения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732463"/>
            <a:ext cx="2195513" cy="9366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</a:rPr>
              <a:t>Гидродинамические аварии</a:t>
            </a:r>
          </a:p>
        </p:txBody>
      </p:sp>
      <p:cxnSp>
        <p:nvCxnSpPr>
          <p:cNvPr id="15" name="Прямая соединительная линия 14"/>
          <p:cNvCxnSpPr>
            <a:endCxn id="7175" idx="3"/>
          </p:cNvCxnSpPr>
          <p:nvPr/>
        </p:nvCxnSpPr>
        <p:spPr>
          <a:xfrm>
            <a:off x="2484438" y="620713"/>
            <a:ext cx="22225" cy="5659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516688" y="620713"/>
            <a:ext cx="0" cy="511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3" idx="3"/>
          </p:cNvCxnSpPr>
          <p:nvPr/>
        </p:nvCxnSpPr>
        <p:spPr>
          <a:xfrm flipH="1">
            <a:off x="2195513" y="1057275"/>
            <a:ext cx="28892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1981200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2963" y="3133725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2963" y="3976688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873625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6200775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 стрелкой 21"/>
          <p:cNvCxnSpPr/>
          <p:nvPr/>
        </p:nvCxnSpPr>
        <p:spPr>
          <a:xfrm>
            <a:off x="6516688" y="1639888"/>
            <a:ext cx="41433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0975" y="5653088"/>
            <a:ext cx="49371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0975" y="4303713"/>
            <a:ext cx="49371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0975" y="2959100"/>
            <a:ext cx="49371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769938"/>
            <a:ext cx="172878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0325" y="1981200"/>
            <a:ext cx="17335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3213100"/>
            <a:ext cx="1728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3213100"/>
            <a:ext cx="172878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7313" y="4452938"/>
            <a:ext cx="172878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8100" y="5616575"/>
            <a:ext cx="17049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30763" y="769938"/>
            <a:ext cx="161131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30763" y="2205038"/>
            <a:ext cx="161131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27588" y="3573463"/>
            <a:ext cx="16129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51400" y="5248275"/>
            <a:ext cx="15906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724</TotalTime>
  <Words>243</Words>
  <Application>Microsoft Office PowerPoint</Application>
  <PresentationFormat>Экран (4:3)</PresentationFormat>
  <Paragraphs>65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</dc:creator>
  <cp:lastModifiedBy>ОБЖ</cp:lastModifiedBy>
  <cp:revision>43</cp:revision>
  <dcterms:created xsi:type="dcterms:W3CDTF">2011-09-03T22:27:14Z</dcterms:created>
  <dcterms:modified xsi:type="dcterms:W3CDTF">2013-03-01T08:08:51Z</dcterms:modified>
</cp:coreProperties>
</file>