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diagrams/layout3.xml" ContentType="application/vnd.openxmlformats-officedocument.drawingml.diagram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7" r:id="rId2"/>
  </p:sldMasterIdLst>
  <p:notesMasterIdLst>
    <p:notesMasterId r:id="rId181"/>
  </p:notesMasterIdLst>
  <p:sldIdLst>
    <p:sldId id="256" r:id="rId3"/>
    <p:sldId id="468" r:id="rId4"/>
    <p:sldId id="377" r:id="rId5"/>
    <p:sldId id="378" r:id="rId6"/>
    <p:sldId id="379" r:id="rId7"/>
    <p:sldId id="380" r:id="rId8"/>
    <p:sldId id="381" r:id="rId9"/>
    <p:sldId id="382" r:id="rId10"/>
    <p:sldId id="383" r:id="rId11"/>
    <p:sldId id="384" r:id="rId12"/>
    <p:sldId id="385" r:id="rId13"/>
    <p:sldId id="386" r:id="rId14"/>
    <p:sldId id="387" r:id="rId15"/>
    <p:sldId id="388" r:id="rId16"/>
    <p:sldId id="389" r:id="rId17"/>
    <p:sldId id="390" r:id="rId18"/>
    <p:sldId id="391" r:id="rId19"/>
    <p:sldId id="257" r:id="rId20"/>
    <p:sldId id="297"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2" r:id="rId35"/>
    <p:sldId id="313" r:id="rId36"/>
    <p:sldId id="314" r:id="rId37"/>
    <p:sldId id="315" r:id="rId38"/>
    <p:sldId id="316" r:id="rId39"/>
    <p:sldId id="317" r:id="rId40"/>
    <p:sldId id="318" r:id="rId41"/>
    <p:sldId id="319" r:id="rId42"/>
    <p:sldId id="320" r:id="rId43"/>
    <p:sldId id="322" r:id="rId44"/>
    <p:sldId id="323" r:id="rId45"/>
    <p:sldId id="324" r:id="rId46"/>
    <p:sldId id="325" r:id="rId47"/>
    <p:sldId id="326" r:id="rId48"/>
    <p:sldId id="339" r:id="rId49"/>
    <p:sldId id="340" r:id="rId50"/>
    <p:sldId id="341" r:id="rId51"/>
    <p:sldId id="342" r:id="rId52"/>
    <p:sldId id="343" r:id="rId53"/>
    <p:sldId id="344" r:id="rId54"/>
    <p:sldId id="345" r:id="rId55"/>
    <p:sldId id="346" r:id="rId56"/>
    <p:sldId id="347" r:id="rId57"/>
    <p:sldId id="470" r:id="rId58"/>
    <p:sldId id="351" r:id="rId59"/>
    <p:sldId id="353" r:id="rId60"/>
    <p:sldId id="354" r:id="rId61"/>
    <p:sldId id="355" r:id="rId62"/>
    <p:sldId id="356" r:id="rId63"/>
    <p:sldId id="357" r:id="rId64"/>
    <p:sldId id="358" r:id="rId65"/>
    <p:sldId id="359" r:id="rId66"/>
    <p:sldId id="471" r:id="rId67"/>
    <p:sldId id="472" r:id="rId68"/>
    <p:sldId id="473" r:id="rId69"/>
    <p:sldId id="474" r:id="rId70"/>
    <p:sldId id="475" r:id="rId71"/>
    <p:sldId id="476" r:id="rId72"/>
    <p:sldId id="477" r:id="rId73"/>
    <p:sldId id="478" r:id="rId74"/>
    <p:sldId id="480" r:id="rId75"/>
    <p:sldId id="360" r:id="rId76"/>
    <p:sldId id="361"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62" r:id="rId90"/>
    <p:sldId id="363" r:id="rId91"/>
    <p:sldId id="364" r:id="rId92"/>
    <p:sldId id="365" r:id="rId93"/>
    <p:sldId id="366" r:id="rId94"/>
    <p:sldId id="367" r:id="rId95"/>
    <p:sldId id="368" r:id="rId96"/>
    <p:sldId id="369" r:id="rId97"/>
    <p:sldId id="370" r:id="rId98"/>
    <p:sldId id="371" r:id="rId99"/>
    <p:sldId id="372" r:id="rId100"/>
    <p:sldId id="373" r:id="rId101"/>
    <p:sldId id="374" r:id="rId102"/>
    <p:sldId id="375" r:id="rId103"/>
    <p:sldId id="376" r:id="rId104"/>
    <p:sldId id="407" r:id="rId105"/>
    <p:sldId id="408" r:id="rId106"/>
    <p:sldId id="409" r:id="rId107"/>
    <p:sldId id="410" r:id="rId108"/>
    <p:sldId id="411" r:id="rId109"/>
    <p:sldId id="412" r:id="rId110"/>
    <p:sldId id="413" r:id="rId111"/>
    <p:sldId id="414" r:id="rId112"/>
    <p:sldId id="415" r:id="rId113"/>
    <p:sldId id="416" r:id="rId114"/>
    <p:sldId id="417" r:id="rId115"/>
    <p:sldId id="418" r:id="rId116"/>
    <p:sldId id="419" r:id="rId117"/>
    <p:sldId id="420" r:id="rId118"/>
    <p:sldId id="421" r:id="rId119"/>
    <p:sldId id="422" r:id="rId120"/>
    <p:sldId id="423" r:id="rId121"/>
    <p:sldId id="392" r:id="rId122"/>
    <p:sldId id="393" r:id="rId123"/>
    <p:sldId id="394" r:id="rId124"/>
    <p:sldId id="395" r:id="rId125"/>
    <p:sldId id="396" r:id="rId126"/>
    <p:sldId id="397" r:id="rId127"/>
    <p:sldId id="398" r:id="rId128"/>
    <p:sldId id="399" r:id="rId129"/>
    <p:sldId id="400" r:id="rId130"/>
    <p:sldId id="401" r:id="rId131"/>
    <p:sldId id="402" r:id="rId132"/>
    <p:sldId id="403" r:id="rId133"/>
    <p:sldId id="404" r:id="rId134"/>
    <p:sldId id="405" r:id="rId135"/>
    <p:sldId id="406" r:id="rId136"/>
    <p:sldId id="424" r:id="rId137"/>
    <p:sldId id="425" r:id="rId138"/>
    <p:sldId id="426" r:id="rId139"/>
    <p:sldId id="427" r:id="rId140"/>
    <p:sldId id="428" r:id="rId141"/>
    <p:sldId id="429" r:id="rId142"/>
    <p:sldId id="430" r:id="rId143"/>
    <p:sldId id="431" r:id="rId144"/>
    <p:sldId id="432" r:id="rId145"/>
    <p:sldId id="433" r:id="rId146"/>
    <p:sldId id="434" r:id="rId147"/>
    <p:sldId id="435" r:id="rId148"/>
    <p:sldId id="436" r:id="rId149"/>
    <p:sldId id="437" r:id="rId150"/>
    <p:sldId id="438" r:id="rId151"/>
    <p:sldId id="439" r:id="rId152"/>
    <p:sldId id="440" r:id="rId153"/>
    <p:sldId id="441" r:id="rId154"/>
    <p:sldId id="442" r:id="rId155"/>
    <p:sldId id="443" r:id="rId156"/>
    <p:sldId id="456" r:id="rId157"/>
    <p:sldId id="457" r:id="rId158"/>
    <p:sldId id="469" r:id="rId159"/>
    <p:sldId id="458" r:id="rId160"/>
    <p:sldId id="459" r:id="rId161"/>
    <p:sldId id="460" r:id="rId162"/>
    <p:sldId id="461" r:id="rId163"/>
    <p:sldId id="462" r:id="rId164"/>
    <p:sldId id="463" r:id="rId165"/>
    <p:sldId id="465" r:id="rId166"/>
    <p:sldId id="466" r:id="rId167"/>
    <p:sldId id="467" r:id="rId168"/>
    <p:sldId id="444" r:id="rId169"/>
    <p:sldId id="445" r:id="rId170"/>
    <p:sldId id="446" r:id="rId171"/>
    <p:sldId id="447" r:id="rId172"/>
    <p:sldId id="448" r:id="rId173"/>
    <p:sldId id="449" r:id="rId174"/>
    <p:sldId id="450" r:id="rId175"/>
    <p:sldId id="451" r:id="rId176"/>
    <p:sldId id="452" r:id="rId177"/>
    <p:sldId id="453" r:id="rId178"/>
    <p:sldId id="454" r:id="rId179"/>
    <p:sldId id="455" r:id="rId18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33CC"/>
    <a:srgbClr val="336600"/>
    <a:srgbClr val="F0D4E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5620"/>
    <p:restoredTop sz="94660"/>
  </p:normalViewPr>
  <p:slideViewPr>
    <p:cSldViewPr>
      <p:cViewPr varScale="1">
        <p:scale>
          <a:sx n="69" d="100"/>
          <a:sy n="69" d="100"/>
        </p:scale>
        <p:origin x="-132"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slide" Target="slides/slide170.xml"/><Relationship Id="rId180" Type="http://schemas.openxmlformats.org/officeDocument/2006/relationships/slide" Target="slides/slide178.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4DC831-B399-43CE-BCCC-593AE16AD24F}" type="doc">
      <dgm:prSet loTypeId="urn:microsoft.com/office/officeart/2005/8/layout/pyramid2" loCatId="pyramid" qsTypeId="urn:microsoft.com/office/officeart/2005/8/quickstyle/simple1" qsCatId="simple" csTypeId="urn:microsoft.com/office/officeart/2005/8/colors/accent1_2" csCatId="accent1" phldr="1"/>
      <dgm:spPr/>
    </dgm:pt>
    <dgm:pt modelId="{ADD8A5CC-236C-4330-ABCD-C2CF465D599F}">
      <dgm:prSet phldrT="[Текст]" custT="1"/>
      <dgm:spPr/>
      <dgm:t>
        <a:bodyPr/>
        <a:lstStyle/>
        <a:p>
          <a:r>
            <a:rPr lang="ru-RU" sz="1600" b="1" u="none" dirty="0" smtClean="0">
              <a:solidFill>
                <a:schemeClr val="accent6">
                  <a:lumMod val="75000"/>
                </a:schemeClr>
              </a:solidFill>
              <a:effectLst>
                <a:outerShdw blurRad="38100" dist="38100" dir="2700000" algn="tl">
                  <a:srgbClr val="000000">
                    <a:alpha val="43137"/>
                  </a:srgbClr>
                </a:outerShdw>
              </a:effectLst>
            </a:rPr>
            <a:t>Основы и организацию обороны</a:t>
          </a:r>
          <a:endParaRPr lang="ru-RU" sz="1600" b="1" u="none" dirty="0">
            <a:solidFill>
              <a:schemeClr val="accent6">
                <a:lumMod val="75000"/>
              </a:schemeClr>
            </a:solidFill>
            <a:effectLst>
              <a:outerShdw blurRad="38100" dist="38100" dir="2700000" algn="tl">
                <a:srgbClr val="000000">
                  <a:alpha val="43137"/>
                </a:srgbClr>
              </a:outerShdw>
            </a:effectLst>
          </a:endParaRPr>
        </a:p>
      </dgm:t>
    </dgm:pt>
    <dgm:pt modelId="{7CCA3852-6CD7-4E3B-8C80-7EE2379F165E}" type="parTrans" cxnId="{EB167AE6-E2DE-410A-AA64-BBD4546006B0}">
      <dgm:prSet/>
      <dgm:spPr/>
      <dgm:t>
        <a:bodyPr/>
        <a:lstStyle/>
        <a:p>
          <a:endParaRPr lang="ru-RU"/>
        </a:p>
      </dgm:t>
    </dgm:pt>
    <dgm:pt modelId="{FD2F0DF1-B98B-459E-9D18-48143BE7B694}" type="sibTrans" cxnId="{EB167AE6-E2DE-410A-AA64-BBD4546006B0}">
      <dgm:prSet/>
      <dgm:spPr/>
      <dgm:t>
        <a:bodyPr/>
        <a:lstStyle/>
        <a:p>
          <a:endParaRPr lang="ru-RU"/>
        </a:p>
      </dgm:t>
    </dgm:pt>
    <dgm:pt modelId="{69C9501F-45D9-499C-9981-6C2D69E96378}">
      <dgm:prSet phldrT="[Текст]" custT="1"/>
      <dgm:spPr/>
      <dgm:t>
        <a:bodyPr/>
        <a:lstStyle/>
        <a:p>
          <a:r>
            <a:rPr lang="ru-RU" sz="1600" b="1" dirty="0" smtClean="0">
              <a:solidFill>
                <a:schemeClr val="accent6">
                  <a:lumMod val="75000"/>
                </a:schemeClr>
              </a:solidFill>
              <a:effectLst>
                <a:outerShdw blurRad="38100" dist="38100" dir="2700000" algn="tl">
                  <a:srgbClr val="000000">
                    <a:alpha val="43137"/>
                  </a:srgbClr>
                </a:outerShdw>
              </a:effectLst>
            </a:rPr>
            <a:t>Полномочия органов, государственной власти и субъектов РФ, организаций их и должностных лиц</a:t>
          </a:r>
          <a:endParaRPr lang="ru-RU" sz="1600" b="1" dirty="0">
            <a:solidFill>
              <a:schemeClr val="accent6">
                <a:lumMod val="75000"/>
              </a:schemeClr>
            </a:solidFill>
            <a:effectLst>
              <a:outerShdw blurRad="38100" dist="38100" dir="2700000" algn="tl">
                <a:srgbClr val="000000">
                  <a:alpha val="43137"/>
                </a:srgbClr>
              </a:outerShdw>
            </a:effectLst>
          </a:endParaRPr>
        </a:p>
      </dgm:t>
    </dgm:pt>
    <dgm:pt modelId="{7906C06F-22F7-4926-94C7-9F43B4CE013C}" type="parTrans" cxnId="{65A51EBD-47A3-47C7-8E8D-4872C90A4386}">
      <dgm:prSet/>
      <dgm:spPr/>
      <dgm:t>
        <a:bodyPr/>
        <a:lstStyle/>
        <a:p>
          <a:endParaRPr lang="ru-RU"/>
        </a:p>
      </dgm:t>
    </dgm:pt>
    <dgm:pt modelId="{91B66A5E-18B4-411F-9059-86DFCD0982D8}" type="sibTrans" cxnId="{65A51EBD-47A3-47C7-8E8D-4872C90A4386}">
      <dgm:prSet/>
      <dgm:spPr/>
      <dgm:t>
        <a:bodyPr/>
        <a:lstStyle/>
        <a:p>
          <a:endParaRPr lang="ru-RU"/>
        </a:p>
      </dgm:t>
    </dgm:pt>
    <dgm:pt modelId="{4236152C-C17B-464F-BE68-F3FB7BD7EE5D}">
      <dgm:prSet phldrT="[Текст]" custT="1"/>
      <dgm:spPr/>
      <dgm:t>
        <a:bodyPr/>
        <a:lstStyle/>
        <a:p>
          <a:r>
            <a:rPr lang="ru-RU" sz="1600" b="1" dirty="0" smtClean="0">
              <a:solidFill>
                <a:schemeClr val="accent6">
                  <a:lumMod val="75000"/>
                </a:schemeClr>
              </a:solidFill>
              <a:effectLst>
                <a:outerShdw blurRad="38100" dist="38100" dir="2700000" algn="tl">
                  <a:srgbClr val="000000">
                    <a:alpha val="43137"/>
                  </a:srgbClr>
                </a:outerShdw>
              </a:effectLst>
            </a:rPr>
            <a:t>Права и обязанности граждан РФ в области обороны</a:t>
          </a:r>
          <a:endParaRPr lang="ru-RU" sz="1600" b="1" dirty="0">
            <a:solidFill>
              <a:schemeClr val="accent6">
                <a:lumMod val="75000"/>
              </a:schemeClr>
            </a:solidFill>
            <a:effectLst>
              <a:outerShdw blurRad="38100" dist="38100" dir="2700000" algn="tl">
                <a:srgbClr val="000000">
                  <a:alpha val="43137"/>
                </a:srgbClr>
              </a:outerShdw>
            </a:effectLst>
          </a:endParaRPr>
        </a:p>
      </dgm:t>
    </dgm:pt>
    <dgm:pt modelId="{16E2AE4A-C45B-41FA-83CE-346A620C3F04}" type="parTrans" cxnId="{06385884-6749-4CBA-974B-7871475E1B0C}">
      <dgm:prSet/>
      <dgm:spPr/>
      <dgm:t>
        <a:bodyPr/>
        <a:lstStyle/>
        <a:p>
          <a:endParaRPr lang="ru-RU"/>
        </a:p>
      </dgm:t>
    </dgm:pt>
    <dgm:pt modelId="{0539CDE4-5ECA-4701-98B4-B39EBDE166CF}" type="sibTrans" cxnId="{06385884-6749-4CBA-974B-7871475E1B0C}">
      <dgm:prSet/>
      <dgm:spPr/>
      <dgm:t>
        <a:bodyPr/>
        <a:lstStyle/>
        <a:p>
          <a:endParaRPr lang="ru-RU"/>
        </a:p>
      </dgm:t>
    </dgm:pt>
    <dgm:pt modelId="{4EB7AE20-87CA-433D-BA9F-A2820CA823E3}">
      <dgm:prSet phldrT="[Текст]" custT="1"/>
      <dgm:spPr/>
      <dgm:t>
        <a:bodyPr/>
        <a:lstStyle/>
        <a:p>
          <a:r>
            <a:rPr lang="ru-RU" sz="1600" b="1" dirty="0" smtClean="0">
              <a:solidFill>
                <a:schemeClr val="accent6">
                  <a:lumMod val="75000"/>
                </a:schemeClr>
              </a:solidFill>
              <a:effectLst>
                <a:outerShdw blurRad="38100" dist="38100" dir="2700000" algn="tl">
                  <a:srgbClr val="000000">
                    <a:alpha val="43137"/>
                  </a:srgbClr>
                </a:outerShdw>
              </a:effectLst>
            </a:rPr>
            <a:t>Ответственность за нарушение законодательства РФ в области обороны</a:t>
          </a:r>
          <a:endParaRPr lang="ru-RU" sz="1600" b="1" dirty="0">
            <a:solidFill>
              <a:schemeClr val="accent6">
                <a:lumMod val="75000"/>
              </a:schemeClr>
            </a:solidFill>
            <a:effectLst>
              <a:outerShdw blurRad="38100" dist="38100" dir="2700000" algn="tl">
                <a:srgbClr val="000000">
                  <a:alpha val="43137"/>
                </a:srgbClr>
              </a:outerShdw>
            </a:effectLst>
          </a:endParaRPr>
        </a:p>
      </dgm:t>
    </dgm:pt>
    <dgm:pt modelId="{69FB0453-78B4-4371-9E8A-26926BEEAD5D}" type="parTrans" cxnId="{9ED7F536-D7F0-4C7B-BD99-411D6F9D7813}">
      <dgm:prSet/>
      <dgm:spPr/>
      <dgm:t>
        <a:bodyPr/>
        <a:lstStyle/>
        <a:p>
          <a:endParaRPr lang="ru-RU"/>
        </a:p>
      </dgm:t>
    </dgm:pt>
    <dgm:pt modelId="{3CE6821D-D721-4210-A8BF-D3CC917DD2F1}" type="sibTrans" cxnId="{9ED7F536-D7F0-4C7B-BD99-411D6F9D7813}">
      <dgm:prSet/>
      <dgm:spPr/>
      <dgm:t>
        <a:bodyPr/>
        <a:lstStyle/>
        <a:p>
          <a:endParaRPr lang="ru-RU"/>
        </a:p>
      </dgm:t>
    </dgm:pt>
    <dgm:pt modelId="{687518A0-0779-4D79-824C-193A8D28DE75}">
      <dgm:prSet phldrT="[Текст]" custT="1"/>
      <dgm:spPr/>
      <dgm:t>
        <a:bodyPr/>
        <a:lstStyle/>
        <a:p>
          <a:r>
            <a:rPr lang="ru-RU" sz="1600" b="1" dirty="0" smtClean="0">
              <a:solidFill>
                <a:schemeClr val="accent6">
                  <a:lumMod val="75000"/>
                </a:schemeClr>
              </a:solidFill>
              <a:effectLst>
                <a:outerShdw blurRad="38100" dist="38100" dir="2700000" algn="tl">
                  <a:srgbClr val="000000">
                    <a:alpha val="43137"/>
                  </a:srgbClr>
                </a:outerShdw>
              </a:effectLst>
            </a:rPr>
            <a:t>Предназначение Вооруженных Сил РФ, их комплектование и руководство, функции Министерства обороны и Генерального штаба</a:t>
          </a:r>
          <a:endParaRPr lang="ru-RU" sz="1600" b="1" dirty="0">
            <a:solidFill>
              <a:schemeClr val="accent6">
                <a:lumMod val="75000"/>
              </a:schemeClr>
            </a:solidFill>
            <a:effectLst>
              <a:outerShdw blurRad="38100" dist="38100" dir="2700000" algn="tl">
                <a:srgbClr val="000000">
                  <a:alpha val="43137"/>
                </a:srgbClr>
              </a:outerShdw>
            </a:effectLst>
          </a:endParaRPr>
        </a:p>
      </dgm:t>
    </dgm:pt>
    <dgm:pt modelId="{B7E16F3F-1C5D-4E59-A97F-723F1D2B7BD5}" type="parTrans" cxnId="{00C9FA62-E541-4180-B71C-292405FD8277}">
      <dgm:prSet/>
      <dgm:spPr/>
      <dgm:t>
        <a:bodyPr/>
        <a:lstStyle/>
        <a:p>
          <a:endParaRPr lang="ru-RU"/>
        </a:p>
      </dgm:t>
    </dgm:pt>
    <dgm:pt modelId="{BFC3B820-ED4B-48C5-A2AD-3F289E7317DD}" type="sibTrans" cxnId="{00C9FA62-E541-4180-B71C-292405FD8277}">
      <dgm:prSet/>
      <dgm:spPr/>
      <dgm:t>
        <a:bodyPr/>
        <a:lstStyle/>
        <a:p>
          <a:endParaRPr lang="ru-RU"/>
        </a:p>
      </dgm:t>
    </dgm:pt>
    <dgm:pt modelId="{54143FC8-CAC9-46C4-B655-D23FE44927E8}">
      <dgm:prSet phldrT="[Текст]" custT="1"/>
      <dgm:spPr/>
      <dgm:t>
        <a:bodyPr/>
        <a:lstStyle/>
        <a:p>
          <a:r>
            <a:rPr lang="ru-RU" sz="1600" b="1" dirty="0" smtClean="0">
              <a:solidFill>
                <a:schemeClr val="accent6">
                  <a:lumMod val="75000"/>
                </a:schemeClr>
              </a:solidFill>
              <a:effectLst>
                <a:outerShdw blurRad="38100" dist="38100" dir="2700000" algn="tl">
                  <a:srgbClr val="000000">
                    <a:alpha val="43137"/>
                  </a:srgbClr>
                </a:outerShdw>
              </a:effectLst>
            </a:rPr>
            <a:t>Основные положения – состояние войны, военное положение, мобилизация, гражданская оборона, территориальная оборона</a:t>
          </a:r>
          <a:endParaRPr lang="ru-RU" sz="1600" b="1" dirty="0">
            <a:solidFill>
              <a:schemeClr val="accent6">
                <a:lumMod val="75000"/>
              </a:schemeClr>
            </a:solidFill>
            <a:effectLst>
              <a:outerShdw blurRad="38100" dist="38100" dir="2700000" algn="tl">
                <a:srgbClr val="000000">
                  <a:alpha val="43137"/>
                </a:srgbClr>
              </a:outerShdw>
            </a:effectLst>
          </a:endParaRPr>
        </a:p>
      </dgm:t>
    </dgm:pt>
    <dgm:pt modelId="{B9F6039D-C34B-4BBC-B87F-5D5EBA837D46}" type="parTrans" cxnId="{F3EACA41-8F8C-438F-AD4E-110F901E2FD4}">
      <dgm:prSet/>
      <dgm:spPr/>
      <dgm:t>
        <a:bodyPr/>
        <a:lstStyle/>
        <a:p>
          <a:endParaRPr lang="ru-RU"/>
        </a:p>
      </dgm:t>
    </dgm:pt>
    <dgm:pt modelId="{5DE903C9-0E62-4466-B7EB-3A99E9A00E29}" type="sibTrans" cxnId="{F3EACA41-8F8C-438F-AD4E-110F901E2FD4}">
      <dgm:prSet/>
      <dgm:spPr/>
      <dgm:t>
        <a:bodyPr/>
        <a:lstStyle/>
        <a:p>
          <a:endParaRPr lang="ru-RU"/>
        </a:p>
      </dgm:t>
    </dgm:pt>
    <dgm:pt modelId="{8637CD30-29E7-4170-A34C-A8670EBBE82E}" type="pres">
      <dgm:prSet presAssocID="{D64DC831-B399-43CE-BCCC-593AE16AD24F}" presName="compositeShape" presStyleCnt="0">
        <dgm:presLayoutVars>
          <dgm:dir/>
          <dgm:resizeHandles/>
        </dgm:presLayoutVars>
      </dgm:prSet>
      <dgm:spPr/>
    </dgm:pt>
    <dgm:pt modelId="{2C216555-BDF4-4724-ADEA-F25CD383D208}" type="pres">
      <dgm:prSet presAssocID="{D64DC831-B399-43CE-BCCC-593AE16AD24F}" presName="pyramid" presStyleLbl="node1" presStyleIdx="0" presStyleCnt="1" custScaleX="84500" custLinFactNeighborX="-21708"/>
      <dgm:spPr/>
    </dgm:pt>
    <dgm:pt modelId="{1D5E8E4C-939F-4FE9-A736-D57C4A8EF845}" type="pres">
      <dgm:prSet presAssocID="{D64DC831-B399-43CE-BCCC-593AE16AD24F}" presName="theList" presStyleCnt="0"/>
      <dgm:spPr/>
    </dgm:pt>
    <dgm:pt modelId="{3EE7BE13-974F-4BD2-91ED-B72EBBDB106D}" type="pres">
      <dgm:prSet presAssocID="{ADD8A5CC-236C-4330-ABCD-C2CF465D599F}" presName="aNode" presStyleLbl="fgAcc1" presStyleIdx="0" presStyleCnt="6" custScaleX="165513">
        <dgm:presLayoutVars>
          <dgm:bulletEnabled val="1"/>
        </dgm:presLayoutVars>
      </dgm:prSet>
      <dgm:spPr/>
      <dgm:t>
        <a:bodyPr/>
        <a:lstStyle/>
        <a:p>
          <a:endParaRPr lang="ru-RU"/>
        </a:p>
      </dgm:t>
    </dgm:pt>
    <dgm:pt modelId="{9C92ACA1-88A7-4857-8C82-6A4A2DEDE9CE}" type="pres">
      <dgm:prSet presAssocID="{ADD8A5CC-236C-4330-ABCD-C2CF465D599F}" presName="aSpace" presStyleCnt="0"/>
      <dgm:spPr/>
    </dgm:pt>
    <dgm:pt modelId="{E2780961-E88E-4E68-93E6-11890ADCEAE9}" type="pres">
      <dgm:prSet presAssocID="{69C9501F-45D9-499C-9981-6C2D69E96378}" presName="aNode" presStyleLbl="fgAcc1" presStyleIdx="1" presStyleCnt="6" custScaleX="165577" custScaleY="143670">
        <dgm:presLayoutVars>
          <dgm:bulletEnabled val="1"/>
        </dgm:presLayoutVars>
      </dgm:prSet>
      <dgm:spPr/>
      <dgm:t>
        <a:bodyPr/>
        <a:lstStyle/>
        <a:p>
          <a:endParaRPr lang="ru-RU"/>
        </a:p>
      </dgm:t>
    </dgm:pt>
    <dgm:pt modelId="{99C330F7-987A-47FD-9C05-6938C753FBDB}" type="pres">
      <dgm:prSet presAssocID="{69C9501F-45D9-499C-9981-6C2D69E96378}" presName="aSpace" presStyleCnt="0"/>
      <dgm:spPr/>
    </dgm:pt>
    <dgm:pt modelId="{ADB74222-B5E5-4493-8C5A-83656F7ED412}" type="pres">
      <dgm:prSet presAssocID="{4236152C-C17B-464F-BE68-F3FB7BD7EE5D}" presName="aNode" presStyleLbl="fgAcc1" presStyleIdx="2" presStyleCnt="6" custScaleX="165545">
        <dgm:presLayoutVars>
          <dgm:bulletEnabled val="1"/>
        </dgm:presLayoutVars>
      </dgm:prSet>
      <dgm:spPr/>
      <dgm:t>
        <a:bodyPr/>
        <a:lstStyle/>
        <a:p>
          <a:endParaRPr lang="ru-RU"/>
        </a:p>
      </dgm:t>
    </dgm:pt>
    <dgm:pt modelId="{6D2C797D-D34B-4C43-8B16-F590CA6DF106}" type="pres">
      <dgm:prSet presAssocID="{4236152C-C17B-464F-BE68-F3FB7BD7EE5D}" presName="aSpace" presStyleCnt="0"/>
      <dgm:spPr/>
    </dgm:pt>
    <dgm:pt modelId="{C0613DE6-754B-4883-A8F9-B8D4EFD43533}" type="pres">
      <dgm:prSet presAssocID="{687518A0-0779-4D79-824C-193A8D28DE75}" presName="aNode" presStyleLbl="fgAcc1" presStyleIdx="3" presStyleCnt="6" custScaleX="165545" custScaleY="183258">
        <dgm:presLayoutVars>
          <dgm:bulletEnabled val="1"/>
        </dgm:presLayoutVars>
      </dgm:prSet>
      <dgm:spPr/>
      <dgm:t>
        <a:bodyPr/>
        <a:lstStyle/>
        <a:p>
          <a:endParaRPr lang="ru-RU"/>
        </a:p>
      </dgm:t>
    </dgm:pt>
    <dgm:pt modelId="{64D3FDAF-BDFD-4177-8446-D414960A7D5E}" type="pres">
      <dgm:prSet presAssocID="{687518A0-0779-4D79-824C-193A8D28DE75}" presName="aSpace" presStyleCnt="0"/>
      <dgm:spPr/>
    </dgm:pt>
    <dgm:pt modelId="{0D47CE28-1768-405C-9C12-ED43D1F44EB2}" type="pres">
      <dgm:prSet presAssocID="{54143FC8-CAC9-46C4-B655-D23FE44927E8}" presName="aNode" presStyleLbl="fgAcc1" presStyleIdx="4" presStyleCnt="6" custScaleX="165545" custScaleY="148948">
        <dgm:presLayoutVars>
          <dgm:bulletEnabled val="1"/>
        </dgm:presLayoutVars>
      </dgm:prSet>
      <dgm:spPr/>
      <dgm:t>
        <a:bodyPr/>
        <a:lstStyle/>
        <a:p>
          <a:endParaRPr lang="ru-RU"/>
        </a:p>
      </dgm:t>
    </dgm:pt>
    <dgm:pt modelId="{E07871CA-C533-4CEF-A3A1-36992D60597D}" type="pres">
      <dgm:prSet presAssocID="{54143FC8-CAC9-46C4-B655-D23FE44927E8}" presName="aSpace" presStyleCnt="0"/>
      <dgm:spPr/>
    </dgm:pt>
    <dgm:pt modelId="{3B36E8AF-A6E7-46D7-90E6-91D0A47E5FFD}" type="pres">
      <dgm:prSet presAssocID="{4EB7AE20-87CA-433D-BA9F-A2820CA823E3}" presName="aNode" presStyleLbl="fgAcc1" presStyleIdx="5" presStyleCnt="6" custScaleX="165545" custScaleY="138941">
        <dgm:presLayoutVars>
          <dgm:bulletEnabled val="1"/>
        </dgm:presLayoutVars>
      </dgm:prSet>
      <dgm:spPr/>
      <dgm:t>
        <a:bodyPr/>
        <a:lstStyle/>
        <a:p>
          <a:endParaRPr lang="ru-RU"/>
        </a:p>
      </dgm:t>
    </dgm:pt>
    <dgm:pt modelId="{7F62AE49-5052-40BA-A31B-52C39F334740}" type="pres">
      <dgm:prSet presAssocID="{4EB7AE20-87CA-433D-BA9F-A2820CA823E3}" presName="aSpace" presStyleCnt="0"/>
      <dgm:spPr/>
    </dgm:pt>
  </dgm:ptLst>
  <dgm:cxnLst>
    <dgm:cxn modelId="{C8C3BD0A-B969-45F9-A50F-E0B82D3FD045}" type="presOf" srcId="{54143FC8-CAC9-46C4-B655-D23FE44927E8}" destId="{0D47CE28-1768-405C-9C12-ED43D1F44EB2}" srcOrd="0" destOrd="0" presId="urn:microsoft.com/office/officeart/2005/8/layout/pyramid2"/>
    <dgm:cxn modelId="{85E2A197-4B29-4156-9145-370AE1BDE2BD}" type="presOf" srcId="{4236152C-C17B-464F-BE68-F3FB7BD7EE5D}" destId="{ADB74222-B5E5-4493-8C5A-83656F7ED412}" srcOrd="0" destOrd="0" presId="urn:microsoft.com/office/officeart/2005/8/layout/pyramid2"/>
    <dgm:cxn modelId="{9ED7F536-D7F0-4C7B-BD99-411D6F9D7813}" srcId="{D64DC831-B399-43CE-BCCC-593AE16AD24F}" destId="{4EB7AE20-87CA-433D-BA9F-A2820CA823E3}" srcOrd="5" destOrd="0" parTransId="{69FB0453-78B4-4371-9E8A-26926BEEAD5D}" sibTransId="{3CE6821D-D721-4210-A8BF-D3CC917DD2F1}"/>
    <dgm:cxn modelId="{C464D573-B5B8-496F-83BF-699285A82EED}" type="presOf" srcId="{69C9501F-45D9-499C-9981-6C2D69E96378}" destId="{E2780961-E88E-4E68-93E6-11890ADCEAE9}" srcOrd="0" destOrd="0" presId="urn:microsoft.com/office/officeart/2005/8/layout/pyramid2"/>
    <dgm:cxn modelId="{5D19534C-4647-4AAE-A7CA-C041B105A02F}" type="presOf" srcId="{687518A0-0779-4D79-824C-193A8D28DE75}" destId="{C0613DE6-754B-4883-A8F9-B8D4EFD43533}" srcOrd="0" destOrd="0" presId="urn:microsoft.com/office/officeart/2005/8/layout/pyramid2"/>
    <dgm:cxn modelId="{F3EACA41-8F8C-438F-AD4E-110F901E2FD4}" srcId="{D64DC831-B399-43CE-BCCC-593AE16AD24F}" destId="{54143FC8-CAC9-46C4-B655-D23FE44927E8}" srcOrd="4" destOrd="0" parTransId="{B9F6039D-C34B-4BBC-B87F-5D5EBA837D46}" sibTransId="{5DE903C9-0E62-4466-B7EB-3A99E9A00E29}"/>
    <dgm:cxn modelId="{97DDF9F0-D576-4147-836F-A5A62165F961}" type="presOf" srcId="{D64DC831-B399-43CE-BCCC-593AE16AD24F}" destId="{8637CD30-29E7-4170-A34C-A8670EBBE82E}" srcOrd="0" destOrd="0" presId="urn:microsoft.com/office/officeart/2005/8/layout/pyramid2"/>
    <dgm:cxn modelId="{06385884-6749-4CBA-974B-7871475E1B0C}" srcId="{D64DC831-B399-43CE-BCCC-593AE16AD24F}" destId="{4236152C-C17B-464F-BE68-F3FB7BD7EE5D}" srcOrd="2" destOrd="0" parTransId="{16E2AE4A-C45B-41FA-83CE-346A620C3F04}" sibTransId="{0539CDE4-5ECA-4701-98B4-B39EBDE166CF}"/>
    <dgm:cxn modelId="{00C9FA62-E541-4180-B71C-292405FD8277}" srcId="{D64DC831-B399-43CE-BCCC-593AE16AD24F}" destId="{687518A0-0779-4D79-824C-193A8D28DE75}" srcOrd="3" destOrd="0" parTransId="{B7E16F3F-1C5D-4E59-A97F-723F1D2B7BD5}" sibTransId="{BFC3B820-ED4B-48C5-A2AD-3F289E7317DD}"/>
    <dgm:cxn modelId="{EB167AE6-E2DE-410A-AA64-BBD4546006B0}" srcId="{D64DC831-B399-43CE-BCCC-593AE16AD24F}" destId="{ADD8A5CC-236C-4330-ABCD-C2CF465D599F}" srcOrd="0" destOrd="0" parTransId="{7CCA3852-6CD7-4E3B-8C80-7EE2379F165E}" sibTransId="{FD2F0DF1-B98B-459E-9D18-48143BE7B694}"/>
    <dgm:cxn modelId="{EBDA2090-B17A-4E28-A5B1-61E4FCD30569}" type="presOf" srcId="{4EB7AE20-87CA-433D-BA9F-A2820CA823E3}" destId="{3B36E8AF-A6E7-46D7-90E6-91D0A47E5FFD}" srcOrd="0" destOrd="0" presId="urn:microsoft.com/office/officeart/2005/8/layout/pyramid2"/>
    <dgm:cxn modelId="{65A51EBD-47A3-47C7-8E8D-4872C90A4386}" srcId="{D64DC831-B399-43CE-BCCC-593AE16AD24F}" destId="{69C9501F-45D9-499C-9981-6C2D69E96378}" srcOrd="1" destOrd="0" parTransId="{7906C06F-22F7-4926-94C7-9F43B4CE013C}" sibTransId="{91B66A5E-18B4-411F-9059-86DFCD0982D8}"/>
    <dgm:cxn modelId="{2144649A-EAF2-4C2F-ABFE-13E6A20B629D}" type="presOf" srcId="{ADD8A5CC-236C-4330-ABCD-C2CF465D599F}" destId="{3EE7BE13-974F-4BD2-91ED-B72EBBDB106D}" srcOrd="0" destOrd="0" presId="urn:microsoft.com/office/officeart/2005/8/layout/pyramid2"/>
    <dgm:cxn modelId="{D207A381-39C8-45F9-8998-D40224E91A67}" type="presParOf" srcId="{8637CD30-29E7-4170-A34C-A8670EBBE82E}" destId="{2C216555-BDF4-4724-ADEA-F25CD383D208}" srcOrd="0" destOrd="0" presId="urn:microsoft.com/office/officeart/2005/8/layout/pyramid2"/>
    <dgm:cxn modelId="{C9B7425F-91CA-4CDB-8777-9431EA37913E}" type="presParOf" srcId="{8637CD30-29E7-4170-A34C-A8670EBBE82E}" destId="{1D5E8E4C-939F-4FE9-A736-D57C4A8EF845}" srcOrd="1" destOrd="0" presId="urn:microsoft.com/office/officeart/2005/8/layout/pyramid2"/>
    <dgm:cxn modelId="{7E76B0C4-AC09-4DF4-89E3-F25FC632D4AA}" type="presParOf" srcId="{1D5E8E4C-939F-4FE9-A736-D57C4A8EF845}" destId="{3EE7BE13-974F-4BD2-91ED-B72EBBDB106D}" srcOrd="0" destOrd="0" presId="urn:microsoft.com/office/officeart/2005/8/layout/pyramid2"/>
    <dgm:cxn modelId="{36FE381A-0207-439C-A600-C56ADD23352A}" type="presParOf" srcId="{1D5E8E4C-939F-4FE9-A736-D57C4A8EF845}" destId="{9C92ACA1-88A7-4857-8C82-6A4A2DEDE9CE}" srcOrd="1" destOrd="0" presId="urn:microsoft.com/office/officeart/2005/8/layout/pyramid2"/>
    <dgm:cxn modelId="{4D336E15-886B-475A-8872-7F80537BD94B}" type="presParOf" srcId="{1D5E8E4C-939F-4FE9-A736-D57C4A8EF845}" destId="{E2780961-E88E-4E68-93E6-11890ADCEAE9}" srcOrd="2" destOrd="0" presId="urn:microsoft.com/office/officeart/2005/8/layout/pyramid2"/>
    <dgm:cxn modelId="{49056691-6DB2-49A7-AC25-8BA0416C0FF8}" type="presParOf" srcId="{1D5E8E4C-939F-4FE9-A736-D57C4A8EF845}" destId="{99C330F7-987A-47FD-9C05-6938C753FBDB}" srcOrd="3" destOrd="0" presId="urn:microsoft.com/office/officeart/2005/8/layout/pyramid2"/>
    <dgm:cxn modelId="{0EE6A190-21A6-4122-9DF6-8746FB4413B1}" type="presParOf" srcId="{1D5E8E4C-939F-4FE9-A736-D57C4A8EF845}" destId="{ADB74222-B5E5-4493-8C5A-83656F7ED412}" srcOrd="4" destOrd="0" presId="urn:microsoft.com/office/officeart/2005/8/layout/pyramid2"/>
    <dgm:cxn modelId="{8E0576A0-3612-495D-B6B4-32816F6B676B}" type="presParOf" srcId="{1D5E8E4C-939F-4FE9-A736-D57C4A8EF845}" destId="{6D2C797D-D34B-4C43-8B16-F590CA6DF106}" srcOrd="5" destOrd="0" presId="urn:microsoft.com/office/officeart/2005/8/layout/pyramid2"/>
    <dgm:cxn modelId="{770F0CB0-34CE-4E69-AD04-655FFAA4F060}" type="presParOf" srcId="{1D5E8E4C-939F-4FE9-A736-D57C4A8EF845}" destId="{C0613DE6-754B-4883-A8F9-B8D4EFD43533}" srcOrd="6" destOrd="0" presId="urn:microsoft.com/office/officeart/2005/8/layout/pyramid2"/>
    <dgm:cxn modelId="{0841C8DF-20BB-47CE-9AD5-2D3FF0EF9C06}" type="presParOf" srcId="{1D5E8E4C-939F-4FE9-A736-D57C4A8EF845}" destId="{64D3FDAF-BDFD-4177-8446-D414960A7D5E}" srcOrd="7" destOrd="0" presId="urn:microsoft.com/office/officeart/2005/8/layout/pyramid2"/>
    <dgm:cxn modelId="{B974721C-F609-45CC-B413-CCEBDBBC9C99}" type="presParOf" srcId="{1D5E8E4C-939F-4FE9-A736-D57C4A8EF845}" destId="{0D47CE28-1768-405C-9C12-ED43D1F44EB2}" srcOrd="8" destOrd="0" presId="urn:microsoft.com/office/officeart/2005/8/layout/pyramid2"/>
    <dgm:cxn modelId="{46A78D9F-A5BE-47FC-AA53-21FB5063570A}" type="presParOf" srcId="{1D5E8E4C-939F-4FE9-A736-D57C4A8EF845}" destId="{E07871CA-C533-4CEF-A3A1-36992D60597D}" srcOrd="9" destOrd="0" presId="urn:microsoft.com/office/officeart/2005/8/layout/pyramid2"/>
    <dgm:cxn modelId="{EE882601-5100-4436-ACC4-A99EDC3D1975}" type="presParOf" srcId="{1D5E8E4C-939F-4FE9-A736-D57C4A8EF845}" destId="{3B36E8AF-A6E7-46D7-90E6-91D0A47E5FFD}" srcOrd="10" destOrd="0" presId="urn:microsoft.com/office/officeart/2005/8/layout/pyramid2"/>
    <dgm:cxn modelId="{63576F32-1133-4070-80C4-FC51A965539F}" type="presParOf" srcId="{1D5E8E4C-939F-4FE9-A736-D57C4A8EF845}" destId="{7F62AE49-5052-40BA-A31B-52C39F334740}" srcOrd="11"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260E94-19F5-4778-846A-3B44B5CACB1B}" type="doc">
      <dgm:prSet loTypeId="urn:microsoft.com/office/officeart/2005/8/layout/pyramid2" loCatId="pyramid" qsTypeId="urn:microsoft.com/office/officeart/2005/8/quickstyle/3d3" qsCatId="3D" csTypeId="urn:microsoft.com/office/officeart/2005/8/colors/accent1_2" csCatId="accent1" phldr="1"/>
      <dgm:spPr/>
    </dgm:pt>
    <dgm:pt modelId="{74FF7910-9C07-49BD-9681-3505C4482FD3}">
      <dgm:prSet phldrT="[Текст]"/>
      <dgm:spPr/>
      <dgm:t>
        <a:bodyPr/>
        <a:lstStyle/>
        <a:p>
          <a:r>
            <a:rPr lang="ru-RU" b="1" dirty="0" smtClean="0">
              <a:solidFill>
                <a:schemeClr val="accent1">
                  <a:lumMod val="75000"/>
                </a:schemeClr>
              </a:solidFill>
              <a:effectLst>
                <a:outerShdw blurRad="38100" dist="38100" dir="2700000" algn="tl">
                  <a:srgbClr val="000000">
                    <a:alpha val="43137"/>
                  </a:srgbClr>
                </a:outerShdw>
              </a:effectLst>
            </a:rPr>
            <a:t>Военнослужащие обладают правами и свободами человека и гражданина с некоторыми ограничениями, установленными законами РФ</a:t>
          </a:r>
          <a:endParaRPr lang="ru-RU" b="1" dirty="0">
            <a:solidFill>
              <a:schemeClr val="accent1">
                <a:lumMod val="75000"/>
              </a:schemeClr>
            </a:solidFill>
            <a:effectLst>
              <a:outerShdw blurRad="38100" dist="38100" dir="2700000" algn="tl">
                <a:srgbClr val="000000">
                  <a:alpha val="43137"/>
                </a:srgbClr>
              </a:outerShdw>
            </a:effectLst>
          </a:endParaRPr>
        </a:p>
      </dgm:t>
    </dgm:pt>
    <dgm:pt modelId="{8680A437-E024-4DAC-86D9-50667818FE56}" type="parTrans" cxnId="{DADE36BA-C29F-4C9E-B389-DFC0CA55DFE2}">
      <dgm:prSet/>
      <dgm:spPr/>
      <dgm:t>
        <a:bodyPr/>
        <a:lstStyle/>
        <a:p>
          <a:endParaRPr lang="ru-RU"/>
        </a:p>
      </dgm:t>
    </dgm:pt>
    <dgm:pt modelId="{E7B614A6-18C4-4E7B-879C-BF5E1533E6B2}" type="sibTrans" cxnId="{DADE36BA-C29F-4C9E-B389-DFC0CA55DFE2}">
      <dgm:prSet/>
      <dgm:spPr/>
      <dgm:t>
        <a:bodyPr/>
        <a:lstStyle/>
        <a:p>
          <a:endParaRPr lang="ru-RU"/>
        </a:p>
      </dgm:t>
    </dgm:pt>
    <dgm:pt modelId="{13E6A39A-89F0-490C-8219-463A45B45228}">
      <dgm:prSet phldrT="[Текст]" custT="1"/>
      <dgm:spPr/>
      <dgm:t>
        <a:bodyPr/>
        <a:lstStyle/>
        <a:p>
          <a:r>
            <a:rPr lang="ru-RU" sz="1800" b="1" dirty="0" smtClean="0">
              <a:solidFill>
                <a:schemeClr val="accent1">
                  <a:lumMod val="75000"/>
                </a:schemeClr>
              </a:solidFill>
              <a:effectLst>
                <a:outerShdw blurRad="38100" dist="38100" dir="2700000" algn="tl">
                  <a:srgbClr val="000000">
                    <a:alpha val="43137"/>
                  </a:srgbClr>
                </a:outerShdw>
              </a:effectLst>
            </a:rPr>
            <a:t>На военнослужащих возлагаются обязанности по подготовке к вооруженной защите и вооруженная защита Российской Федерации</a:t>
          </a:r>
          <a:endParaRPr lang="ru-RU" sz="1800" b="1" dirty="0">
            <a:solidFill>
              <a:schemeClr val="accent1">
                <a:lumMod val="75000"/>
              </a:schemeClr>
            </a:solidFill>
            <a:effectLst>
              <a:outerShdw blurRad="38100" dist="38100" dir="2700000" algn="tl">
                <a:srgbClr val="000000">
                  <a:alpha val="43137"/>
                </a:srgbClr>
              </a:outerShdw>
            </a:effectLst>
          </a:endParaRPr>
        </a:p>
      </dgm:t>
    </dgm:pt>
    <dgm:pt modelId="{98096929-B23A-4BC1-8C4F-B2383F07717A}" type="parTrans" cxnId="{504EA78F-4F63-4391-81F7-55BE3F193D69}">
      <dgm:prSet/>
      <dgm:spPr/>
      <dgm:t>
        <a:bodyPr/>
        <a:lstStyle/>
        <a:p>
          <a:endParaRPr lang="ru-RU"/>
        </a:p>
      </dgm:t>
    </dgm:pt>
    <dgm:pt modelId="{19D9A223-8F7D-4062-B498-2461D7BBC83A}" type="sibTrans" cxnId="{504EA78F-4F63-4391-81F7-55BE3F193D69}">
      <dgm:prSet/>
      <dgm:spPr/>
      <dgm:t>
        <a:bodyPr/>
        <a:lstStyle/>
        <a:p>
          <a:endParaRPr lang="ru-RU"/>
        </a:p>
      </dgm:t>
    </dgm:pt>
    <dgm:pt modelId="{6023CA30-51DF-4B47-9B71-DFE36AF2308D}">
      <dgm:prSet phldrT="[Текст]" custT="1"/>
      <dgm:spPr/>
      <dgm:t>
        <a:bodyPr/>
        <a:lstStyle/>
        <a:p>
          <a:r>
            <a:rPr lang="ru-RU" sz="1800" b="1" dirty="0" smtClean="0">
              <a:solidFill>
                <a:schemeClr val="accent1">
                  <a:lumMod val="75000"/>
                </a:schemeClr>
              </a:solidFill>
              <a:effectLst>
                <a:outerShdw blurRad="38100" dist="38100" dir="2700000" algn="tl">
                  <a:srgbClr val="000000">
                    <a:alpha val="43137"/>
                  </a:srgbClr>
                </a:outerShdw>
              </a:effectLst>
            </a:rPr>
            <a:t>Военнослужащим предоставляются льготы, гарантии и компенсации</a:t>
          </a:r>
          <a:endParaRPr lang="ru-RU" sz="1800" b="1" dirty="0">
            <a:solidFill>
              <a:schemeClr val="accent1">
                <a:lumMod val="75000"/>
              </a:schemeClr>
            </a:solidFill>
            <a:effectLst>
              <a:outerShdw blurRad="38100" dist="38100" dir="2700000" algn="tl">
                <a:srgbClr val="000000">
                  <a:alpha val="43137"/>
                </a:srgbClr>
              </a:outerShdw>
            </a:effectLst>
          </a:endParaRPr>
        </a:p>
      </dgm:t>
    </dgm:pt>
    <dgm:pt modelId="{8CFAFF5E-0C68-4BDE-BC1C-F73EEA66EC1F}" type="parTrans" cxnId="{5A89771A-CB50-48DE-8890-1AF33EA75CD4}">
      <dgm:prSet/>
      <dgm:spPr/>
      <dgm:t>
        <a:bodyPr/>
        <a:lstStyle/>
        <a:p>
          <a:endParaRPr lang="ru-RU"/>
        </a:p>
      </dgm:t>
    </dgm:pt>
    <dgm:pt modelId="{2206E5A0-2347-49F0-B176-E3A1FB6D8B96}" type="sibTrans" cxnId="{5A89771A-CB50-48DE-8890-1AF33EA75CD4}">
      <dgm:prSet/>
      <dgm:spPr/>
      <dgm:t>
        <a:bodyPr/>
        <a:lstStyle/>
        <a:p>
          <a:endParaRPr lang="ru-RU"/>
        </a:p>
      </dgm:t>
    </dgm:pt>
    <dgm:pt modelId="{42BEAC12-1944-4424-82C3-C5B6BC4C82E8}" type="pres">
      <dgm:prSet presAssocID="{98260E94-19F5-4778-846A-3B44B5CACB1B}" presName="compositeShape" presStyleCnt="0">
        <dgm:presLayoutVars>
          <dgm:dir/>
          <dgm:resizeHandles/>
        </dgm:presLayoutVars>
      </dgm:prSet>
      <dgm:spPr/>
    </dgm:pt>
    <dgm:pt modelId="{61C16FEC-490E-4E87-8646-B28B3C47CDB3}" type="pres">
      <dgm:prSet presAssocID="{98260E94-19F5-4778-846A-3B44B5CACB1B}" presName="pyramid" presStyleLbl="node1" presStyleIdx="0" presStyleCnt="1" custLinFactNeighborY="1105"/>
      <dgm:spPr/>
    </dgm:pt>
    <dgm:pt modelId="{6E59ECF8-B302-4F9F-B55F-7320D29B9297}" type="pres">
      <dgm:prSet presAssocID="{98260E94-19F5-4778-846A-3B44B5CACB1B}" presName="theList" presStyleCnt="0"/>
      <dgm:spPr/>
    </dgm:pt>
    <dgm:pt modelId="{CCEEDBC9-9319-4A93-897C-BFE2A85EE7CC}" type="pres">
      <dgm:prSet presAssocID="{74FF7910-9C07-49BD-9681-3505C4482FD3}" presName="aNode" presStyleLbl="fgAcc1" presStyleIdx="0" presStyleCnt="3" custScaleX="194575">
        <dgm:presLayoutVars>
          <dgm:bulletEnabled val="1"/>
        </dgm:presLayoutVars>
      </dgm:prSet>
      <dgm:spPr/>
      <dgm:t>
        <a:bodyPr/>
        <a:lstStyle/>
        <a:p>
          <a:endParaRPr lang="ru-RU"/>
        </a:p>
      </dgm:t>
    </dgm:pt>
    <dgm:pt modelId="{1C1A82BD-59FB-4A3A-97B2-C691D81AC620}" type="pres">
      <dgm:prSet presAssocID="{74FF7910-9C07-49BD-9681-3505C4482FD3}" presName="aSpace" presStyleCnt="0"/>
      <dgm:spPr/>
    </dgm:pt>
    <dgm:pt modelId="{6E384088-63A6-44C9-8219-9A0FD9913040}" type="pres">
      <dgm:prSet presAssocID="{13E6A39A-89F0-490C-8219-463A45B45228}" presName="aNode" presStyleLbl="fgAcc1" presStyleIdx="1" presStyleCnt="3" custScaleX="194207">
        <dgm:presLayoutVars>
          <dgm:bulletEnabled val="1"/>
        </dgm:presLayoutVars>
      </dgm:prSet>
      <dgm:spPr/>
      <dgm:t>
        <a:bodyPr/>
        <a:lstStyle/>
        <a:p>
          <a:endParaRPr lang="ru-RU"/>
        </a:p>
      </dgm:t>
    </dgm:pt>
    <dgm:pt modelId="{E71533B8-5060-48EA-AE62-73FDE92F762E}" type="pres">
      <dgm:prSet presAssocID="{13E6A39A-89F0-490C-8219-463A45B45228}" presName="aSpace" presStyleCnt="0"/>
      <dgm:spPr/>
    </dgm:pt>
    <dgm:pt modelId="{214CAF42-C905-4602-B15E-61738DAFDC73}" type="pres">
      <dgm:prSet presAssocID="{6023CA30-51DF-4B47-9B71-DFE36AF2308D}" presName="aNode" presStyleLbl="fgAcc1" presStyleIdx="2" presStyleCnt="3" custScaleX="194759">
        <dgm:presLayoutVars>
          <dgm:bulletEnabled val="1"/>
        </dgm:presLayoutVars>
      </dgm:prSet>
      <dgm:spPr/>
      <dgm:t>
        <a:bodyPr/>
        <a:lstStyle/>
        <a:p>
          <a:endParaRPr lang="ru-RU"/>
        </a:p>
      </dgm:t>
    </dgm:pt>
    <dgm:pt modelId="{D5AC4E49-CED4-48D3-B226-B0D55D6E0ADA}" type="pres">
      <dgm:prSet presAssocID="{6023CA30-51DF-4B47-9B71-DFE36AF2308D}" presName="aSpace" presStyleCnt="0"/>
      <dgm:spPr/>
    </dgm:pt>
  </dgm:ptLst>
  <dgm:cxnLst>
    <dgm:cxn modelId="{133BC5CE-DBAC-4472-B57E-AB743C9629BD}" type="presOf" srcId="{6023CA30-51DF-4B47-9B71-DFE36AF2308D}" destId="{214CAF42-C905-4602-B15E-61738DAFDC73}" srcOrd="0" destOrd="0" presId="urn:microsoft.com/office/officeart/2005/8/layout/pyramid2"/>
    <dgm:cxn modelId="{8301538E-1769-4F37-9220-0C11F6873537}" type="presOf" srcId="{13E6A39A-89F0-490C-8219-463A45B45228}" destId="{6E384088-63A6-44C9-8219-9A0FD9913040}" srcOrd="0" destOrd="0" presId="urn:microsoft.com/office/officeart/2005/8/layout/pyramid2"/>
    <dgm:cxn modelId="{504EA78F-4F63-4391-81F7-55BE3F193D69}" srcId="{98260E94-19F5-4778-846A-3B44B5CACB1B}" destId="{13E6A39A-89F0-490C-8219-463A45B45228}" srcOrd="1" destOrd="0" parTransId="{98096929-B23A-4BC1-8C4F-B2383F07717A}" sibTransId="{19D9A223-8F7D-4062-B498-2461D7BBC83A}"/>
    <dgm:cxn modelId="{2063B3FB-5C28-4A81-820A-A3A2EE343D7D}" type="presOf" srcId="{98260E94-19F5-4778-846A-3B44B5CACB1B}" destId="{42BEAC12-1944-4424-82C3-C5B6BC4C82E8}" srcOrd="0" destOrd="0" presId="urn:microsoft.com/office/officeart/2005/8/layout/pyramid2"/>
    <dgm:cxn modelId="{259CD2F6-6D95-426A-A39F-2D8D69CBC7BB}" type="presOf" srcId="{74FF7910-9C07-49BD-9681-3505C4482FD3}" destId="{CCEEDBC9-9319-4A93-897C-BFE2A85EE7CC}" srcOrd="0" destOrd="0" presId="urn:microsoft.com/office/officeart/2005/8/layout/pyramid2"/>
    <dgm:cxn modelId="{5A89771A-CB50-48DE-8890-1AF33EA75CD4}" srcId="{98260E94-19F5-4778-846A-3B44B5CACB1B}" destId="{6023CA30-51DF-4B47-9B71-DFE36AF2308D}" srcOrd="2" destOrd="0" parTransId="{8CFAFF5E-0C68-4BDE-BC1C-F73EEA66EC1F}" sibTransId="{2206E5A0-2347-49F0-B176-E3A1FB6D8B96}"/>
    <dgm:cxn modelId="{DADE36BA-C29F-4C9E-B389-DFC0CA55DFE2}" srcId="{98260E94-19F5-4778-846A-3B44B5CACB1B}" destId="{74FF7910-9C07-49BD-9681-3505C4482FD3}" srcOrd="0" destOrd="0" parTransId="{8680A437-E024-4DAC-86D9-50667818FE56}" sibTransId="{E7B614A6-18C4-4E7B-879C-BF5E1533E6B2}"/>
    <dgm:cxn modelId="{7F535E2E-804E-4277-8224-86DEE922618E}" type="presParOf" srcId="{42BEAC12-1944-4424-82C3-C5B6BC4C82E8}" destId="{61C16FEC-490E-4E87-8646-B28B3C47CDB3}" srcOrd="0" destOrd="0" presId="urn:microsoft.com/office/officeart/2005/8/layout/pyramid2"/>
    <dgm:cxn modelId="{3CA3C050-F75A-41F8-A9D4-5A20E75B7E63}" type="presParOf" srcId="{42BEAC12-1944-4424-82C3-C5B6BC4C82E8}" destId="{6E59ECF8-B302-4F9F-B55F-7320D29B9297}" srcOrd="1" destOrd="0" presId="urn:microsoft.com/office/officeart/2005/8/layout/pyramid2"/>
    <dgm:cxn modelId="{CC35CDDA-ECD5-42FB-95EB-37DE5B37AF81}" type="presParOf" srcId="{6E59ECF8-B302-4F9F-B55F-7320D29B9297}" destId="{CCEEDBC9-9319-4A93-897C-BFE2A85EE7CC}" srcOrd="0" destOrd="0" presId="urn:microsoft.com/office/officeart/2005/8/layout/pyramid2"/>
    <dgm:cxn modelId="{65F4A7C6-E115-427A-B3BF-A5149C5B343E}" type="presParOf" srcId="{6E59ECF8-B302-4F9F-B55F-7320D29B9297}" destId="{1C1A82BD-59FB-4A3A-97B2-C691D81AC620}" srcOrd="1" destOrd="0" presId="urn:microsoft.com/office/officeart/2005/8/layout/pyramid2"/>
    <dgm:cxn modelId="{7B52BF70-2EF3-4721-91AB-02829358476C}" type="presParOf" srcId="{6E59ECF8-B302-4F9F-B55F-7320D29B9297}" destId="{6E384088-63A6-44C9-8219-9A0FD9913040}" srcOrd="2" destOrd="0" presId="urn:microsoft.com/office/officeart/2005/8/layout/pyramid2"/>
    <dgm:cxn modelId="{414F5BE3-CC87-4DF2-A4AC-90385261F349}" type="presParOf" srcId="{6E59ECF8-B302-4F9F-B55F-7320D29B9297}" destId="{E71533B8-5060-48EA-AE62-73FDE92F762E}" srcOrd="3" destOrd="0" presId="urn:microsoft.com/office/officeart/2005/8/layout/pyramid2"/>
    <dgm:cxn modelId="{337E08CF-7B6E-402D-8253-EA95E8EE0C52}" type="presParOf" srcId="{6E59ECF8-B302-4F9F-B55F-7320D29B9297}" destId="{214CAF42-C905-4602-B15E-61738DAFDC73}" srcOrd="4" destOrd="0" presId="urn:microsoft.com/office/officeart/2005/8/layout/pyramid2"/>
    <dgm:cxn modelId="{875DF0D0-0823-4400-BCAD-C6582967665D}" type="presParOf" srcId="{6E59ECF8-B302-4F9F-B55F-7320D29B9297}" destId="{D5AC4E49-CED4-48D3-B226-B0D55D6E0ADA}" srcOrd="5"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FDBD2D-8ABF-418B-B4BD-D450F957587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ru-RU"/>
        </a:p>
      </dgm:t>
    </dgm:pt>
    <dgm:pt modelId="{BB7F1D23-B22D-43D7-9151-EBB93159F9DB}">
      <dgm:prSet phldrT="[Текст]"/>
      <dgm:spPr/>
      <dgm:t>
        <a:bodyPr/>
        <a:lstStyle/>
        <a:p>
          <a:r>
            <a:rPr lang="en-US" dirty="0" smtClean="0">
              <a:solidFill>
                <a:schemeClr val="tx1"/>
              </a:solidFill>
            </a:rPr>
            <a:t>- </a:t>
          </a:r>
          <a:r>
            <a:rPr lang="ru-RU" dirty="0" smtClean="0">
              <a:solidFill>
                <a:schemeClr val="tx1"/>
              </a:solidFill>
            </a:rPr>
            <a:t>Веди боевые действия только против комбатантов </a:t>
          </a:r>
          <a:r>
            <a:rPr lang="ru-RU" i="1" dirty="0" smtClean="0">
              <a:solidFill>
                <a:schemeClr val="tx1"/>
              </a:solidFill>
            </a:rPr>
            <a:t>(комбатант – воин, боец)</a:t>
          </a:r>
          <a:r>
            <a:rPr lang="en-US" i="1" dirty="0" smtClean="0">
              <a:solidFill>
                <a:schemeClr val="tx1"/>
              </a:solidFill>
            </a:rPr>
            <a:t>                                                           - </a:t>
          </a:r>
          <a:r>
            <a:rPr lang="ru-RU" dirty="0" smtClean="0">
              <a:solidFill>
                <a:schemeClr val="tx1"/>
              </a:solidFill>
            </a:rPr>
            <a:t>Помни, что акты мести и взятие заложников запрещены</a:t>
          </a:r>
          <a:endParaRPr lang="ru-RU" dirty="0">
            <a:solidFill>
              <a:schemeClr val="tx1"/>
            </a:solidFill>
          </a:endParaRPr>
        </a:p>
      </dgm:t>
    </dgm:pt>
    <dgm:pt modelId="{226122A8-EBE9-4B53-AB37-CF2F9907C6D5}" type="parTrans" cxnId="{53000A14-7BC1-4BB6-90F4-603A8A2FDD1A}">
      <dgm:prSet/>
      <dgm:spPr/>
      <dgm:t>
        <a:bodyPr/>
        <a:lstStyle/>
        <a:p>
          <a:endParaRPr lang="ru-RU"/>
        </a:p>
      </dgm:t>
    </dgm:pt>
    <dgm:pt modelId="{3D845104-D71F-44EE-A891-B43474E021BE}" type="sibTrans" cxnId="{53000A14-7BC1-4BB6-90F4-603A8A2FDD1A}">
      <dgm:prSet/>
      <dgm:spPr/>
      <dgm:t>
        <a:bodyPr/>
        <a:lstStyle/>
        <a:p>
          <a:endParaRPr lang="ru-RU"/>
        </a:p>
      </dgm:t>
    </dgm:pt>
    <dgm:pt modelId="{872B21F4-5AF7-48A3-81A9-0068B74EFBB1}">
      <dgm:prSet phldrT="[Текст]"/>
      <dgm:spPr/>
      <dgm:t>
        <a:bodyPr/>
        <a:lstStyle/>
        <a:p>
          <a:r>
            <a:rPr lang="en-US" dirty="0" smtClean="0">
              <a:solidFill>
                <a:schemeClr val="tx1"/>
              </a:solidFill>
            </a:rPr>
            <a:t>- </a:t>
          </a:r>
          <a:r>
            <a:rPr lang="ru-RU" dirty="0" smtClean="0">
              <a:solidFill>
                <a:schemeClr val="tx1"/>
              </a:solidFill>
            </a:rPr>
            <a:t>Нападай только на военные объекты</a:t>
          </a:r>
          <a:r>
            <a:rPr lang="en-US" dirty="0" smtClean="0">
              <a:solidFill>
                <a:schemeClr val="tx1"/>
              </a:solidFill>
            </a:rPr>
            <a:t>.                                      - </a:t>
          </a:r>
          <a:r>
            <a:rPr lang="ru-RU" dirty="0" smtClean="0">
              <a:solidFill>
                <a:schemeClr val="tx1"/>
              </a:solidFill>
            </a:rPr>
            <a:t>Щади гражданское население и его имущество. </a:t>
          </a:r>
          <a:endParaRPr lang="ru-RU" dirty="0">
            <a:solidFill>
              <a:schemeClr val="tx1"/>
            </a:solidFill>
          </a:endParaRPr>
        </a:p>
      </dgm:t>
    </dgm:pt>
    <dgm:pt modelId="{9F2EAD24-080D-47DA-B0E9-450856598E1D}" type="parTrans" cxnId="{6FF8294E-784D-4F9F-93F9-7E7FA08C6D7B}">
      <dgm:prSet/>
      <dgm:spPr/>
      <dgm:t>
        <a:bodyPr/>
        <a:lstStyle/>
        <a:p>
          <a:endParaRPr lang="ru-RU"/>
        </a:p>
      </dgm:t>
    </dgm:pt>
    <dgm:pt modelId="{EDB7B9B6-4891-4EFB-B99B-2EBDEE078EA6}" type="sibTrans" cxnId="{6FF8294E-784D-4F9F-93F9-7E7FA08C6D7B}">
      <dgm:prSet/>
      <dgm:spPr/>
      <dgm:t>
        <a:bodyPr/>
        <a:lstStyle/>
        <a:p>
          <a:endParaRPr lang="ru-RU"/>
        </a:p>
      </dgm:t>
    </dgm:pt>
    <dgm:pt modelId="{0F5FA826-D15B-43AE-9590-68999DA23696}">
      <dgm:prSet phldrT="[Текст]"/>
      <dgm:spPr/>
      <dgm:t>
        <a:bodyPr/>
        <a:lstStyle/>
        <a:p>
          <a:r>
            <a:rPr lang="en-US" dirty="0" smtClean="0">
              <a:solidFill>
                <a:schemeClr val="tx1"/>
              </a:solidFill>
            </a:rPr>
            <a:t>- </a:t>
          </a:r>
          <a:r>
            <a:rPr lang="ru-RU" dirty="0" smtClean="0">
              <a:solidFill>
                <a:schemeClr val="tx1"/>
              </a:solidFill>
            </a:rPr>
            <a:t>Гуманно относись к больным и раненым. Подбери их, окажи им необходимую помощь, защити их, доставь их к своему командиру или в ближайший медицинский пункт</a:t>
          </a:r>
          <a:endParaRPr lang="ru-RU" dirty="0">
            <a:solidFill>
              <a:schemeClr val="tx1"/>
            </a:solidFill>
          </a:endParaRPr>
        </a:p>
      </dgm:t>
    </dgm:pt>
    <dgm:pt modelId="{1DB10F11-C392-4A79-AEAA-A66C72E20C6E}" type="parTrans" cxnId="{6FB80596-EF66-42A9-B12C-0233ECF23A7C}">
      <dgm:prSet/>
      <dgm:spPr/>
      <dgm:t>
        <a:bodyPr/>
        <a:lstStyle/>
        <a:p>
          <a:endParaRPr lang="ru-RU"/>
        </a:p>
      </dgm:t>
    </dgm:pt>
    <dgm:pt modelId="{19B5AC5C-EECD-4A93-9B63-6F6F6D2E9B58}" type="sibTrans" cxnId="{6FB80596-EF66-42A9-B12C-0233ECF23A7C}">
      <dgm:prSet/>
      <dgm:spPr/>
      <dgm:t>
        <a:bodyPr/>
        <a:lstStyle/>
        <a:p>
          <a:endParaRPr lang="ru-RU"/>
        </a:p>
      </dgm:t>
    </dgm:pt>
    <dgm:pt modelId="{E7FC2DD9-83C4-4ACC-912F-75226E43C68F}">
      <dgm:prSet phldrT="[Текст]"/>
      <dgm:spPr/>
      <dgm:t>
        <a:bodyPr/>
        <a:lstStyle/>
        <a:p>
          <a:r>
            <a:rPr lang="en-US" dirty="0" smtClean="0">
              <a:solidFill>
                <a:schemeClr val="tx1"/>
              </a:solidFill>
            </a:rPr>
            <a:t>- </a:t>
          </a:r>
          <a:r>
            <a:rPr lang="ru-RU" dirty="0" smtClean="0">
              <a:solidFill>
                <a:schemeClr val="tx1"/>
              </a:solidFill>
            </a:rPr>
            <a:t>Надо знать и помнить, что международное право предоставляет особую защиту определенным категориям лиц и объектов, которые имеют специальные отличительные задачи</a:t>
          </a:r>
          <a:endParaRPr lang="ru-RU" dirty="0">
            <a:solidFill>
              <a:schemeClr val="tx1"/>
            </a:solidFill>
          </a:endParaRPr>
        </a:p>
      </dgm:t>
    </dgm:pt>
    <dgm:pt modelId="{DA4E1ADE-ED1C-4831-A857-EB36625364D8}" type="parTrans" cxnId="{D680A5AB-E065-455D-B39E-418ED5DABEFA}">
      <dgm:prSet/>
      <dgm:spPr/>
      <dgm:t>
        <a:bodyPr/>
        <a:lstStyle/>
        <a:p>
          <a:endParaRPr lang="ru-RU"/>
        </a:p>
      </dgm:t>
    </dgm:pt>
    <dgm:pt modelId="{E71BE193-68F7-45D6-BEBD-CA787025B164}" type="sibTrans" cxnId="{D680A5AB-E065-455D-B39E-418ED5DABEFA}">
      <dgm:prSet/>
      <dgm:spPr/>
      <dgm:t>
        <a:bodyPr/>
        <a:lstStyle/>
        <a:p>
          <a:endParaRPr lang="ru-RU"/>
        </a:p>
      </dgm:t>
    </dgm:pt>
    <dgm:pt modelId="{A144F77D-C542-47C7-B347-BAB5D7D749BF}">
      <dgm:prSet phldrT="[Текст]"/>
      <dgm:spPr/>
      <dgm:t>
        <a:bodyPr/>
        <a:lstStyle/>
        <a:p>
          <a:endParaRPr lang="ru-RU" dirty="0"/>
        </a:p>
      </dgm:t>
    </dgm:pt>
    <dgm:pt modelId="{BC0FFBAB-CC45-478E-9ADA-CEF2E25343B6}" type="parTrans" cxnId="{6A6ACE3A-33BE-4D28-BDC6-5D71D8F04EC3}">
      <dgm:prSet/>
      <dgm:spPr/>
      <dgm:t>
        <a:bodyPr/>
        <a:lstStyle/>
        <a:p>
          <a:endParaRPr lang="ru-RU"/>
        </a:p>
      </dgm:t>
    </dgm:pt>
    <dgm:pt modelId="{C0BD8B0F-B79D-449D-A766-668EA444F625}" type="sibTrans" cxnId="{6A6ACE3A-33BE-4D28-BDC6-5D71D8F04EC3}">
      <dgm:prSet/>
      <dgm:spPr/>
      <dgm:t>
        <a:bodyPr/>
        <a:lstStyle/>
        <a:p>
          <a:endParaRPr lang="ru-RU"/>
        </a:p>
      </dgm:t>
    </dgm:pt>
    <dgm:pt modelId="{12B643CD-95BB-4CC7-AEE2-62EB13C5953C}">
      <dgm:prSet phldrT="[Текст]"/>
      <dgm:spPr/>
      <dgm:t>
        <a:bodyPr/>
        <a:lstStyle/>
        <a:p>
          <a:r>
            <a:rPr lang="en-US" dirty="0" smtClean="0">
              <a:solidFill>
                <a:schemeClr val="tx1"/>
              </a:solidFill>
            </a:rPr>
            <a:t>- </a:t>
          </a:r>
          <a:r>
            <a:rPr lang="ru-RU" dirty="0" smtClean="0">
              <a:solidFill>
                <a:schemeClr val="tx1"/>
              </a:solidFill>
            </a:rPr>
            <a:t>Если комбатанты неприятеля сдаются в плен, пощади их, разоружи их, обеспечь гуманное отношение к ним и их званию, доставь их к своему командиру</a:t>
          </a:r>
          <a:endParaRPr lang="ru-RU" dirty="0">
            <a:solidFill>
              <a:schemeClr val="tx1"/>
            </a:solidFill>
          </a:endParaRPr>
        </a:p>
      </dgm:t>
    </dgm:pt>
    <dgm:pt modelId="{377C1CA2-39AD-4471-BD73-D72BB86C2DB5}" type="parTrans" cxnId="{1D56C930-C896-4CAF-B731-AB319DEC5329}">
      <dgm:prSet/>
      <dgm:spPr/>
      <dgm:t>
        <a:bodyPr/>
        <a:lstStyle/>
        <a:p>
          <a:endParaRPr lang="ru-RU"/>
        </a:p>
      </dgm:t>
    </dgm:pt>
    <dgm:pt modelId="{7C57B5B8-0C7C-40A9-814F-18E2D067EB51}" type="sibTrans" cxnId="{1D56C930-C896-4CAF-B731-AB319DEC5329}">
      <dgm:prSet/>
      <dgm:spPr/>
      <dgm:t>
        <a:bodyPr/>
        <a:lstStyle/>
        <a:p>
          <a:endParaRPr lang="ru-RU"/>
        </a:p>
      </dgm:t>
    </dgm:pt>
    <dgm:pt modelId="{1BC91AEE-9147-4F5F-9E8E-B9CCB17B90A3}" type="pres">
      <dgm:prSet presAssocID="{CAFDBD2D-8ABF-418B-B4BD-D450F957587D}" presName="outerComposite" presStyleCnt="0">
        <dgm:presLayoutVars>
          <dgm:chMax val="5"/>
          <dgm:dir/>
          <dgm:resizeHandles val="exact"/>
        </dgm:presLayoutVars>
      </dgm:prSet>
      <dgm:spPr/>
      <dgm:t>
        <a:bodyPr/>
        <a:lstStyle/>
        <a:p>
          <a:endParaRPr lang="ru-RU"/>
        </a:p>
      </dgm:t>
    </dgm:pt>
    <dgm:pt modelId="{0DC7E1FC-ED47-410A-8F50-DF68D177CE5A}" type="pres">
      <dgm:prSet presAssocID="{CAFDBD2D-8ABF-418B-B4BD-D450F957587D}" presName="dummyMaxCanvas" presStyleCnt="0">
        <dgm:presLayoutVars/>
      </dgm:prSet>
      <dgm:spPr/>
    </dgm:pt>
    <dgm:pt modelId="{EDA251C4-D9AF-43EE-99CA-10ED88A57D4C}" type="pres">
      <dgm:prSet presAssocID="{CAFDBD2D-8ABF-418B-B4BD-D450F957587D}" presName="FiveNodes_1" presStyleLbl="node1" presStyleIdx="0" presStyleCnt="5">
        <dgm:presLayoutVars>
          <dgm:bulletEnabled val="1"/>
        </dgm:presLayoutVars>
      </dgm:prSet>
      <dgm:spPr/>
      <dgm:t>
        <a:bodyPr/>
        <a:lstStyle/>
        <a:p>
          <a:endParaRPr lang="ru-RU"/>
        </a:p>
      </dgm:t>
    </dgm:pt>
    <dgm:pt modelId="{97F7ECF8-D49B-4FC1-807F-6A895C052597}" type="pres">
      <dgm:prSet presAssocID="{CAFDBD2D-8ABF-418B-B4BD-D450F957587D}" presName="FiveNodes_2" presStyleLbl="node1" presStyleIdx="1" presStyleCnt="5">
        <dgm:presLayoutVars>
          <dgm:bulletEnabled val="1"/>
        </dgm:presLayoutVars>
      </dgm:prSet>
      <dgm:spPr/>
      <dgm:t>
        <a:bodyPr/>
        <a:lstStyle/>
        <a:p>
          <a:endParaRPr lang="ru-RU"/>
        </a:p>
      </dgm:t>
    </dgm:pt>
    <dgm:pt modelId="{58BF8775-879D-4788-A751-A607DC7FD03B}" type="pres">
      <dgm:prSet presAssocID="{CAFDBD2D-8ABF-418B-B4BD-D450F957587D}" presName="FiveNodes_3" presStyleLbl="node1" presStyleIdx="2" presStyleCnt="5">
        <dgm:presLayoutVars>
          <dgm:bulletEnabled val="1"/>
        </dgm:presLayoutVars>
      </dgm:prSet>
      <dgm:spPr/>
      <dgm:t>
        <a:bodyPr/>
        <a:lstStyle/>
        <a:p>
          <a:endParaRPr lang="ru-RU"/>
        </a:p>
      </dgm:t>
    </dgm:pt>
    <dgm:pt modelId="{335238F0-738B-4310-A7B6-E3FA668C190F}" type="pres">
      <dgm:prSet presAssocID="{CAFDBD2D-8ABF-418B-B4BD-D450F957587D}" presName="FiveNodes_4" presStyleLbl="node1" presStyleIdx="3" presStyleCnt="5">
        <dgm:presLayoutVars>
          <dgm:bulletEnabled val="1"/>
        </dgm:presLayoutVars>
      </dgm:prSet>
      <dgm:spPr/>
      <dgm:t>
        <a:bodyPr/>
        <a:lstStyle/>
        <a:p>
          <a:endParaRPr lang="ru-RU"/>
        </a:p>
      </dgm:t>
    </dgm:pt>
    <dgm:pt modelId="{9FF77ED5-B9C9-471E-A971-847E83CA04C3}" type="pres">
      <dgm:prSet presAssocID="{CAFDBD2D-8ABF-418B-B4BD-D450F957587D}" presName="FiveNodes_5" presStyleLbl="node1" presStyleIdx="4" presStyleCnt="5">
        <dgm:presLayoutVars>
          <dgm:bulletEnabled val="1"/>
        </dgm:presLayoutVars>
      </dgm:prSet>
      <dgm:spPr/>
      <dgm:t>
        <a:bodyPr/>
        <a:lstStyle/>
        <a:p>
          <a:endParaRPr lang="ru-RU"/>
        </a:p>
      </dgm:t>
    </dgm:pt>
    <dgm:pt modelId="{615CD20B-DDBC-4750-BEE1-1F40156F971B}" type="pres">
      <dgm:prSet presAssocID="{CAFDBD2D-8ABF-418B-B4BD-D450F957587D}" presName="FiveConn_1-2" presStyleLbl="fgAccFollowNode1" presStyleIdx="0" presStyleCnt="4">
        <dgm:presLayoutVars>
          <dgm:bulletEnabled val="1"/>
        </dgm:presLayoutVars>
      </dgm:prSet>
      <dgm:spPr/>
      <dgm:t>
        <a:bodyPr/>
        <a:lstStyle/>
        <a:p>
          <a:endParaRPr lang="ru-RU"/>
        </a:p>
      </dgm:t>
    </dgm:pt>
    <dgm:pt modelId="{9B04B594-D1B0-448C-8E67-2ACD3030803B}" type="pres">
      <dgm:prSet presAssocID="{CAFDBD2D-8ABF-418B-B4BD-D450F957587D}" presName="FiveConn_2-3" presStyleLbl="fgAccFollowNode1" presStyleIdx="1" presStyleCnt="4">
        <dgm:presLayoutVars>
          <dgm:bulletEnabled val="1"/>
        </dgm:presLayoutVars>
      </dgm:prSet>
      <dgm:spPr/>
      <dgm:t>
        <a:bodyPr/>
        <a:lstStyle/>
        <a:p>
          <a:endParaRPr lang="ru-RU"/>
        </a:p>
      </dgm:t>
    </dgm:pt>
    <dgm:pt modelId="{A92EAB1C-3429-4535-9C2C-3EF5AE2CBE0F}" type="pres">
      <dgm:prSet presAssocID="{CAFDBD2D-8ABF-418B-B4BD-D450F957587D}" presName="FiveConn_3-4" presStyleLbl="fgAccFollowNode1" presStyleIdx="2" presStyleCnt="4">
        <dgm:presLayoutVars>
          <dgm:bulletEnabled val="1"/>
        </dgm:presLayoutVars>
      </dgm:prSet>
      <dgm:spPr/>
      <dgm:t>
        <a:bodyPr/>
        <a:lstStyle/>
        <a:p>
          <a:endParaRPr lang="ru-RU"/>
        </a:p>
      </dgm:t>
    </dgm:pt>
    <dgm:pt modelId="{8817AD0D-CFB6-4ECB-A338-ABB417C60AAE}" type="pres">
      <dgm:prSet presAssocID="{CAFDBD2D-8ABF-418B-B4BD-D450F957587D}" presName="FiveConn_4-5" presStyleLbl="fgAccFollowNode1" presStyleIdx="3" presStyleCnt="4">
        <dgm:presLayoutVars>
          <dgm:bulletEnabled val="1"/>
        </dgm:presLayoutVars>
      </dgm:prSet>
      <dgm:spPr/>
      <dgm:t>
        <a:bodyPr/>
        <a:lstStyle/>
        <a:p>
          <a:endParaRPr lang="ru-RU"/>
        </a:p>
      </dgm:t>
    </dgm:pt>
    <dgm:pt modelId="{6E1932E1-4B46-4B32-84ED-F3E2A560C199}" type="pres">
      <dgm:prSet presAssocID="{CAFDBD2D-8ABF-418B-B4BD-D450F957587D}" presName="FiveNodes_1_text" presStyleLbl="node1" presStyleIdx="4" presStyleCnt="5">
        <dgm:presLayoutVars>
          <dgm:bulletEnabled val="1"/>
        </dgm:presLayoutVars>
      </dgm:prSet>
      <dgm:spPr/>
      <dgm:t>
        <a:bodyPr/>
        <a:lstStyle/>
        <a:p>
          <a:endParaRPr lang="ru-RU"/>
        </a:p>
      </dgm:t>
    </dgm:pt>
    <dgm:pt modelId="{1762B6AB-63C4-428A-8D2E-9F5D89A1C769}" type="pres">
      <dgm:prSet presAssocID="{CAFDBD2D-8ABF-418B-B4BD-D450F957587D}" presName="FiveNodes_2_text" presStyleLbl="node1" presStyleIdx="4" presStyleCnt="5">
        <dgm:presLayoutVars>
          <dgm:bulletEnabled val="1"/>
        </dgm:presLayoutVars>
      </dgm:prSet>
      <dgm:spPr/>
      <dgm:t>
        <a:bodyPr/>
        <a:lstStyle/>
        <a:p>
          <a:endParaRPr lang="ru-RU"/>
        </a:p>
      </dgm:t>
    </dgm:pt>
    <dgm:pt modelId="{E548CA9E-09DA-497A-870F-1C96765B817D}" type="pres">
      <dgm:prSet presAssocID="{CAFDBD2D-8ABF-418B-B4BD-D450F957587D}" presName="FiveNodes_3_text" presStyleLbl="node1" presStyleIdx="4" presStyleCnt="5">
        <dgm:presLayoutVars>
          <dgm:bulletEnabled val="1"/>
        </dgm:presLayoutVars>
      </dgm:prSet>
      <dgm:spPr/>
      <dgm:t>
        <a:bodyPr/>
        <a:lstStyle/>
        <a:p>
          <a:endParaRPr lang="ru-RU"/>
        </a:p>
      </dgm:t>
    </dgm:pt>
    <dgm:pt modelId="{6531200E-39A0-4742-A9D5-B0DE40C053D9}" type="pres">
      <dgm:prSet presAssocID="{CAFDBD2D-8ABF-418B-B4BD-D450F957587D}" presName="FiveNodes_4_text" presStyleLbl="node1" presStyleIdx="4" presStyleCnt="5">
        <dgm:presLayoutVars>
          <dgm:bulletEnabled val="1"/>
        </dgm:presLayoutVars>
      </dgm:prSet>
      <dgm:spPr/>
      <dgm:t>
        <a:bodyPr/>
        <a:lstStyle/>
        <a:p>
          <a:endParaRPr lang="ru-RU"/>
        </a:p>
      </dgm:t>
    </dgm:pt>
    <dgm:pt modelId="{F57D3C4B-4F1D-4CD3-9AE5-4D9306075700}" type="pres">
      <dgm:prSet presAssocID="{CAFDBD2D-8ABF-418B-B4BD-D450F957587D}" presName="FiveNodes_5_text" presStyleLbl="node1" presStyleIdx="4" presStyleCnt="5">
        <dgm:presLayoutVars>
          <dgm:bulletEnabled val="1"/>
        </dgm:presLayoutVars>
      </dgm:prSet>
      <dgm:spPr/>
      <dgm:t>
        <a:bodyPr/>
        <a:lstStyle/>
        <a:p>
          <a:endParaRPr lang="ru-RU"/>
        </a:p>
      </dgm:t>
    </dgm:pt>
  </dgm:ptLst>
  <dgm:cxnLst>
    <dgm:cxn modelId="{6A68EB1C-37E8-4855-A9B2-7430E6E29C8B}" type="presOf" srcId="{19B5AC5C-EECD-4A93-9B63-6F6F6D2E9B58}" destId="{8817AD0D-CFB6-4ECB-A338-ABB417C60AAE}" srcOrd="0" destOrd="0" presId="urn:microsoft.com/office/officeart/2005/8/layout/vProcess5"/>
    <dgm:cxn modelId="{6FF8294E-784D-4F9F-93F9-7E7FA08C6D7B}" srcId="{CAFDBD2D-8ABF-418B-B4BD-D450F957587D}" destId="{872B21F4-5AF7-48A3-81A9-0068B74EFBB1}" srcOrd="1" destOrd="0" parTransId="{9F2EAD24-080D-47DA-B0E9-450856598E1D}" sibTransId="{EDB7B9B6-4891-4EFB-B99B-2EBDEE078EA6}"/>
    <dgm:cxn modelId="{D680A5AB-E065-455D-B39E-418ED5DABEFA}" srcId="{CAFDBD2D-8ABF-418B-B4BD-D450F957587D}" destId="{E7FC2DD9-83C4-4ACC-912F-75226E43C68F}" srcOrd="4" destOrd="0" parTransId="{DA4E1ADE-ED1C-4831-A857-EB36625364D8}" sibTransId="{E71BE193-68F7-45D6-BEBD-CA787025B164}"/>
    <dgm:cxn modelId="{CE4E7D7E-6851-40E7-B1A5-5D93672DFB80}" type="presOf" srcId="{872B21F4-5AF7-48A3-81A9-0068B74EFBB1}" destId="{1762B6AB-63C4-428A-8D2E-9F5D89A1C769}" srcOrd="1" destOrd="0" presId="urn:microsoft.com/office/officeart/2005/8/layout/vProcess5"/>
    <dgm:cxn modelId="{0FB00763-A107-4AC2-8998-C4F257C57533}" type="presOf" srcId="{3D845104-D71F-44EE-A891-B43474E021BE}" destId="{615CD20B-DDBC-4750-BEE1-1F40156F971B}" srcOrd="0" destOrd="0" presId="urn:microsoft.com/office/officeart/2005/8/layout/vProcess5"/>
    <dgm:cxn modelId="{1D56C930-C896-4CAF-B731-AB319DEC5329}" srcId="{CAFDBD2D-8ABF-418B-B4BD-D450F957587D}" destId="{12B643CD-95BB-4CC7-AEE2-62EB13C5953C}" srcOrd="2" destOrd="0" parTransId="{377C1CA2-39AD-4471-BD73-D72BB86C2DB5}" sibTransId="{7C57B5B8-0C7C-40A9-814F-18E2D067EB51}"/>
    <dgm:cxn modelId="{6C985AB8-1145-488A-BD92-95A583E41941}" type="presOf" srcId="{BB7F1D23-B22D-43D7-9151-EBB93159F9DB}" destId="{EDA251C4-D9AF-43EE-99CA-10ED88A57D4C}" srcOrd="0" destOrd="0" presId="urn:microsoft.com/office/officeart/2005/8/layout/vProcess5"/>
    <dgm:cxn modelId="{53000A14-7BC1-4BB6-90F4-603A8A2FDD1A}" srcId="{CAFDBD2D-8ABF-418B-B4BD-D450F957587D}" destId="{BB7F1D23-B22D-43D7-9151-EBB93159F9DB}" srcOrd="0" destOrd="0" parTransId="{226122A8-EBE9-4B53-AB37-CF2F9907C6D5}" sibTransId="{3D845104-D71F-44EE-A891-B43474E021BE}"/>
    <dgm:cxn modelId="{6A6FE2FA-790F-4EAC-8FF5-8892F6081053}" type="presOf" srcId="{7C57B5B8-0C7C-40A9-814F-18E2D067EB51}" destId="{A92EAB1C-3429-4535-9C2C-3EF5AE2CBE0F}" srcOrd="0" destOrd="0" presId="urn:microsoft.com/office/officeart/2005/8/layout/vProcess5"/>
    <dgm:cxn modelId="{8EF81C5B-CBAF-4DF4-93A9-BF4396C93BDA}" type="presOf" srcId="{CAFDBD2D-8ABF-418B-B4BD-D450F957587D}" destId="{1BC91AEE-9147-4F5F-9E8E-B9CCB17B90A3}" srcOrd="0" destOrd="0" presId="urn:microsoft.com/office/officeart/2005/8/layout/vProcess5"/>
    <dgm:cxn modelId="{0B781CE6-C90D-486D-AB5B-D78128C87AC7}" type="presOf" srcId="{E7FC2DD9-83C4-4ACC-912F-75226E43C68F}" destId="{9FF77ED5-B9C9-471E-A971-847E83CA04C3}" srcOrd="0" destOrd="0" presId="urn:microsoft.com/office/officeart/2005/8/layout/vProcess5"/>
    <dgm:cxn modelId="{B32470BA-5AB3-46FF-8A4D-2C0D9B887BC1}" type="presOf" srcId="{BB7F1D23-B22D-43D7-9151-EBB93159F9DB}" destId="{6E1932E1-4B46-4B32-84ED-F3E2A560C199}" srcOrd="1" destOrd="0" presId="urn:microsoft.com/office/officeart/2005/8/layout/vProcess5"/>
    <dgm:cxn modelId="{6A6ACE3A-33BE-4D28-BDC6-5D71D8F04EC3}" srcId="{CAFDBD2D-8ABF-418B-B4BD-D450F957587D}" destId="{A144F77D-C542-47C7-B347-BAB5D7D749BF}" srcOrd="5" destOrd="0" parTransId="{BC0FFBAB-CC45-478E-9ADA-CEF2E25343B6}" sibTransId="{C0BD8B0F-B79D-449D-A766-668EA444F625}"/>
    <dgm:cxn modelId="{1A706C2D-6985-436A-B39D-191E02FC532D}" type="presOf" srcId="{12B643CD-95BB-4CC7-AEE2-62EB13C5953C}" destId="{58BF8775-879D-4788-A751-A607DC7FD03B}" srcOrd="0" destOrd="0" presId="urn:microsoft.com/office/officeart/2005/8/layout/vProcess5"/>
    <dgm:cxn modelId="{9ADF175C-E40C-4A5D-94A4-DDC3DF888E10}" type="presOf" srcId="{0F5FA826-D15B-43AE-9590-68999DA23696}" destId="{335238F0-738B-4310-A7B6-E3FA668C190F}" srcOrd="0" destOrd="0" presId="urn:microsoft.com/office/officeart/2005/8/layout/vProcess5"/>
    <dgm:cxn modelId="{FDC79206-2867-43CF-B159-960348CA407C}" type="presOf" srcId="{12B643CD-95BB-4CC7-AEE2-62EB13C5953C}" destId="{E548CA9E-09DA-497A-870F-1C96765B817D}" srcOrd="1" destOrd="0" presId="urn:microsoft.com/office/officeart/2005/8/layout/vProcess5"/>
    <dgm:cxn modelId="{74C8CFB0-F00B-4332-9895-3F52887739A0}" type="presOf" srcId="{EDB7B9B6-4891-4EFB-B99B-2EBDEE078EA6}" destId="{9B04B594-D1B0-448C-8E67-2ACD3030803B}" srcOrd="0" destOrd="0" presId="urn:microsoft.com/office/officeart/2005/8/layout/vProcess5"/>
    <dgm:cxn modelId="{047F7887-D752-440E-B2CC-C1FC4EBE179C}" type="presOf" srcId="{0F5FA826-D15B-43AE-9590-68999DA23696}" destId="{6531200E-39A0-4742-A9D5-B0DE40C053D9}" srcOrd="1" destOrd="0" presId="urn:microsoft.com/office/officeart/2005/8/layout/vProcess5"/>
    <dgm:cxn modelId="{F1A93C2A-F71D-4CE4-B59D-6D5A74A96D4F}" type="presOf" srcId="{872B21F4-5AF7-48A3-81A9-0068B74EFBB1}" destId="{97F7ECF8-D49B-4FC1-807F-6A895C052597}" srcOrd="0" destOrd="0" presId="urn:microsoft.com/office/officeart/2005/8/layout/vProcess5"/>
    <dgm:cxn modelId="{6FB80596-EF66-42A9-B12C-0233ECF23A7C}" srcId="{CAFDBD2D-8ABF-418B-B4BD-D450F957587D}" destId="{0F5FA826-D15B-43AE-9590-68999DA23696}" srcOrd="3" destOrd="0" parTransId="{1DB10F11-C392-4A79-AEAA-A66C72E20C6E}" sibTransId="{19B5AC5C-EECD-4A93-9B63-6F6F6D2E9B58}"/>
    <dgm:cxn modelId="{822432D7-DD2B-45E0-AF7E-6FFB6B846FC2}" type="presOf" srcId="{E7FC2DD9-83C4-4ACC-912F-75226E43C68F}" destId="{F57D3C4B-4F1D-4CD3-9AE5-4D9306075700}" srcOrd="1" destOrd="0" presId="urn:microsoft.com/office/officeart/2005/8/layout/vProcess5"/>
    <dgm:cxn modelId="{C516A69A-E824-4531-A7F9-357A2C37ADA8}" type="presParOf" srcId="{1BC91AEE-9147-4F5F-9E8E-B9CCB17B90A3}" destId="{0DC7E1FC-ED47-410A-8F50-DF68D177CE5A}" srcOrd="0" destOrd="0" presId="urn:microsoft.com/office/officeart/2005/8/layout/vProcess5"/>
    <dgm:cxn modelId="{681D90BE-CD27-4FCC-AA00-9E3CD7971A99}" type="presParOf" srcId="{1BC91AEE-9147-4F5F-9E8E-B9CCB17B90A3}" destId="{EDA251C4-D9AF-43EE-99CA-10ED88A57D4C}" srcOrd="1" destOrd="0" presId="urn:microsoft.com/office/officeart/2005/8/layout/vProcess5"/>
    <dgm:cxn modelId="{D19EFA92-563D-4877-90DE-DD0DF6047BA5}" type="presParOf" srcId="{1BC91AEE-9147-4F5F-9E8E-B9CCB17B90A3}" destId="{97F7ECF8-D49B-4FC1-807F-6A895C052597}" srcOrd="2" destOrd="0" presId="urn:microsoft.com/office/officeart/2005/8/layout/vProcess5"/>
    <dgm:cxn modelId="{491C75E5-D26E-407C-B220-6982CFB64440}" type="presParOf" srcId="{1BC91AEE-9147-4F5F-9E8E-B9CCB17B90A3}" destId="{58BF8775-879D-4788-A751-A607DC7FD03B}" srcOrd="3" destOrd="0" presId="urn:microsoft.com/office/officeart/2005/8/layout/vProcess5"/>
    <dgm:cxn modelId="{BF1CF567-8902-4B8C-AF07-2958A47388E3}" type="presParOf" srcId="{1BC91AEE-9147-4F5F-9E8E-B9CCB17B90A3}" destId="{335238F0-738B-4310-A7B6-E3FA668C190F}" srcOrd="4" destOrd="0" presId="urn:microsoft.com/office/officeart/2005/8/layout/vProcess5"/>
    <dgm:cxn modelId="{D34414A2-6C09-44A2-B174-CF54A842D2B2}" type="presParOf" srcId="{1BC91AEE-9147-4F5F-9E8E-B9CCB17B90A3}" destId="{9FF77ED5-B9C9-471E-A971-847E83CA04C3}" srcOrd="5" destOrd="0" presId="urn:microsoft.com/office/officeart/2005/8/layout/vProcess5"/>
    <dgm:cxn modelId="{F3D44272-0F67-43B5-B0FB-E2ABB2628B53}" type="presParOf" srcId="{1BC91AEE-9147-4F5F-9E8E-B9CCB17B90A3}" destId="{615CD20B-DDBC-4750-BEE1-1F40156F971B}" srcOrd="6" destOrd="0" presId="urn:microsoft.com/office/officeart/2005/8/layout/vProcess5"/>
    <dgm:cxn modelId="{D85D95E5-0CA9-45FA-BBC5-B47F9D4C9887}" type="presParOf" srcId="{1BC91AEE-9147-4F5F-9E8E-B9CCB17B90A3}" destId="{9B04B594-D1B0-448C-8E67-2ACD3030803B}" srcOrd="7" destOrd="0" presId="urn:microsoft.com/office/officeart/2005/8/layout/vProcess5"/>
    <dgm:cxn modelId="{B117B2FD-642A-4664-A63E-2F4C73FAA93C}" type="presParOf" srcId="{1BC91AEE-9147-4F5F-9E8E-B9CCB17B90A3}" destId="{A92EAB1C-3429-4535-9C2C-3EF5AE2CBE0F}" srcOrd="8" destOrd="0" presId="urn:microsoft.com/office/officeart/2005/8/layout/vProcess5"/>
    <dgm:cxn modelId="{69F0D843-5494-4F89-B189-1DBA1A4127DD}" type="presParOf" srcId="{1BC91AEE-9147-4F5F-9E8E-B9CCB17B90A3}" destId="{8817AD0D-CFB6-4ECB-A338-ABB417C60AAE}" srcOrd="9" destOrd="0" presId="urn:microsoft.com/office/officeart/2005/8/layout/vProcess5"/>
    <dgm:cxn modelId="{24E28995-9FEE-40F8-8A0C-F266C90D8279}" type="presParOf" srcId="{1BC91AEE-9147-4F5F-9E8E-B9CCB17B90A3}" destId="{6E1932E1-4B46-4B32-84ED-F3E2A560C199}" srcOrd="10" destOrd="0" presId="urn:microsoft.com/office/officeart/2005/8/layout/vProcess5"/>
    <dgm:cxn modelId="{47C6273B-2969-4C95-B350-4E0DAEFCCB9B}" type="presParOf" srcId="{1BC91AEE-9147-4F5F-9E8E-B9CCB17B90A3}" destId="{1762B6AB-63C4-428A-8D2E-9F5D89A1C769}" srcOrd="11" destOrd="0" presId="urn:microsoft.com/office/officeart/2005/8/layout/vProcess5"/>
    <dgm:cxn modelId="{F934BACD-6CAC-4A0B-84B2-BBF49DAC147A}" type="presParOf" srcId="{1BC91AEE-9147-4F5F-9E8E-B9CCB17B90A3}" destId="{E548CA9E-09DA-497A-870F-1C96765B817D}" srcOrd="12" destOrd="0" presId="urn:microsoft.com/office/officeart/2005/8/layout/vProcess5"/>
    <dgm:cxn modelId="{B1FC7F1C-B5FA-46F7-8867-68E1EAF4E11F}" type="presParOf" srcId="{1BC91AEE-9147-4F5F-9E8E-B9CCB17B90A3}" destId="{6531200E-39A0-4742-A9D5-B0DE40C053D9}" srcOrd="13" destOrd="0" presId="urn:microsoft.com/office/officeart/2005/8/layout/vProcess5"/>
    <dgm:cxn modelId="{28CBFF0A-DDD7-46C3-A629-1E234E396132}" type="presParOf" srcId="{1BC91AEE-9147-4F5F-9E8E-B9CCB17B90A3}" destId="{F57D3C4B-4F1D-4CD3-9AE5-4D9306075700}" srcOrd="14" destOrd="0" presId="urn:microsoft.com/office/officeart/2005/8/layout/vProcess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16555-BDF4-4724-ADEA-F25CD383D208}">
      <dsp:nvSpPr>
        <dsp:cNvPr id="0" name=""/>
        <dsp:cNvSpPr/>
      </dsp:nvSpPr>
      <dsp:spPr>
        <a:xfrm>
          <a:off x="0" y="0"/>
          <a:ext cx="4053593" cy="4797151"/>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E7BE13-974F-4BD2-91ED-B72EBBDB106D}">
      <dsp:nvSpPr>
        <dsp:cNvPr id="0" name=""/>
        <dsp:cNvSpPr/>
      </dsp:nvSpPr>
      <dsp:spPr>
        <a:xfrm>
          <a:off x="1590418" y="481046"/>
          <a:ext cx="5160941" cy="43099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u="none" kern="1200" dirty="0" smtClean="0">
              <a:solidFill>
                <a:schemeClr val="accent6">
                  <a:lumMod val="75000"/>
                </a:schemeClr>
              </a:solidFill>
              <a:effectLst>
                <a:outerShdw blurRad="38100" dist="38100" dir="2700000" algn="tl">
                  <a:srgbClr val="000000">
                    <a:alpha val="43137"/>
                  </a:srgbClr>
                </a:outerShdw>
              </a:effectLst>
            </a:rPr>
            <a:t>Основы и организацию обороны</a:t>
          </a:r>
          <a:endParaRPr lang="ru-RU" sz="1600" b="1" u="none" kern="1200" dirty="0">
            <a:solidFill>
              <a:schemeClr val="accent6">
                <a:lumMod val="75000"/>
              </a:schemeClr>
            </a:solidFill>
            <a:effectLst>
              <a:outerShdw blurRad="38100" dist="38100" dir="2700000" algn="tl">
                <a:srgbClr val="000000">
                  <a:alpha val="43137"/>
                </a:srgbClr>
              </a:outerShdw>
            </a:effectLst>
          </a:endParaRPr>
        </a:p>
      </dsp:txBody>
      <dsp:txXfrm>
        <a:off x="1611457" y="502085"/>
        <a:ext cx="5118863" cy="388916"/>
      </dsp:txXfrm>
    </dsp:sp>
    <dsp:sp modelId="{E2780961-E88E-4E68-93E6-11890ADCEAE9}">
      <dsp:nvSpPr>
        <dsp:cNvPr id="0" name=""/>
        <dsp:cNvSpPr/>
      </dsp:nvSpPr>
      <dsp:spPr>
        <a:xfrm>
          <a:off x="1589421" y="965914"/>
          <a:ext cx="5162937" cy="6192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accent6">
                  <a:lumMod val="75000"/>
                </a:schemeClr>
              </a:solidFill>
              <a:effectLst>
                <a:outerShdw blurRad="38100" dist="38100" dir="2700000" algn="tl">
                  <a:srgbClr val="000000">
                    <a:alpha val="43137"/>
                  </a:srgbClr>
                </a:outerShdw>
              </a:effectLst>
            </a:rPr>
            <a:t>Полномочия органов, государственной власти и субъектов РФ, организаций их и должностных лиц</a:t>
          </a:r>
          <a:endParaRPr lang="ru-RU" sz="1600" b="1" kern="1200" dirty="0">
            <a:solidFill>
              <a:schemeClr val="accent6">
                <a:lumMod val="75000"/>
              </a:schemeClr>
            </a:solidFill>
            <a:effectLst>
              <a:outerShdw blurRad="38100" dist="38100" dir="2700000" algn="tl">
                <a:srgbClr val="000000">
                  <a:alpha val="43137"/>
                </a:srgbClr>
              </a:outerShdw>
            </a:effectLst>
          </a:endParaRPr>
        </a:p>
      </dsp:txBody>
      <dsp:txXfrm>
        <a:off x="1619648" y="996141"/>
        <a:ext cx="5102483" cy="558755"/>
      </dsp:txXfrm>
    </dsp:sp>
    <dsp:sp modelId="{ADB74222-B5E5-4493-8C5A-83656F7ED412}">
      <dsp:nvSpPr>
        <dsp:cNvPr id="0" name=""/>
        <dsp:cNvSpPr/>
      </dsp:nvSpPr>
      <dsp:spPr>
        <a:xfrm>
          <a:off x="1589920" y="1638998"/>
          <a:ext cx="5161939" cy="43099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accent6">
                  <a:lumMod val="75000"/>
                </a:schemeClr>
              </a:solidFill>
              <a:effectLst>
                <a:outerShdw blurRad="38100" dist="38100" dir="2700000" algn="tl">
                  <a:srgbClr val="000000">
                    <a:alpha val="43137"/>
                  </a:srgbClr>
                </a:outerShdw>
              </a:effectLst>
            </a:rPr>
            <a:t>Права и обязанности граждан РФ в области обороны</a:t>
          </a:r>
          <a:endParaRPr lang="ru-RU" sz="1600" b="1" kern="1200" dirty="0">
            <a:solidFill>
              <a:schemeClr val="accent6">
                <a:lumMod val="75000"/>
              </a:schemeClr>
            </a:solidFill>
            <a:effectLst>
              <a:outerShdw blurRad="38100" dist="38100" dir="2700000" algn="tl">
                <a:srgbClr val="000000">
                  <a:alpha val="43137"/>
                </a:srgbClr>
              </a:outerShdw>
            </a:effectLst>
          </a:endParaRPr>
        </a:p>
      </dsp:txBody>
      <dsp:txXfrm>
        <a:off x="1610959" y="1660037"/>
        <a:ext cx="5119861" cy="388916"/>
      </dsp:txXfrm>
    </dsp:sp>
    <dsp:sp modelId="{C0613DE6-754B-4883-A8F9-B8D4EFD43533}">
      <dsp:nvSpPr>
        <dsp:cNvPr id="0" name=""/>
        <dsp:cNvSpPr/>
      </dsp:nvSpPr>
      <dsp:spPr>
        <a:xfrm>
          <a:off x="1589920" y="2123866"/>
          <a:ext cx="5161939" cy="7898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accent6">
                  <a:lumMod val="75000"/>
                </a:schemeClr>
              </a:solidFill>
              <a:effectLst>
                <a:outerShdw blurRad="38100" dist="38100" dir="2700000" algn="tl">
                  <a:srgbClr val="000000">
                    <a:alpha val="43137"/>
                  </a:srgbClr>
                </a:outerShdw>
              </a:effectLst>
            </a:rPr>
            <a:t>Предназначение Вооруженных Сил РФ, их комплектование и руководство, функции Министерства обороны и Генерального штаба</a:t>
          </a:r>
          <a:endParaRPr lang="ru-RU" sz="1600" b="1" kern="1200" dirty="0">
            <a:solidFill>
              <a:schemeClr val="accent6">
                <a:lumMod val="75000"/>
              </a:schemeClr>
            </a:solidFill>
            <a:effectLst>
              <a:outerShdw blurRad="38100" dist="38100" dir="2700000" algn="tl">
                <a:srgbClr val="000000">
                  <a:alpha val="43137"/>
                </a:srgbClr>
              </a:outerShdw>
            </a:effectLst>
          </a:endParaRPr>
        </a:p>
      </dsp:txBody>
      <dsp:txXfrm>
        <a:off x="1628476" y="2162422"/>
        <a:ext cx="5084827" cy="712719"/>
      </dsp:txXfrm>
    </dsp:sp>
    <dsp:sp modelId="{0D47CE28-1768-405C-9C12-ED43D1F44EB2}">
      <dsp:nvSpPr>
        <dsp:cNvPr id="0" name=""/>
        <dsp:cNvSpPr/>
      </dsp:nvSpPr>
      <dsp:spPr>
        <a:xfrm>
          <a:off x="1589920" y="2967572"/>
          <a:ext cx="5161939" cy="64195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accent6">
                  <a:lumMod val="75000"/>
                </a:schemeClr>
              </a:solidFill>
              <a:effectLst>
                <a:outerShdw blurRad="38100" dist="38100" dir="2700000" algn="tl">
                  <a:srgbClr val="000000">
                    <a:alpha val="43137"/>
                  </a:srgbClr>
                </a:outerShdw>
              </a:effectLst>
            </a:rPr>
            <a:t>Основные положения – состояние войны, военное положение, мобилизация, гражданская оборона, территориальная оборона</a:t>
          </a:r>
          <a:endParaRPr lang="ru-RU" sz="1600" b="1" kern="1200" dirty="0">
            <a:solidFill>
              <a:schemeClr val="accent6">
                <a:lumMod val="75000"/>
              </a:schemeClr>
            </a:solidFill>
            <a:effectLst>
              <a:outerShdw blurRad="38100" dist="38100" dir="2700000" algn="tl">
                <a:srgbClr val="000000">
                  <a:alpha val="43137"/>
                </a:srgbClr>
              </a:outerShdw>
            </a:effectLst>
          </a:endParaRPr>
        </a:p>
      </dsp:txBody>
      <dsp:txXfrm>
        <a:off x="1621258" y="2998910"/>
        <a:ext cx="5099263" cy="579281"/>
      </dsp:txXfrm>
    </dsp:sp>
    <dsp:sp modelId="{3B36E8AF-A6E7-46D7-90E6-91D0A47E5FFD}">
      <dsp:nvSpPr>
        <dsp:cNvPr id="0" name=""/>
        <dsp:cNvSpPr/>
      </dsp:nvSpPr>
      <dsp:spPr>
        <a:xfrm>
          <a:off x="1589920" y="3663403"/>
          <a:ext cx="5161939" cy="59882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accent6">
                  <a:lumMod val="75000"/>
                </a:schemeClr>
              </a:solidFill>
              <a:effectLst>
                <a:outerShdw blurRad="38100" dist="38100" dir="2700000" algn="tl">
                  <a:srgbClr val="000000">
                    <a:alpha val="43137"/>
                  </a:srgbClr>
                </a:outerShdw>
              </a:effectLst>
            </a:rPr>
            <a:t>Ответственность за нарушение законодательства РФ в области обороны</a:t>
          </a:r>
          <a:endParaRPr lang="ru-RU" sz="1600" b="1" kern="1200" dirty="0">
            <a:solidFill>
              <a:schemeClr val="accent6">
                <a:lumMod val="75000"/>
              </a:schemeClr>
            </a:solidFill>
            <a:effectLst>
              <a:outerShdw blurRad="38100" dist="38100" dir="2700000" algn="tl">
                <a:srgbClr val="000000">
                  <a:alpha val="43137"/>
                </a:srgbClr>
              </a:outerShdw>
            </a:effectLst>
          </a:endParaRPr>
        </a:p>
      </dsp:txBody>
      <dsp:txXfrm>
        <a:off x="1619152" y="3692635"/>
        <a:ext cx="5103475" cy="5403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16FEC-490E-4E87-8646-B28B3C47CDB3}">
      <dsp:nvSpPr>
        <dsp:cNvPr id="0" name=""/>
        <dsp:cNvSpPr/>
      </dsp:nvSpPr>
      <dsp:spPr>
        <a:xfrm>
          <a:off x="229971" y="0"/>
          <a:ext cx="4597400" cy="4597400"/>
        </a:xfrm>
        <a:prstGeom prst="triangl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CEEDBC9-9319-4A93-897C-BFE2A85EE7CC}">
      <dsp:nvSpPr>
        <dsp:cNvPr id="0" name=""/>
        <dsp:cNvSpPr/>
      </dsp:nvSpPr>
      <dsp:spPr>
        <a:xfrm>
          <a:off x="1115574" y="462209"/>
          <a:ext cx="5814504" cy="1088290"/>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b="1" kern="1200" dirty="0" smtClean="0">
              <a:solidFill>
                <a:schemeClr val="accent1">
                  <a:lumMod val="75000"/>
                </a:schemeClr>
              </a:solidFill>
              <a:effectLst>
                <a:outerShdw blurRad="38100" dist="38100" dir="2700000" algn="tl">
                  <a:srgbClr val="000000">
                    <a:alpha val="43137"/>
                  </a:srgbClr>
                </a:outerShdw>
              </a:effectLst>
            </a:rPr>
            <a:t>Военнослужащие обладают правами и свободами человека и гражданина с некоторыми ограничениями, установленными законами РФ</a:t>
          </a:r>
          <a:endParaRPr lang="ru-RU" sz="1800" b="1" kern="1200" dirty="0">
            <a:solidFill>
              <a:schemeClr val="accent1">
                <a:lumMod val="75000"/>
              </a:schemeClr>
            </a:solidFill>
            <a:effectLst>
              <a:outerShdw blurRad="38100" dist="38100" dir="2700000" algn="tl">
                <a:srgbClr val="000000">
                  <a:alpha val="43137"/>
                </a:srgbClr>
              </a:outerShdw>
            </a:effectLst>
          </a:endParaRPr>
        </a:p>
      </dsp:txBody>
      <dsp:txXfrm>
        <a:off x="1168700" y="515335"/>
        <a:ext cx="5708252" cy="982038"/>
      </dsp:txXfrm>
    </dsp:sp>
    <dsp:sp modelId="{6E384088-63A6-44C9-8219-9A0FD9913040}">
      <dsp:nvSpPr>
        <dsp:cNvPr id="0" name=""/>
        <dsp:cNvSpPr/>
      </dsp:nvSpPr>
      <dsp:spPr>
        <a:xfrm>
          <a:off x="1121073" y="1686536"/>
          <a:ext cx="5803507" cy="1088290"/>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b="1" kern="1200" dirty="0" smtClean="0">
              <a:solidFill>
                <a:schemeClr val="accent1">
                  <a:lumMod val="75000"/>
                </a:schemeClr>
              </a:solidFill>
              <a:effectLst>
                <a:outerShdw blurRad="38100" dist="38100" dir="2700000" algn="tl">
                  <a:srgbClr val="000000">
                    <a:alpha val="43137"/>
                  </a:srgbClr>
                </a:outerShdw>
              </a:effectLst>
            </a:rPr>
            <a:t>На военнослужащих возлагаются обязанности по подготовке к вооруженной защите и вооруженная защита Российской Федерации</a:t>
          </a:r>
          <a:endParaRPr lang="ru-RU" sz="1800" b="1" kern="1200" dirty="0">
            <a:solidFill>
              <a:schemeClr val="accent1">
                <a:lumMod val="75000"/>
              </a:schemeClr>
            </a:solidFill>
            <a:effectLst>
              <a:outerShdw blurRad="38100" dist="38100" dir="2700000" algn="tl">
                <a:srgbClr val="000000">
                  <a:alpha val="43137"/>
                </a:srgbClr>
              </a:outerShdw>
            </a:effectLst>
          </a:endParaRPr>
        </a:p>
      </dsp:txBody>
      <dsp:txXfrm>
        <a:off x="1174199" y="1739662"/>
        <a:ext cx="5697255" cy="982038"/>
      </dsp:txXfrm>
    </dsp:sp>
    <dsp:sp modelId="{214CAF42-C905-4602-B15E-61738DAFDC73}">
      <dsp:nvSpPr>
        <dsp:cNvPr id="0" name=""/>
        <dsp:cNvSpPr/>
      </dsp:nvSpPr>
      <dsp:spPr>
        <a:xfrm>
          <a:off x="1112825" y="2910863"/>
          <a:ext cx="5820002" cy="1088290"/>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b="1" kern="1200" dirty="0" smtClean="0">
              <a:solidFill>
                <a:schemeClr val="accent1">
                  <a:lumMod val="75000"/>
                </a:schemeClr>
              </a:solidFill>
              <a:effectLst>
                <a:outerShdw blurRad="38100" dist="38100" dir="2700000" algn="tl">
                  <a:srgbClr val="000000">
                    <a:alpha val="43137"/>
                  </a:srgbClr>
                </a:outerShdw>
              </a:effectLst>
            </a:rPr>
            <a:t>Военнослужащим предоставляются льготы, гарантии и компенсации</a:t>
          </a:r>
          <a:endParaRPr lang="ru-RU" sz="1800" b="1" kern="1200" dirty="0">
            <a:solidFill>
              <a:schemeClr val="accent1">
                <a:lumMod val="75000"/>
              </a:schemeClr>
            </a:solidFill>
            <a:effectLst>
              <a:outerShdw blurRad="38100" dist="38100" dir="2700000" algn="tl">
                <a:srgbClr val="000000">
                  <a:alpha val="43137"/>
                </a:srgbClr>
              </a:outerShdw>
            </a:effectLst>
          </a:endParaRPr>
        </a:p>
      </dsp:txBody>
      <dsp:txXfrm>
        <a:off x="1165951" y="2963989"/>
        <a:ext cx="5713750" cy="9820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251C4-D9AF-43EE-99CA-10ED88A57D4C}">
      <dsp:nvSpPr>
        <dsp:cNvPr id="0" name=""/>
        <dsp:cNvSpPr/>
      </dsp:nvSpPr>
      <dsp:spPr>
        <a:xfrm>
          <a:off x="0" y="0"/>
          <a:ext cx="6219444" cy="10287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smtClean="0">
              <a:solidFill>
                <a:schemeClr val="tx1"/>
              </a:solidFill>
            </a:rPr>
            <a:t>- </a:t>
          </a:r>
          <a:r>
            <a:rPr lang="ru-RU" sz="1500" kern="1200" dirty="0" smtClean="0">
              <a:solidFill>
                <a:schemeClr val="tx1"/>
              </a:solidFill>
            </a:rPr>
            <a:t>Веди боевые действия только против комбатантов </a:t>
          </a:r>
          <a:r>
            <a:rPr lang="ru-RU" sz="1500" i="1" kern="1200" dirty="0" smtClean="0">
              <a:solidFill>
                <a:schemeClr val="tx1"/>
              </a:solidFill>
            </a:rPr>
            <a:t>(комбатант – воин, боец)</a:t>
          </a:r>
          <a:r>
            <a:rPr lang="en-US" sz="1500" i="1" kern="1200" dirty="0" smtClean="0">
              <a:solidFill>
                <a:schemeClr val="tx1"/>
              </a:solidFill>
            </a:rPr>
            <a:t>                                                           - </a:t>
          </a:r>
          <a:r>
            <a:rPr lang="ru-RU" sz="1500" kern="1200" dirty="0" smtClean="0">
              <a:solidFill>
                <a:schemeClr val="tx1"/>
              </a:solidFill>
            </a:rPr>
            <a:t>Помни, что акты мести и взятие заложников запрещены</a:t>
          </a:r>
          <a:endParaRPr lang="ru-RU" sz="1500" kern="1200" dirty="0">
            <a:solidFill>
              <a:schemeClr val="tx1"/>
            </a:solidFill>
          </a:endParaRPr>
        </a:p>
      </dsp:txBody>
      <dsp:txXfrm>
        <a:off x="30130" y="30130"/>
        <a:ext cx="4989037" cy="968440"/>
      </dsp:txXfrm>
    </dsp:sp>
    <dsp:sp modelId="{97F7ECF8-D49B-4FC1-807F-6A895C052597}">
      <dsp:nvSpPr>
        <dsp:cNvPr id="0" name=""/>
        <dsp:cNvSpPr/>
      </dsp:nvSpPr>
      <dsp:spPr>
        <a:xfrm>
          <a:off x="464439" y="1171575"/>
          <a:ext cx="6219444" cy="10287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smtClean="0">
              <a:solidFill>
                <a:schemeClr val="tx1"/>
              </a:solidFill>
            </a:rPr>
            <a:t>- </a:t>
          </a:r>
          <a:r>
            <a:rPr lang="ru-RU" sz="1500" kern="1200" dirty="0" smtClean="0">
              <a:solidFill>
                <a:schemeClr val="tx1"/>
              </a:solidFill>
            </a:rPr>
            <a:t>Нападай только на военные объекты</a:t>
          </a:r>
          <a:r>
            <a:rPr lang="en-US" sz="1500" kern="1200" dirty="0" smtClean="0">
              <a:solidFill>
                <a:schemeClr val="tx1"/>
              </a:solidFill>
            </a:rPr>
            <a:t>.                                      - </a:t>
          </a:r>
          <a:r>
            <a:rPr lang="ru-RU" sz="1500" kern="1200" dirty="0" smtClean="0">
              <a:solidFill>
                <a:schemeClr val="tx1"/>
              </a:solidFill>
            </a:rPr>
            <a:t>Щади гражданское население и его имущество. </a:t>
          </a:r>
          <a:endParaRPr lang="ru-RU" sz="1500" kern="1200" dirty="0">
            <a:solidFill>
              <a:schemeClr val="tx1"/>
            </a:solidFill>
          </a:endParaRPr>
        </a:p>
      </dsp:txBody>
      <dsp:txXfrm>
        <a:off x="494569" y="1201705"/>
        <a:ext cx="5026089" cy="968440"/>
      </dsp:txXfrm>
    </dsp:sp>
    <dsp:sp modelId="{58BF8775-879D-4788-A751-A607DC7FD03B}">
      <dsp:nvSpPr>
        <dsp:cNvPr id="0" name=""/>
        <dsp:cNvSpPr/>
      </dsp:nvSpPr>
      <dsp:spPr>
        <a:xfrm>
          <a:off x="928878" y="2343150"/>
          <a:ext cx="6219444" cy="10287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smtClean="0">
              <a:solidFill>
                <a:schemeClr val="tx1"/>
              </a:solidFill>
            </a:rPr>
            <a:t>- </a:t>
          </a:r>
          <a:r>
            <a:rPr lang="ru-RU" sz="1500" kern="1200" dirty="0" smtClean="0">
              <a:solidFill>
                <a:schemeClr val="tx1"/>
              </a:solidFill>
            </a:rPr>
            <a:t>Если комбатанты неприятеля сдаются в плен, пощади их, разоружи их, обеспечь гуманное отношение к ним и их званию, доставь их к своему командиру</a:t>
          </a:r>
          <a:endParaRPr lang="ru-RU" sz="1500" kern="1200" dirty="0">
            <a:solidFill>
              <a:schemeClr val="tx1"/>
            </a:solidFill>
          </a:endParaRPr>
        </a:p>
      </dsp:txBody>
      <dsp:txXfrm>
        <a:off x="959008" y="2373280"/>
        <a:ext cx="5026090" cy="968439"/>
      </dsp:txXfrm>
    </dsp:sp>
    <dsp:sp modelId="{335238F0-738B-4310-A7B6-E3FA668C190F}">
      <dsp:nvSpPr>
        <dsp:cNvPr id="0" name=""/>
        <dsp:cNvSpPr/>
      </dsp:nvSpPr>
      <dsp:spPr>
        <a:xfrm>
          <a:off x="1393316" y="3514725"/>
          <a:ext cx="6219444" cy="10287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smtClean="0">
              <a:solidFill>
                <a:schemeClr val="tx1"/>
              </a:solidFill>
            </a:rPr>
            <a:t>- </a:t>
          </a:r>
          <a:r>
            <a:rPr lang="ru-RU" sz="1500" kern="1200" dirty="0" smtClean="0">
              <a:solidFill>
                <a:schemeClr val="tx1"/>
              </a:solidFill>
            </a:rPr>
            <a:t>Гуманно относись к больным и раненым. Подбери их, окажи им необходимую помощь, защити их, доставь их к своему командиру или в ближайший медицинский пункт</a:t>
          </a:r>
          <a:endParaRPr lang="ru-RU" sz="1500" kern="1200" dirty="0">
            <a:solidFill>
              <a:schemeClr val="tx1"/>
            </a:solidFill>
          </a:endParaRPr>
        </a:p>
      </dsp:txBody>
      <dsp:txXfrm>
        <a:off x="1423446" y="3544855"/>
        <a:ext cx="5026090" cy="968439"/>
      </dsp:txXfrm>
    </dsp:sp>
    <dsp:sp modelId="{9FF77ED5-B9C9-471E-A971-847E83CA04C3}">
      <dsp:nvSpPr>
        <dsp:cNvPr id="0" name=""/>
        <dsp:cNvSpPr/>
      </dsp:nvSpPr>
      <dsp:spPr>
        <a:xfrm>
          <a:off x="1857756" y="4686300"/>
          <a:ext cx="6219444" cy="10287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smtClean="0">
              <a:solidFill>
                <a:schemeClr val="tx1"/>
              </a:solidFill>
            </a:rPr>
            <a:t>- </a:t>
          </a:r>
          <a:r>
            <a:rPr lang="ru-RU" sz="1500" kern="1200" dirty="0" smtClean="0">
              <a:solidFill>
                <a:schemeClr val="tx1"/>
              </a:solidFill>
            </a:rPr>
            <a:t>Надо знать и помнить, что международное право предоставляет особую защиту определенным категориям лиц и объектов, которые имеют специальные отличительные задачи</a:t>
          </a:r>
          <a:endParaRPr lang="ru-RU" sz="1500" kern="1200" dirty="0">
            <a:solidFill>
              <a:schemeClr val="tx1"/>
            </a:solidFill>
          </a:endParaRPr>
        </a:p>
      </dsp:txBody>
      <dsp:txXfrm>
        <a:off x="1887886" y="4716430"/>
        <a:ext cx="5026090" cy="968439"/>
      </dsp:txXfrm>
    </dsp:sp>
    <dsp:sp modelId="{615CD20B-DDBC-4750-BEE1-1F40156F971B}">
      <dsp:nvSpPr>
        <dsp:cNvPr id="0" name=""/>
        <dsp:cNvSpPr/>
      </dsp:nvSpPr>
      <dsp:spPr>
        <a:xfrm>
          <a:off x="5550789" y="751522"/>
          <a:ext cx="668655" cy="66865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ru-RU" sz="3000" kern="1200"/>
        </a:p>
      </dsp:txBody>
      <dsp:txXfrm>
        <a:off x="5701236" y="751522"/>
        <a:ext cx="367761" cy="503163"/>
      </dsp:txXfrm>
    </dsp:sp>
    <dsp:sp modelId="{9B04B594-D1B0-448C-8E67-2ACD3030803B}">
      <dsp:nvSpPr>
        <dsp:cNvPr id="0" name=""/>
        <dsp:cNvSpPr/>
      </dsp:nvSpPr>
      <dsp:spPr>
        <a:xfrm>
          <a:off x="6015228" y="1923097"/>
          <a:ext cx="668655" cy="66865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ru-RU" sz="3000" kern="1200"/>
        </a:p>
      </dsp:txBody>
      <dsp:txXfrm>
        <a:off x="6165675" y="1923097"/>
        <a:ext cx="367761" cy="503163"/>
      </dsp:txXfrm>
    </dsp:sp>
    <dsp:sp modelId="{A92EAB1C-3429-4535-9C2C-3EF5AE2CBE0F}">
      <dsp:nvSpPr>
        <dsp:cNvPr id="0" name=""/>
        <dsp:cNvSpPr/>
      </dsp:nvSpPr>
      <dsp:spPr>
        <a:xfrm>
          <a:off x="6479667" y="3077527"/>
          <a:ext cx="668655" cy="66865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ru-RU" sz="3000" kern="1200"/>
        </a:p>
      </dsp:txBody>
      <dsp:txXfrm>
        <a:off x="6630114" y="3077527"/>
        <a:ext cx="367761" cy="503163"/>
      </dsp:txXfrm>
    </dsp:sp>
    <dsp:sp modelId="{8817AD0D-CFB6-4ECB-A338-ABB417C60AAE}">
      <dsp:nvSpPr>
        <dsp:cNvPr id="0" name=""/>
        <dsp:cNvSpPr/>
      </dsp:nvSpPr>
      <dsp:spPr>
        <a:xfrm>
          <a:off x="6944106" y="4260532"/>
          <a:ext cx="668655" cy="66865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ru-RU" sz="3000" kern="1200"/>
        </a:p>
      </dsp:txBody>
      <dsp:txXfrm>
        <a:off x="7094553" y="4260532"/>
        <a:ext cx="367761" cy="503163"/>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3695CF-A062-45CA-BC12-4C8C2770AFD6}" type="datetimeFigureOut">
              <a:rPr lang="ru-RU" smtClean="0"/>
              <a:pPr/>
              <a:t>26.03.2020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70F348-96D4-4F13-9445-E4260EFA3E26}" type="slidenum">
              <a:rPr lang="ru-RU" smtClean="0"/>
              <a:pPr/>
              <a:t>‹#›</a:t>
            </a:fld>
            <a:endParaRPr lang="ru-RU"/>
          </a:p>
        </p:txBody>
      </p:sp>
    </p:spTree>
    <p:extLst>
      <p:ext uri="{BB962C8B-B14F-4D97-AF65-F5344CB8AC3E}">
        <p14:creationId xmlns:p14="http://schemas.microsoft.com/office/powerpoint/2010/main" xmlns="" val="1356024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1E3D619C-E9A7-4986-ABC6-7379A7F28AC5}" type="slidenum">
              <a:rPr lang="ru-RU" smtClean="0"/>
              <a:pPr/>
              <a:t>18</a:t>
            </a:fld>
            <a:endParaRPr lang="ru-RU"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endParaRPr lang="ru-RU"/>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fld id="{39ECB399-6556-4BC1-ABDF-A4E244CE58B0}" type="slidenum">
              <a:rPr lang="ru-RU"/>
              <a:pPr/>
              <a:t>‹#›</a:t>
            </a:fld>
            <a:endParaRPr lang="ru-RU"/>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A63B3258-1983-43D6-BF2F-444FEB49D103}" type="slidenum">
              <a:rPr lang="ru-RU" smtClean="0"/>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A63B3258-1983-43D6-BF2F-444FEB49D103}"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457200" y="6245225"/>
            <a:ext cx="2133600" cy="476250"/>
          </a:xfrm>
        </p:spPr>
        <p:txBody>
          <a:bodyPr/>
          <a:lstStyle>
            <a:lvl1pPr>
              <a:defRPr/>
            </a:lvl1pPr>
          </a:lstStyle>
          <a:p>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endParaRPr lang="ru-RU"/>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fld id="{39ECB399-6556-4BC1-ABDF-A4E244CE58B0}" type="slidenum">
              <a:rPr lang="ru-RU"/>
              <a:pPr/>
              <a:t>‹#›</a:t>
            </a:fld>
            <a:endParaRPr lang="ru-RU"/>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6CD7371-75D1-4193-B9A8-2D00472EE672}" type="datetimeFigureOut">
              <a:rPr lang="ru-RU" smtClean="0"/>
              <a:pPr/>
              <a:t>26.03.2020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63B3258-1983-43D6-BF2F-444FEB49D103}"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81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D7371-75D1-4193-B9A8-2D00472EE672}" type="datetimeFigureOut">
              <a:rPr lang="ru-RU" smtClean="0"/>
              <a:pPr/>
              <a:t>26.03.2020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3B3258-1983-43D6-BF2F-444FEB49D103}"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8100000" scaled="1"/>
          <a:tileRect/>
        </a:grad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6CD7371-75D1-4193-B9A8-2D00472EE672}" type="datetimeFigureOut">
              <a:rPr lang="ru-RU" smtClean="0"/>
              <a:pPr/>
              <a:t>26.03.2020</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63B3258-1983-43D6-BF2F-444FEB49D103}"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46.jpe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0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58.jpe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13.xml"/><Relationship Id="rId4" Type="http://schemas.openxmlformats.org/officeDocument/2006/relationships/image" Target="../media/image161.jpeg"/></Relationships>
</file>

<file path=ppt/slides/_rels/slide10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13.xml"/><Relationship Id="rId1" Type="http://schemas.openxmlformats.org/officeDocument/2006/relationships/audio" Target="file:///C:\Documents%20and%20Settings\Victor\&#1056;&#1072;&#1073;&#1086;&#1095;&#1080;&#1081;%20&#1089;&#1090;&#1086;&#1083;\&#1055;&#1088;&#1077;&#1079;&#1077;&#1085;&#1090;&#1072;&#1094;&#1080;&#1103;%20&#8470;%202\&#1055;&#1088;&#1077;&#1076;&#1085;&#1072;&#1079;&#1085;&#1072;&#1095;&#1077;&#1085;&#1080;&#1077;%20&#1074;&#1086;&#1080;&#1085;&#1089;&#1082;&#1086;&#1075;&#1086;%20&#1091;&#1095;&#1077;&#1090;&#1072;.mp3" TargetMode="External"/><Relationship Id="rId4" Type="http://schemas.openxmlformats.org/officeDocument/2006/relationships/image" Target="../media/image76.png"/></Relationships>
</file>

<file path=ppt/slides/_rels/slide11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audio" Target="file:///C:\Documents%20and%20Settings\Victor\&#1056;&#1072;&#1073;&#1086;&#1095;&#1080;&#1081;%20&#1089;&#1090;&#1086;&#1083;\&#1055;&#1088;&#1077;&#1079;&#1077;&#1085;&#1090;&#1072;&#1094;&#1080;&#1103;%20&#8470;%202\&#1054;&#1088;&#1075;&#1072;&#1085;&#1080;&#1079;&#1072;&#1094;&#1080;&#1103;%20&#1074;&#1086;&#1080;&#1085;&#1089;&#1082;&#1086;&#1075;&#1086;%20&#1091;&#1095;&#1077;&#1090;&#1072;.mp3" TargetMode="Externa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76.png"/></Relationships>
</file>

<file path=ppt/slides/_rels/slide1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3.xml"/><Relationship Id="rId1" Type="http://schemas.openxmlformats.org/officeDocument/2006/relationships/audio" Target="file:///C:\Documents%20and%20Settings\Victor\&#1056;&#1072;&#1073;&#1086;&#1095;&#1080;&#1081;%20&#1089;&#1090;&#1086;&#1083;\&#1055;&#1088;&#1077;&#1079;&#1077;&#1085;&#1090;&#1072;&#1094;&#1080;&#1103;%20&#8470;%202\&#1057;&#1086;&#1089;&#1090;&#1072;&#1074;%20&#1082;&#1086;&#1084;&#1080;&#1089;&#1089;&#1080;&#1080;%20&#1087;&#1086;%20&#1087;&#1086;&#1089;&#1090;&#1072;&#1085;&#1086;&#1074;&#1082;&#1077;.mp3" TargetMode="Externa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11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74.png"/><Relationship Id="rId1" Type="http://schemas.openxmlformats.org/officeDocument/2006/relationships/slideLayout" Target="../slideLayouts/slideLayout14.xml"/><Relationship Id="rId5" Type="http://schemas.openxmlformats.org/officeDocument/2006/relationships/image" Target="../media/image176.png"/><Relationship Id="rId4" Type="http://schemas.openxmlformats.org/officeDocument/2006/relationships/image" Target="../media/image175.png"/></Relationships>
</file>

<file path=ppt/slides/_rels/slide1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4.xml"/><Relationship Id="rId1" Type="http://schemas.openxmlformats.org/officeDocument/2006/relationships/audio" Target="file:///C:\Documents%20and%20Settings\Victor\&#1056;&#1072;&#1073;&#1086;&#1095;&#1080;&#1081;%20&#1089;&#1090;&#1086;&#1083;\&#1055;&#1088;&#1077;&#1079;&#1077;&#1085;&#1090;&#1072;&#1094;&#1080;&#1103;%20&#8470;%202\&#1054;&#1073;&#1103;&#1079;&#1072;&#1085;&#1085;&#1086;&#1089;&#1090;&#1080;%20&#1075;&#1088;&#1072;&#1078;&#1076;&#1072;&#1085;%20&#1087;&#1086;%20&#1074;&#1086;&#1080;&#1085;&#1089;&#1082;&#1086;&#1084;&#1091;%20&#1091;&#1095;&#1105;&#1090;&#1091;.mp3" TargetMode="External"/><Relationship Id="rId4" Type="http://schemas.openxmlformats.org/officeDocument/2006/relationships/image" Target="../media/image6.png"/></Relationships>
</file>

<file path=ppt/slides/_rels/slide11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slideLayout" Target="../slideLayouts/slideLayout14.xml"/><Relationship Id="rId1" Type="http://schemas.openxmlformats.org/officeDocument/2006/relationships/audio" Target="file:///C:\Documents%20and%20Settings\Victor\&#1056;&#1072;&#1073;&#1086;&#1095;&#1080;&#1081;%20&#1089;&#1090;&#1086;&#1083;\&#1055;&#1088;&#1077;&#1079;&#1077;&#1085;&#1090;&#1072;&#1094;&#1080;&#1103;%20&#8470;%202\&#1071;&#1074;&#1082;&#1072;%20&#1087;&#1086;%20&#1087;&#1086;&#1074;&#1077;&#1089;&#1090;&#1082;&#1077;.mp3" TargetMode="External"/><Relationship Id="rId5" Type="http://schemas.openxmlformats.org/officeDocument/2006/relationships/image" Target="../media/image178.png"/><Relationship Id="rId4" Type="http://schemas.openxmlformats.org/officeDocument/2006/relationships/image" Target="../media/image76.png"/></Relationships>
</file>

<file path=ppt/slides/_rels/slide1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4.xml"/><Relationship Id="rId1" Type="http://schemas.openxmlformats.org/officeDocument/2006/relationships/audio" Target="file:///C:\Documents%20and%20Settings\Victor\&#1056;&#1072;&#1073;&#1086;&#1095;&#1080;&#1081;%20&#1089;&#1090;&#1086;&#1083;\&#1055;&#1088;&#1077;&#1079;&#1077;&#1085;&#1090;&#1072;&#1094;&#1080;&#1103;%20&#8470;%202\&#1054;&#1090;&#1074;&#1077;&#1090;&#1089;&#1090;&#1074;&#1077;&#1085;&#1085;&#1086;&#1089;&#1090;&#1100;%20&#1075;&#1088;&#1072;&#1078;&#1076;&#1072;&#1085;%20&#1079;&#1072;%20&#1085;&#1077;&#1103;&#1074;&#1082;&#1091;.mp3" TargetMode="Externa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19.xml"/><Relationship Id="rId4" Type="http://schemas.openxmlformats.org/officeDocument/2006/relationships/image" Target="../media/image18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6.jpeg"/><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7.jpeg"/><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19.xml"/><Relationship Id="rId4" Type="http://schemas.openxmlformats.org/officeDocument/2006/relationships/image" Target="../media/image190.jpeg"/></Relationships>
</file>

<file path=ppt/slides/_rels/slide12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19.xml"/></Relationships>
</file>

<file path=ppt/slides/_rels/slide131.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hyperlink" Target="http://mil.ru/849/11873/1062/1347/1803/index.shtml" TargetMode="External"/><Relationship Id="rId1" Type="http://schemas.openxmlformats.org/officeDocument/2006/relationships/slideLayout" Target="../slideLayouts/slideLayout19.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3.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1.png"/><Relationship Id="rId1" Type="http://schemas.openxmlformats.org/officeDocument/2006/relationships/slideLayout" Target="../slideLayouts/slideLayout1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19.xml"/></Relationships>
</file>

<file path=ppt/slides/_rels/slide15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jpeg"/><Relationship Id="rId1" Type="http://schemas.openxmlformats.org/officeDocument/2006/relationships/slideLayout" Target="../slideLayouts/slideLayout19.xml"/><Relationship Id="rId4" Type="http://schemas.openxmlformats.org/officeDocument/2006/relationships/image" Target="../media/image21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19.xml"/></Relationships>
</file>

<file path=ppt/slides/_rels/slide16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19.xml"/></Relationships>
</file>

<file path=ppt/slides/_rels/slide162.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19.xml"/></Relationships>
</file>

<file path=ppt/slides/_rels/slide16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1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recrut.mil.ru/career/conscription/uniform/clothing/more.htm?id=1526@cmsPhotoGallery" TargetMode="External"/><Relationship Id="rId2" Type="http://schemas.openxmlformats.org/officeDocument/2006/relationships/hyperlink" Target="http://sc.mil.ru/social/sport.htm"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diagramLayout" Target="../diagrams/layout1.xml"/><Relationship Id="rId7" Type="http://schemas.openxmlformats.org/officeDocument/2006/relationships/image" Target="../media/image56.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diagramLayout" Target="../diagrams/layout2.xml"/><Relationship Id="rId7" Type="http://schemas.openxmlformats.org/officeDocument/2006/relationships/image" Target="../media/image62.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jpeg"/><Relationship Id="rId7" Type="http://schemas.openxmlformats.org/officeDocument/2006/relationships/diagramColors" Target="../diagrams/colors3.xml"/><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microsoft.com/office/2007/relationships/diagramDrawing" Target="../diagrams/drawing3.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3.xml"/><Relationship Id="rId1" Type="http://schemas.openxmlformats.org/officeDocument/2006/relationships/audio" Target="file:///D:\&#1056;&#1042;&#1053;\&#1059;&#1088;&#1086;&#1082;&#1080;\&#1054;&#1041;&#1046;%2010-11\&#1055;&#1088;&#1077;&#1079;&#1077;&#1085;&#1090;&#1072;&#1094;&#1080;&#1080;%20&#1082;%20&#1091;&#1088;&#1086;&#1082;&#1072;&#1084;\11_11%20&#1042;&#1086;&#1080;&#1085;&#1089;&#1082;&#1072;&#1103;%20&#1086;&#1073;&#1103;&#1079;&#1072;&#1085;&#1085;&#1086;&#1089;&#1090;&#1100;\&#1042;&#1086;&#1080;&#1085;&#1089;&#1082;&#1072;&#1103;%20&#1086;&#1073;&#1103;&#1079;&#1072;&#1085;&#1085;&#1086;&#1089;&#1090;&#1100;(3-1).mp3" TargetMode="Externa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14.xml"/><Relationship Id="rId1" Type="http://schemas.openxmlformats.org/officeDocument/2006/relationships/audio" Target="file:///D:\&#1056;&#1042;&#1053;\&#1059;&#1088;&#1086;&#1082;&#1080;\&#1054;&#1041;&#1046;%2010-11\&#1055;&#1088;&#1077;&#1079;&#1077;&#1085;&#1090;&#1072;&#1094;&#1080;&#1080;%20&#1082;%20&#1091;&#1088;&#1086;&#1082;&#1072;&#1084;\11_11%20&#1042;&#1086;&#1080;&#1085;&#1089;&#1082;&#1072;&#1103;%20&#1086;&#1073;&#1103;&#1079;&#1072;&#1085;&#1085;&#1086;&#1089;&#1090;&#1100;\&#1055;&#1086;&#1085;&#1103;&#1090;&#1080;&#1077;%20&#1086;%20&#1074;&#1086;&#1080;&#1085;&#1089;&#1082;&#1086;&#1081;%20&#1086;&#1073;&#1103;&#1079;&#1072;&#1085;&#1085;&#1086;&#1089;&#1090;&#1080;(2).mp3" TargetMode="External"/><Relationship Id="rId5" Type="http://schemas.openxmlformats.org/officeDocument/2006/relationships/image" Target="../media/image76.png"/><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24.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4.xml"/><Relationship Id="rId5" Type="http://schemas.openxmlformats.org/officeDocument/2006/relationships/image" Target="../media/image93.jpeg"/><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4.xml"/><Relationship Id="rId5" Type="http://schemas.openxmlformats.org/officeDocument/2006/relationships/image" Target="../media/image97.jpeg"/><Relationship Id="rId4" Type="http://schemas.openxmlformats.org/officeDocument/2006/relationships/image" Target="../media/image96.jpeg"/></Relationships>
</file>

<file path=ppt/slides/_rels/slide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4.xml"/><Relationship Id="rId5" Type="http://schemas.openxmlformats.org/officeDocument/2006/relationships/image" Target="../media/image101.png"/><Relationship Id="rId4" Type="http://schemas.openxmlformats.org/officeDocument/2006/relationships/image" Target="../media/image10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5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9.xml"/><Relationship Id="rId4" Type="http://schemas.openxmlformats.org/officeDocument/2006/relationships/image" Target="../media/image114.png"/></Relationships>
</file>

<file path=ppt/slides/_rels/slide6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8.xml"/><Relationship Id="rId4" Type="http://schemas.openxmlformats.org/officeDocument/2006/relationships/image" Target="../media/image118.png"/></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18.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poligon_universaljnyj_soldat_%5btfile.me%5d.avi" TargetMode="Externa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4.xml"/><Relationship Id="rId4" Type="http://schemas.openxmlformats.org/officeDocument/2006/relationships/image" Target="../media/image151.png"/></Relationships>
</file>

<file path=ppt/slides/_rels/slide9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1196752"/>
            <a:ext cx="7776864" cy="1800200"/>
          </a:xfrm>
        </p:spPr>
        <p:txBody>
          <a:bodyPr>
            <a:normAutofit fontScale="90000"/>
          </a:bodyPr>
          <a:lstStyle/>
          <a:p>
            <a:r>
              <a:rPr lang="ru-RU" b="1" dirty="0">
                <a:solidFill>
                  <a:srgbClr val="C00000"/>
                </a:solidFill>
              </a:rPr>
              <a:t>Военная служба – особый вид федеральной государственной </a:t>
            </a:r>
            <a:r>
              <a:rPr lang="ru-RU" b="1" dirty="0" smtClean="0">
                <a:solidFill>
                  <a:srgbClr val="C00000"/>
                </a:solidFill>
              </a:rPr>
              <a:t>службы</a:t>
            </a:r>
            <a:endParaRPr lang="ru-RU" dirty="0">
              <a:solidFill>
                <a:srgbClr val="C00000"/>
              </a:solidFill>
            </a:endParaRPr>
          </a:p>
        </p:txBody>
      </p:sp>
      <p:sp>
        <p:nvSpPr>
          <p:cNvPr id="3" name="Подзаголовок 2"/>
          <p:cNvSpPr>
            <a:spLocks noGrp="1"/>
          </p:cNvSpPr>
          <p:nvPr>
            <p:ph type="subTitle" idx="1"/>
          </p:nvPr>
        </p:nvSpPr>
        <p:spPr>
          <a:xfrm>
            <a:off x="755576" y="3068960"/>
            <a:ext cx="7776864" cy="3024336"/>
          </a:xfrm>
        </p:spPr>
        <p:txBody>
          <a:bodyPr>
            <a:noAutofit/>
          </a:bodyPr>
          <a:lstStyle/>
          <a:p>
            <a:pPr marL="514350" indent="-514350" algn="l">
              <a:buFont typeface="+mj-lt"/>
              <a:buAutoNum type="arabicPeriod"/>
            </a:pPr>
            <a:r>
              <a:rPr lang="ru-RU" sz="2400" b="1" dirty="0" smtClean="0">
                <a:solidFill>
                  <a:srgbClr val="002060"/>
                </a:solidFill>
              </a:rPr>
              <a:t>Обязательная подготовка граждан к военной службе.</a:t>
            </a:r>
          </a:p>
          <a:p>
            <a:pPr marL="514350" indent="-514350" algn="l">
              <a:buFont typeface="+mj-lt"/>
              <a:buAutoNum type="arabicPeriod"/>
            </a:pPr>
            <a:r>
              <a:rPr lang="ru-RU" sz="2400" b="1" dirty="0" smtClean="0">
                <a:solidFill>
                  <a:srgbClr val="002060"/>
                </a:solidFill>
              </a:rPr>
              <a:t>Правовые </a:t>
            </a:r>
            <a:r>
              <a:rPr lang="ru-RU" sz="2400" b="1" dirty="0">
                <a:solidFill>
                  <a:srgbClr val="002060"/>
                </a:solidFill>
              </a:rPr>
              <a:t>основы военной </a:t>
            </a:r>
            <a:r>
              <a:rPr lang="ru-RU" sz="2400" b="1" dirty="0" smtClean="0">
                <a:solidFill>
                  <a:srgbClr val="002060"/>
                </a:solidFill>
              </a:rPr>
              <a:t>службы.</a:t>
            </a:r>
            <a:r>
              <a:rPr lang="ru-RU" sz="2400" dirty="0" smtClean="0">
                <a:solidFill>
                  <a:srgbClr val="002060"/>
                </a:solidFill>
              </a:rPr>
              <a:t> </a:t>
            </a:r>
          </a:p>
          <a:p>
            <a:pPr marL="514350" indent="-514350" algn="l">
              <a:buFont typeface="+mj-lt"/>
              <a:buAutoNum type="arabicPeriod"/>
            </a:pPr>
            <a:r>
              <a:rPr lang="ru-RU" sz="2400" b="1" dirty="0" smtClean="0">
                <a:solidFill>
                  <a:srgbClr val="002060"/>
                </a:solidFill>
              </a:rPr>
              <a:t>Воинская </a:t>
            </a:r>
            <a:r>
              <a:rPr lang="ru-RU" sz="2400" b="1" dirty="0">
                <a:solidFill>
                  <a:srgbClr val="002060"/>
                </a:solidFill>
              </a:rPr>
              <a:t>обязанность и ее содержание. Понятие о воинской </a:t>
            </a:r>
            <a:r>
              <a:rPr lang="ru-RU" sz="2400" b="1" dirty="0" smtClean="0">
                <a:solidFill>
                  <a:srgbClr val="002060"/>
                </a:solidFill>
              </a:rPr>
              <a:t>обязанности. </a:t>
            </a:r>
          </a:p>
          <a:p>
            <a:pPr marL="514350" indent="-514350" algn="l">
              <a:buFont typeface="+mj-lt"/>
              <a:buAutoNum type="arabicPeriod"/>
            </a:pPr>
            <a:r>
              <a:rPr lang="ru-RU" sz="2400" b="1" dirty="0" smtClean="0">
                <a:solidFill>
                  <a:srgbClr val="002060"/>
                </a:solidFill>
              </a:rPr>
              <a:t>Прохождение </a:t>
            </a:r>
            <a:r>
              <a:rPr lang="ru-RU" sz="2400" b="1" dirty="0">
                <a:solidFill>
                  <a:srgbClr val="002060"/>
                </a:solidFill>
              </a:rPr>
              <a:t>военной </a:t>
            </a:r>
            <a:r>
              <a:rPr lang="ru-RU" sz="2400" b="1" dirty="0" smtClean="0">
                <a:solidFill>
                  <a:srgbClr val="002060"/>
                </a:solidFill>
              </a:rPr>
              <a:t>службы. </a:t>
            </a:r>
          </a:p>
          <a:p>
            <a:pPr marL="514350" indent="-514350" algn="l">
              <a:buFont typeface="+mj-lt"/>
              <a:buAutoNum type="arabicPeriod"/>
            </a:pPr>
            <a:r>
              <a:rPr lang="ru-RU" sz="2400" b="1" dirty="0" smtClean="0">
                <a:solidFill>
                  <a:srgbClr val="002060"/>
                </a:solidFill>
              </a:rPr>
              <a:t>Обеспечение </a:t>
            </a:r>
            <a:r>
              <a:rPr lang="ru-RU" sz="2400" b="1" dirty="0">
                <a:solidFill>
                  <a:srgbClr val="002060"/>
                </a:solidFill>
              </a:rPr>
              <a:t>безопасности военной </a:t>
            </a:r>
            <a:r>
              <a:rPr lang="ru-RU" sz="2400" b="1" dirty="0" smtClean="0">
                <a:solidFill>
                  <a:srgbClr val="002060"/>
                </a:solidFill>
              </a:rPr>
              <a:t>службы. </a:t>
            </a:r>
            <a:r>
              <a:rPr lang="ru-RU" sz="2400" b="1" dirty="0">
                <a:solidFill>
                  <a:srgbClr val="002060"/>
                </a:solidFill>
              </a:rPr>
              <a:t>Общие требования к безопасности военной </a:t>
            </a:r>
            <a:r>
              <a:rPr lang="ru-RU" sz="2400" b="1" dirty="0" smtClean="0">
                <a:solidFill>
                  <a:srgbClr val="002060"/>
                </a:solidFill>
              </a:rPr>
              <a:t>службы. </a:t>
            </a:r>
            <a:endParaRPr lang="ru-RU" sz="2400" dirty="0">
              <a:solidFill>
                <a:srgbClr val="002060"/>
              </a:solidFill>
            </a:endParaRPr>
          </a:p>
          <a:p>
            <a:endParaRPr lang="ru-RU" sz="24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6"/>
          <p:cNvSpPr txBox="1">
            <a:spLocks noChangeArrowheads="1"/>
          </p:cNvSpPr>
          <p:nvPr/>
        </p:nvSpPr>
        <p:spPr bwMode="auto">
          <a:xfrm>
            <a:off x="381000" y="228600"/>
            <a:ext cx="8458200" cy="1143000"/>
          </a:xfrm>
          <a:prstGeom prst="rect">
            <a:avLst/>
          </a:prstGeom>
          <a:solidFill>
            <a:srgbClr val="008000"/>
          </a:solidFill>
          <a:ln w="38100" algn="ctr">
            <a:solidFill>
              <a:srgbClr val="FFFF00"/>
            </a:solidFill>
            <a:miter lim="800000"/>
            <a:headEnd/>
            <a:tailEnd/>
          </a:ln>
          <a:effectLst/>
        </p:spPr>
        <p:txBody>
          <a:bodyPr anchor="ctr"/>
          <a:lstStyle/>
          <a:p>
            <a:pPr algn="ctr">
              <a:spcBef>
                <a:spcPct val="50000"/>
              </a:spcBef>
              <a:spcAft>
                <a:spcPct val="50000"/>
              </a:spcAft>
            </a:pPr>
            <a:r>
              <a:rPr lang="ru-RU" sz="2800" dirty="0">
                <a:solidFill>
                  <a:srgbClr val="FFFF00"/>
                </a:solidFill>
                <a:effectLst>
                  <a:outerShdw blurRad="38100" dist="38100" dir="2700000" algn="tl">
                    <a:srgbClr val="000000"/>
                  </a:outerShdw>
                </a:effectLst>
              </a:rPr>
              <a:t>Психологическая классификация             воинских должностей</a:t>
            </a:r>
          </a:p>
        </p:txBody>
      </p:sp>
      <p:sp>
        <p:nvSpPr>
          <p:cNvPr id="9228" name="Rectangle 12"/>
          <p:cNvSpPr>
            <a:spLocks noChangeArrowheads="1"/>
          </p:cNvSpPr>
          <p:nvPr/>
        </p:nvSpPr>
        <p:spPr bwMode="auto">
          <a:xfrm>
            <a:off x="0" y="1698020"/>
            <a:ext cx="9144000" cy="1569660"/>
          </a:xfrm>
          <a:prstGeom prst="rect">
            <a:avLst/>
          </a:prstGeom>
          <a:noFill/>
          <a:ln w="9525">
            <a:noFill/>
            <a:miter lim="800000"/>
            <a:headEnd/>
            <a:tailEnd/>
          </a:ln>
          <a:effectLst/>
        </p:spPr>
        <p:txBody>
          <a:bodyPr anchor="ctr">
            <a:spAutoFit/>
          </a:bodyPr>
          <a:lstStyle/>
          <a:p>
            <a:r>
              <a:rPr lang="ru-RU" sz="2400" dirty="0">
                <a:solidFill>
                  <a:schemeClr val="bg1"/>
                </a:solidFill>
              </a:rPr>
              <a:t>      </a:t>
            </a:r>
            <a:r>
              <a:rPr lang="ru-RU" sz="2400" dirty="0">
                <a:solidFill>
                  <a:srgbClr val="002060"/>
                </a:solidFill>
              </a:rPr>
              <a:t>Существует психологическая классификация воинских должностей, которой руководствуются специалисты профотбора. В ней указанные воинские должности по сходству профессионально необходимых качеств разделены на семь классов:</a:t>
            </a:r>
          </a:p>
        </p:txBody>
      </p:sp>
      <p:sp>
        <p:nvSpPr>
          <p:cNvPr id="9233" name="Text Box 17"/>
          <p:cNvSpPr txBox="1">
            <a:spLocks noChangeArrowheads="1"/>
          </p:cNvSpPr>
          <p:nvPr/>
        </p:nvSpPr>
        <p:spPr bwMode="auto">
          <a:xfrm>
            <a:off x="685800" y="3352800"/>
            <a:ext cx="7924800" cy="3120854"/>
          </a:xfrm>
          <a:prstGeom prst="rect">
            <a:avLst/>
          </a:prstGeom>
          <a:noFill/>
          <a:ln w="9525">
            <a:noFill/>
            <a:miter lim="800000"/>
            <a:headEnd/>
            <a:tailEnd/>
          </a:ln>
          <a:effectLst/>
        </p:spPr>
        <p:txBody>
          <a:bodyPr>
            <a:spAutoFit/>
          </a:bodyPr>
          <a:lstStyle/>
          <a:p>
            <a:pPr marL="342900" indent="-342900">
              <a:spcBef>
                <a:spcPct val="20000"/>
              </a:spcBef>
              <a:buFontTx/>
              <a:buAutoNum type="arabicPeriod"/>
            </a:pPr>
            <a:r>
              <a:rPr lang="ru-RU" sz="2400" dirty="0">
                <a:solidFill>
                  <a:srgbClr val="002060"/>
                </a:solidFill>
              </a:rPr>
              <a:t>Командные воинские должности.</a:t>
            </a:r>
          </a:p>
          <a:p>
            <a:pPr marL="342900" indent="-342900">
              <a:spcBef>
                <a:spcPct val="20000"/>
              </a:spcBef>
              <a:buFontTx/>
              <a:buAutoNum type="arabicPeriod"/>
            </a:pPr>
            <a:r>
              <a:rPr lang="ru-RU" sz="2400" dirty="0">
                <a:solidFill>
                  <a:srgbClr val="002060"/>
                </a:solidFill>
              </a:rPr>
              <a:t>Операторские воинские должности.</a:t>
            </a:r>
          </a:p>
          <a:p>
            <a:pPr marL="342900" indent="-342900">
              <a:spcBef>
                <a:spcPct val="20000"/>
              </a:spcBef>
              <a:buFontTx/>
              <a:buAutoNum type="arabicPeriod"/>
            </a:pPr>
            <a:r>
              <a:rPr lang="ru-RU" sz="2400" dirty="0">
                <a:solidFill>
                  <a:srgbClr val="002060"/>
                </a:solidFill>
              </a:rPr>
              <a:t>Воинские должности связи и наблюдения.</a:t>
            </a:r>
          </a:p>
          <a:p>
            <a:pPr marL="342900" indent="-342900">
              <a:spcBef>
                <a:spcPct val="20000"/>
              </a:spcBef>
              <a:buFontTx/>
              <a:buAutoNum type="arabicPeriod"/>
            </a:pPr>
            <a:r>
              <a:rPr lang="ru-RU" sz="2400" dirty="0">
                <a:solidFill>
                  <a:srgbClr val="002060"/>
                </a:solidFill>
              </a:rPr>
              <a:t>Водительские воинские должности.</a:t>
            </a:r>
          </a:p>
          <a:p>
            <a:pPr marL="342900" indent="-342900">
              <a:spcBef>
                <a:spcPct val="20000"/>
              </a:spcBef>
              <a:buFontTx/>
              <a:buAutoNum type="arabicPeriod"/>
            </a:pPr>
            <a:r>
              <a:rPr lang="ru-RU" sz="2400" dirty="0">
                <a:solidFill>
                  <a:srgbClr val="002060"/>
                </a:solidFill>
              </a:rPr>
              <a:t>Воинские должности специального назначения.</a:t>
            </a:r>
          </a:p>
          <a:p>
            <a:pPr marL="342900" indent="-342900">
              <a:spcBef>
                <a:spcPct val="20000"/>
              </a:spcBef>
              <a:buFontTx/>
              <a:buAutoNum type="arabicPeriod"/>
            </a:pPr>
            <a:r>
              <a:rPr lang="ru-RU" sz="2400" dirty="0">
                <a:solidFill>
                  <a:srgbClr val="002060"/>
                </a:solidFill>
              </a:rPr>
              <a:t>Технические воинские должности.</a:t>
            </a:r>
          </a:p>
          <a:p>
            <a:pPr marL="342900" indent="-342900">
              <a:spcBef>
                <a:spcPct val="20000"/>
              </a:spcBef>
              <a:buFontTx/>
              <a:buAutoNum type="arabicPeriod"/>
            </a:pPr>
            <a:r>
              <a:rPr lang="ru-RU" sz="2400" dirty="0">
                <a:solidFill>
                  <a:srgbClr val="002060"/>
                </a:solidFill>
              </a:rPr>
              <a:t>Прочие воинские должности.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circle(in)">
                                      <p:cBhvr>
                                        <p:cTn id="7" dur="2000"/>
                                        <p:tgtEl>
                                          <p:spTgt spid="92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233"/>
                                        </p:tgtEl>
                                        <p:attrNameLst>
                                          <p:attrName>style.visibility</p:attrName>
                                        </p:attrNameLst>
                                      </p:cBhvr>
                                      <p:to>
                                        <p:strVal val="visible"/>
                                      </p:to>
                                    </p:set>
                                    <p:animEffect transition="in" filter="circle(in)">
                                      <p:cBhvr>
                                        <p:cTn id="10" dur="2000"/>
                                        <p:tgtEl>
                                          <p:spTgt spid="923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228"/>
                                        </p:tgtEl>
                                        <p:attrNameLst>
                                          <p:attrName>style.visibility</p:attrName>
                                        </p:attrNameLst>
                                      </p:cBhvr>
                                      <p:to>
                                        <p:strVal val="visible"/>
                                      </p:to>
                                    </p:set>
                                    <p:animEffect transition="in" filter="circle(in)">
                                      <p:cBhvr>
                                        <p:cTn id="13" dur="20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nimBg="1"/>
      <p:bldP spid="9228" grpId="0"/>
      <p:bldP spid="923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304800" y="381000"/>
            <a:ext cx="8610600" cy="1104900"/>
          </a:xfrm>
          <a:prstGeom prst="rect">
            <a:avLst/>
          </a:prstGeom>
          <a:solidFill>
            <a:srgbClr val="008000"/>
          </a:solidFill>
          <a:ln w="38100">
            <a:solidFill>
              <a:srgbClr val="FFFF00"/>
            </a:solidFill>
            <a:miter lim="800000"/>
            <a:headEnd/>
            <a:tailEnd/>
          </a:ln>
          <a:effectLst/>
        </p:spPr>
        <p:txBody>
          <a:bodyPr>
            <a:spAutoFit/>
          </a:bodyPr>
          <a:lstStyle/>
          <a:p>
            <a:pPr algn="ctr"/>
            <a:r>
              <a:rPr lang="ru-RU" sz="3200" dirty="0">
                <a:solidFill>
                  <a:srgbClr val="FFFF00"/>
                </a:solidFill>
                <a:effectLst>
                  <a:outerShdw blurRad="38100" dist="38100" dir="2700000" algn="tl">
                    <a:srgbClr val="000000"/>
                  </a:outerShdw>
                </a:effectLst>
              </a:rPr>
              <a:t>Соотношение роста и массы тела </a:t>
            </a:r>
          </a:p>
          <a:p>
            <a:pPr algn="ctr"/>
            <a:r>
              <a:rPr lang="ru-RU" sz="3200" dirty="0">
                <a:solidFill>
                  <a:srgbClr val="FFFF00"/>
                </a:solidFill>
                <a:effectLst>
                  <a:outerShdw blurRad="38100" dist="38100" dir="2700000" algn="tl">
                    <a:srgbClr val="000000"/>
                  </a:outerShdw>
                </a:effectLst>
              </a:rPr>
              <a:t>у лиц в возрасте 18-25 лет</a:t>
            </a:r>
            <a:endParaRPr lang="ru-RU" dirty="0"/>
          </a:p>
        </p:txBody>
      </p:sp>
      <p:pic>
        <p:nvPicPr>
          <p:cNvPr id="37895" name="Picture 7" descr="12"/>
          <p:cNvPicPr>
            <a:picLocks noChangeAspect="1" noChangeArrowheads="1"/>
          </p:cNvPicPr>
          <p:nvPr/>
        </p:nvPicPr>
        <p:blipFill>
          <a:blip r:embed="rId2" cstate="print"/>
          <a:srcRect/>
          <a:stretch>
            <a:fillRect/>
          </a:stretch>
        </p:blipFill>
        <p:spPr bwMode="auto">
          <a:xfrm>
            <a:off x="304800" y="2133600"/>
            <a:ext cx="8534400" cy="2673350"/>
          </a:xfrm>
          <a:prstGeom prst="rect">
            <a:avLst/>
          </a:prstGeom>
          <a:noFill/>
        </p:spPr>
      </p:pic>
      <p:sp>
        <p:nvSpPr>
          <p:cNvPr id="37896" name="Text Box 8"/>
          <p:cNvSpPr txBox="1">
            <a:spLocks noChangeArrowheads="1"/>
          </p:cNvSpPr>
          <p:nvPr/>
        </p:nvSpPr>
        <p:spPr bwMode="auto">
          <a:xfrm>
            <a:off x="304800" y="5181600"/>
            <a:ext cx="8534400" cy="641350"/>
          </a:xfrm>
          <a:prstGeom prst="rect">
            <a:avLst/>
          </a:prstGeom>
          <a:noFill/>
          <a:ln w="9525">
            <a:noFill/>
            <a:miter lim="800000"/>
            <a:headEnd/>
            <a:tailEnd/>
          </a:ln>
          <a:effectLst/>
        </p:spPr>
        <p:txBody>
          <a:bodyPr>
            <a:spAutoFit/>
          </a:bodyPr>
          <a:lstStyle/>
          <a:p>
            <a:pPr>
              <a:spcBef>
                <a:spcPct val="50000"/>
              </a:spcBef>
            </a:pPr>
            <a:r>
              <a:rPr lang="ru-RU" i="1">
                <a:solidFill>
                  <a:schemeClr val="bg1"/>
                </a:solidFill>
              </a:rPr>
              <a:t>* Гипотрофия – одна из форм хронического расстройства питания, при которой снижается масса тела и постепенно развивается истощение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wipe(down)">
                                      <p:cBhvr>
                                        <p:cTn id="7" dur="500"/>
                                        <p:tgtEl>
                                          <p:spTgt spid="37890"/>
                                        </p:tgtEl>
                                      </p:cBhvr>
                                    </p:animEffect>
                                  </p:childTnLst>
                                </p:cTn>
                              </p:par>
                              <p:par>
                                <p:cTn id="8" presetID="22" presetClass="entr" presetSubtype="4" fill="hold" nodeType="withEffect">
                                  <p:stCondLst>
                                    <p:cond delay="0"/>
                                  </p:stCondLst>
                                  <p:childTnLst>
                                    <p:set>
                                      <p:cBhvr>
                                        <p:cTn id="9" dur="1" fill="hold">
                                          <p:stCondLst>
                                            <p:cond delay="0"/>
                                          </p:stCondLst>
                                        </p:cTn>
                                        <p:tgtEl>
                                          <p:spTgt spid="37895"/>
                                        </p:tgtEl>
                                        <p:attrNameLst>
                                          <p:attrName>style.visibility</p:attrName>
                                        </p:attrNameLst>
                                      </p:cBhvr>
                                      <p:to>
                                        <p:strVal val="visible"/>
                                      </p:to>
                                    </p:set>
                                    <p:animEffect transition="in" filter="wipe(down)">
                                      <p:cBhvr>
                                        <p:cTn id="10" dur="500"/>
                                        <p:tgtEl>
                                          <p:spTgt spid="3789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7896"/>
                                        </p:tgtEl>
                                        <p:attrNameLst>
                                          <p:attrName>style.visibility</p:attrName>
                                        </p:attrNameLst>
                                      </p:cBhvr>
                                      <p:to>
                                        <p:strVal val="visible"/>
                                      </p:to>
                                    </p:set>
                                    <p:animEffect transition="in" filter="wipe(down)">
                                      <p:cBhvr>
                                        <p:cTn id="13" dur="5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nimBg="1"/>
      <p:bldP spid="3789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04800" y="381000"/>
            <a:ext cx="8610600" cy="1590675"/>
          </a:xfrm>
          <a:prstGeom prst="rect">
            <a:avLst/>
          </a:prstGeom>
          <a:solidFill>
            <a:srgbClr val="008000"/>
          </a:solidFill>
          <a:ln w="38100">
            <a:solidFill>
              <a:srgbClr val="FFFF00"/>
            </a:solidFill>
            <a:miter lim="800000"/>
            <a:headEnd/>
            <a:tailEnd/>
          </a:ln>
          <a:effectLst/>
        </p:spPr>
        <p:txBody>
          <a:bodyPr>
            <a:spAutoFit/>
          </a:bodyPr>
          <a:lstStyle/>
          <a:p>
            <a:pPr algn="ctr"/>
            <a:r>
              <a:rPr lang="ru-RU" sz="2400" dirty="0">
                <a:solidFill>
                  <a:srgbClr val="FFFF00"/>
                </a:solidFill>
                <a:effectLst>
                  <a:outerShdw blurRad="38100" dist="38100" dir="2700000" algn="tl">
                    <a:srgbClr val="000000"/>
                  </a:outerShdw>
                </a:effectLst>
              </a:rPr>
              <a:t>Граждане, желающие поступить в военное учебное заведение, проходят предварительное освидетельствование при военном комиссариате, а окончательное – в военно-учебном заведении</a:t>
            </a:r>
            <a:endParaRPr lang="ru-RU" sz="2400" dirty="0"/>
          </a:p>
        </p:txBody>
      </p:sp>
      <p:sp>
        <p:nvSpPr>
          <p:cNvPr id="43012" name="Text Box 4"/>
          <p:cNvSpPr txBox="1">
            <a:spLocks noChangeArrowheads="1"/>
          </p:cNvSpPr>
          <p:nvPr/>
        </p:nvSpPr>
        <p:spPr bwMode="auto">
          <a:xfrm>
            <a:off x="304800" y="2514600"/>
            <a:ext cx="8534400" cy="3195638"/>
          </a:xfrm>
          <a:prstGeom prst="rect">
            <a:avLst/>
          </a:prstGeom>
          <a:noFill/>
          <a:ln w="9525">
            <a:noFill/>
            <a:miter lim="800000"/>
            <a:headEnd/>
            <a:tailEnd/>
          </a:ln>
          <a:effectLst/>
        </p:spPr>
        <p:txBody>
          <a:bodyPr>
            <a:spAutoFit/>
          </a:bodyPr>
          <a:lstStyle/>
          <a:p>
            <a:pPr>
              <a:spcBef>
                <a:spcPct val="50000"/>
              </a:spcBef>
            </a:pPr>
            <a:r>
              <a:rPr lang="ru-RU" sz="2400">
                <a:solidFill>
                  <a:schemeClr val="bg1"/>
                </a:solidFill>
              </a:rPr>
              <a:t>На предварительное освидетельствование направляются граждане, имеющие: </a:t>
            </a:r>
          </a:p>
          <a:p>
            <a:pPr>
              <a:spcBef>
                <a:spcPct val="50000"/>
              </a:spcBef>
            </a:pPr>
            <a:r>
              <a:rPr lang="ru-RU" sz="2400">
                <a:solidFill>
                  <a:schemeClr val="bg1"/>
                </a:solidFill>
              </a:rPr>
              <a:t>  а) нормальное цветоощущение; </a:t>
            </a:r>
          </a:p>
          <a:p>
            <a:pPr>
              <a:spcBef>
                <a:spcPct val="50000"/>
              </a:spcBef>
            </a:pPr>
            <a:r>
              <a:rPr lang="ru-RU" sz="2400">
                <a:solidFill>
                  <a:schemeClr val="bg1"/>
                </a:solidFill>
              </a:rPr>
              <a:t>  б) остроту зрения не ниже 1,0 на каждый глаз без  </a:t>
            </a:r>
          </a:p>
          <a:p>
            <a:r>
              <a:rPr lang="ru-RU" sz="2400">
                <a:solidFill>
                  <a:schemeClr val="bg1"/>
                </a:solidFill>
              </a:rPr>
              <a:t>       коррекции;</a:t>
            </a:r>
          </a:p>
          <a:p>
            <a:pPr>
              <a:spcBef>
                <a:spcPct val="50000"/>
              </a:spcBef>
            </a:pPr>
            <a:r>
              <a:rPr lang="ru-RU" sz="2400">
                <a:solidFill>
                  <a:schemeClr val="bg1"/>
                </a:solidFill>
              </a:rPr>
              <a:t>  в) артериальное давление не выше 130/50 и не ниже </a:t>
            </a:r>
          </a:p>
          <a:p>
            <a:r>
              <a:rPr lang="ru-RU" sz="2400">
                <a:solidFill>
                  <a:schemeClr val="bg1"/>
                </a:solidFill>
              </a:rPr>
              <a:t>      105/50 мм рт. ст.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arn(inVertical)">
                                      <p:cBhvr>
                                        <p:cTn id="7" dur="500"/>
                                        <p:tgtEl>
                                          <p:spTgt spid="430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3012"/>
                                        </p:tgtEl>
                                        <p:attrNameLst>
                                          <p:attrName>style.visibility</p:attrName>
                                        </p:attrNameLst>
                                      </p:cBhvr>
                                      <p:to>
                                        <p:strVal val="visible"/>
                                      </p:to>
                                    </p:set>
                                    <p:animEffect transition="in" filter="barn(inVertical)">
                                      <p:cBhvr>
                                        <p:cTn id="10" dur="500"/>
                                        <p:tgtEl>
                                          <p:spTgt spid="43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nimBg="1"/>
      <p:bldP spid="4301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04800" y="457200"/>
            <a:ext cx="8610600" cy="2686050"/>
          </a:xfrm>
          <a:prstGeom prst="rect">
            <a:avLst/>
          </a:prstGeom>
          <a:solidFill>
            <a:srgbClr val="008000"/>
          </a:solidFill>
          <a:ln w="38100">
            <a:solidFill>
              <a:srgbClr val="FFFF00"/>
            </a:solidFill>
            <a:miter lim="800000"/>
            <a:headEnd/>
            <a:tailEnd/>
          </a:ln>
          <a:effectLst/>
        </p:spPr>
        <p:txBody>
          <a:bodyPr>
            <a:spAutoFit/>
          </a:bodyPr>
          <a:lstStyle/>
          <a:p>
            <a:pPr algn="ctr"/>
            <a:r>
              <a:rPr lang="ru-RU" sz="2400" dirty="0">
                <a:solidFill>
                  <a:srgbClr val="FFFF00"/>
                </a:solidFill>
                <a:effectLst>
                  <a:outerShdw blurRad="38100" dist="38100" dir="2700000" algn="tl">
                    <a:srgbClr val="000000"/>
                  </a:outerShdw>
                </a:effectLst>
              </a:rPr>
              <a:t>Комиссия по постановке на воинский учёт, кроме организации проведения медицинского освидетельствования для определения их годности к военной службе по состоянию здоровья, проводит мероприятия </a:t>
            </a:r>
            <a:r>
              <a:rPr lang="ru-RU" sz="2400" dirty="0">
                <a:solidFill>
                  <a:schemeClr val="bg1"/>
                </a:solidFill>
                <a:effectLst>
                  <a:outerShdw blurRad="38100" dist="38100" dir="2700000" algn="tl">
                    <a:srgbClr val="000000"/>
                  </a:outerShdw>
                </a:effectLst>
              </a:rPr>
              <a:t>по профессиональному психологическому отбору</a:t>
            </a:r>
            <a:r>
              <a:rPr lang="ru-RU" sz="2400" dirty="0">
                <a:solidFill>
                  <a:srgbClr val="FFFF00"/>
                </a:solidFill>
                <a:effectLst>
                  <a:outerShdw blurRad="38100" dist="38100" dir="2700000" algn="tl">
                    <a:srgbClr val="000000"/>
                  </a:outerShdw>
                </a:effectLst>
              </a:rPr>
              <a:t> граждан для определения их пригодности к подготовке по военно-учётным специальностям</a:t>
            </a:r>
            <a:endParaRPr lang="ru-RU" sz="2400" dirty="0"/>
          </a:p>
        </p:txBody>
      </p:sp>
      <p:sp>
        <p:nvSpPr>
          <p:cNvPr id="44036" name="Text Box 4"/>
          <p:cNvSpPr txBox="1">
            <a:spLocks noChangeArrowheads="1"/>
          </p:cNvSpPr>
          <p:nvPr/>
        </p:nvSpPr>
        <p:spPr bwMode="auto">
          <a:xfrm>
            <a:off x="304800" y="3733800"/>
            <a:ext cx="8534400" cy="1187450"/>
          </a:xfrm>
          <a:prstGeom prst="rect">
            <a:avLst/>
          </a:prstGeom>
          <a:noFill/>
          <a:ln w="9525">
            <a:noFill/>
            <a:miter lim="800000"/>
            <a:headEnd/>
            <a:tailEnd/>
          </a:ln>
          <a:effectLst/>
        </p:spPr>
        <p:txBody>
          <a:bodyPr>
            <a:spAutoFit/>
          </a:bodyPr>
          <a:lstStyle/>
          <a:p>
            <a:pPr algn="ctr">
              <a:spcBef>
                <a:spcPct val="50000"/>
              </a:spcBef>
            </a:pPr>
            <a:r>
              <a:rPr lang="ru-RU" sz="2400">
                <a:solidFill>
                  <a:schemeClr val="bg1"/>
                </a:solidFill>
              </a:rPr>
              <a:t>Психологическое и психофизиологическое обследование проводится с использованием универсального набора из семи психодиагностических тестов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barn(inVertical)">
                                      <p:cBhvr>
                                        <p:cTn id="7" dur="500"/>
                                        <p:tgtEl>
                                          <p:spTgt spid="440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4036"/>
                                        </p:tgtEl>
                                        <p:attrNameLst>
                                          <p:attrName>style.visibility</p:attrName>
                                        </p:attrNameLst>
                                      </p:cBhvr>
                                      <p:to>
                                        <p:strVal val="visible"/>
                                      </p:to>
                                    </p:set>
                                    <p:animEffect transition="in" filter="barn(inVertical)">
                                      <p:cBhvr>
                                        <p:cTn id="10"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nimBg="1"/>
      <p:bldP spid="44036" grpId="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8600" y="1752600"/>
            <a:ext cx="8686800" cy="2212975"/>
          </a:xfrm>
          <a:noFill/>
          <a:ln/>
        </p:spPr>
        <p:txBody>
          <a:bodyPr/>
          <a:lstStyle/>
          <a:p>
            <a:r>
              <a:rPr lang="ru-RU" sz="4800" dirty="0">
                <a:solidFill>
                  <a:srgbClr val="C00000"/>
                </a:solidFill>
                <a:effectLst>
                  <a:outerShdw blurRad="38100" dist="38100" dir="2700000" algn="tl">
                    <a:srgbClr val="000000"/>
                  </a:outerShdw>
                </a:effectLst>
              </a:rPr>
              <a:t>Организация </a:t>
            </a:r>
            <a:br>
              <a:rPr lang="ru-RU" sz="4800" dirty="0">
                <a:solidFill>
                  <a:srgbClr val="C00000"/>
                </a:solidFill>
                <a:effectLst>
                  <a:outerShdw blurRad="38100" dist="38100" dir="2700000" algn="tl">
                    <a:srgbClr val="000000"/>
                  </a:outerShdw>
                </a:effectLst>
              </a:rPr>
            </a:br>
            <a:r>
              <a:rPr lang="ru-RU" sz="4800" dirty="0">
                <a:solidFill>
                  <a:srgbClr val="C00000"/>
                </a:solidFill>
                <a:effectLst>
                  <a:outerShdw blurRad="38100" dist="38100" dir="2700000" algn="tl">
                    <a:srgbClr val="000000"/>
                  </a:outerShdw>
                </a:effectLst>
              </a:rPr>
              <a:t>воинского учета </a:t>
            </a:r>
            <a:br>
              <a:rPr lang="ru-RU" sz="4800" dirty="0">
                <a:solidFill>
                  <a:srgbClr val="C00000"/>
                </a:solidFill>
                <a:effectLst>
                  <a:outerShdw blurRad="38100" dist="38100" dir="2700000" algn="tl">
                    <a:srgbClr val="000000"/>
                  </a:outerShdw>
                </a:effectLst>
              </a:rPr>
            </a:br>
            <a:r>
              <a:rPr lang="ru-RU" sz="4800" dirty="0">
                <a:solidFill>
                  <a:srgbClr val="C00000"/>
                </a:solidFill>
                <a:effectLst>
                  <a:outerShdw blurRad="38100" dist="38100" dir="2700000" algn="tl">
                    <a:srgbClr val="000000"/>
                  </a:outerShdw>
                </a:effectLst>
              </a:rPr>
              <a:t>и его предназначение</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0" y="0"/>
            <a:ext cx="9144000" cy="1066800"/>
          </a:xfrm>
          <a:noFill/>
          <a:ln/>
        </p:spPr>
        <p:txBody>
          <a:bodyPr/>
          <a:lstStyle/>
          <a:p>
            <a:r>
              <a:rPr lang="ru-RU" sz="2800" dirty="0">
                <a:solidFill>
                  <a:srgbClr val="FFFF00"/>
                </a:solidFill>
                <a:effectLst>
                  <a:outerShdw blurRad="38100" dist="38100" dir="2700000" algn="tl">
                    <a:srgbClr val="000000"/>
                  </a:outerShdw>
                </a:effectLst>
              </a:rPr>
              <a:t>Воинский учёт</a:t>
            </a:r>
            <a:r>
              <a:rPr lang="ru-RU" sz="2800" dirty="0">
                <a:solidFill>
                  <a:schemeClr val="bg1"/>
                </a:solidFill>
                <a:effectLst>
                  <a:outerShdw blurRad="38100" dist="38100" dir="2700000" algn="tl">
                    <a:srgbClr val="000000"/>
                  </a:outerShdw>
                </a:effectLst>
              </a:rPr>
              <a:t> – это составная часть воинской обязанности граждан.</a:t>
            </a:r>
          </a:p>
        </p:txBody>
      </p:sp>
      <p:sp>
        <p:nvSpPr>
          <p:cNvPr id="15364" name="Text Box 4"/>
          <p:cNvSpPr txBox="1">
            <a:spLocks noChangeArrowheads="1"/>
          </p:cNvSpPr>
          <p:nvPr/>
        </p:nvSpPr>
        <p:spPr bwMode="auto">
          <a:xfrm>
            <a:off x="0" y="5105400"/>
            <a:ext cx="9144000" cy="1373188"/>
          </a:xfrm>
          <a:prstGeom prst="rect">
            <a:avLst/>
          </a:prstGeom>
          <a:noFill/>
          <a:ln w="9525">
            <a:noFill/>
            <a:miter lim="800000"/>
            <a:headEnd/>
            <a:tailEnd/>
          </a:ln>
          <a:effectLst/>
        </p:spPr>
        <p:txBody>
          <a:bodyPr>
            <a:spAutoFit/>
          </a:bodyPr>
          <a:lstStyle/>
          <a:p>
            <a:pPr algn="ctr">
              <a:spcBef>
                <a:spcPct val="50000"/>
              </a:spcBef>
            </a:pPr>
            <a:r>
              <a:rPr lang="ru-RU" sz="2800" dirty="0" smtClean="0">
                <a:solidFill>
                  <a:schemeClr val="bg1"/>
                </a:solidFill>
                <a:effectLst>
                  <a:outerShdw blurRad="38100" dist="38100" dir="2700000" algn="tl">
                    <a:srgbClr val="000000"/>
                  </a:outerShdw>
                </a:effectLst>
              </a:rPr>
              <a:t>Воинскому </a:t>
            </a:r>
            <a:r>
              <a:rPr lang="ru-RU" sz="2800" dirty="0">
                <a:solidFill>
                  <a:schemeClr val="bg1"/>
                </a:solidFill>
                <a:effectLst>
                  <a:outerShdw blurRad="38100" dist="38100" dir="2700000" algn="tl">
                    <a:srgbClr val="000000"/>
                  </a:outerShdw>
                </a:effectLst>
              </a:rPr>
              <a:t>учёту подлежат все граждане мужского пола, достигшие призывного возраста, а также военнообязанные по месту жительства.</a:t>
            </a:r>
          </a:p>
        </p:txBody>
      </p:sp>
      <p:sp>
        <p:nvSpPr>
          <p:cNvPr id="15366" name="Text Box 6"/>
          <p:cNvSpPr txBox="1">
            <a:spLocks noChangeArrowheads="1"/>
          </p:cNvSpPr>
          <p:nvPr/>
        </p:nvSpPr>
        <p:spPr bwMode="auto">
          <a:xfrm>
            <a:off x="457200" y="4572000"/>
            <a:ext cx="3581400" cy="366713"/>
          </a:xfrm>
          <a:prstGeom prst="rect">
            <a:avLst/>
          </a:prstGeom>
          <a:noFill/>
          <a:ln w="9525">
            <a:noFill/>
            <a:miter lim="800000"/>
            <a:headEnd/>
            <a:tailEnd/>
          </a:ln>
          <a:effectLst/>
        </p:spPr>
        <p:txBody>
          <a:bodyPr>
            <a:spAutoFit/>
          </a:bodyPr>
          <a:lstStyle/>
          <a:p>
            <a:pPr algn="ctr">
              <a:spcBef>
                <a:spcPct val="50000"/>
              </a:spcBef>
            </a:pPr>
            <a:r>
              <a:rPr lang="ru-RU" dirty="0">
                <a:solidFill>
                  <a:srgbClr val="C00000"/>
                </a:solidFill>
              </a:rPr>
              <a:t>Призывники </a:t>
            </a:r>
          </a:p>
        </p:txBody>
      </p:sp>
      <p:sp>
        <p:nvSpPr>
          <p:cNvPr id="15370" name="Text Box 10"/>
          <p:cNvSpPr txBox="1">
            <a:spLocks noChangeArrowheads="1"/>
          </p:cNvSpPr>
          <p:nvPr/>
        </p:nvSpPr>
        <p:spPr bwMode="auto">
          <a:xfrm>
            <a:off x="4724400" y="4572000"/>
            <a:ext cx="3581400" cy="366713"/>
          </a:xfrm>
          <a:prstGeom prst="rect">
            <a:avLst/>
          </a:prstGeom>
          <a:noFill/>
          <a:ln w="9525">
            <a:noFill/>
            <a:miter lim="800000"/>
            <a:headEnd/>
            <a:tailEnd/>
          </a:ln>
          <a:effectLst/>
        </p:spPr>
        <p:txBody>
          <a:bodyPr>
            <a:spAutoFit/>
          </a:bodyPr>
          <a:lstStyle/>
          <a:p>
            <a:pPr algn="ctr">
              <a:spcBef>
                <a:spcPct val="50000"/>
              </a:spcBef>
            </a:pPr>
            <a:r>
              <a:rPr lang="ru-RU" dirty="0">
                <a:solidFill>
                  <a:srgbClr val="C00000"/>
                </a:solidFill>
              </a:rPr>
              <a:t>Военнообязанные </a:t>
            </a:r>
          </a:p>
        </p:txBody>
      </p:sp>
      <p:sp>
        <p:nvSpPr>
          <p:cNvPr id="15373" name="AutoShape 13" descr="arm"/>
          <p:cNvSpPr>
            <a:spLocks noChangeAspect="1" noChangeArrowheads="1"/>
          </p:cNvSpPr>
          <p:nvPr/>
        </p:nvSpPr>
        <p:spPr bwMode="auto">
          <a:xfrm>
            <a:off x="4419600" y="3276600"/>
            <a:ext cx="304800" cy="304800"/>
          </a:xfrm>
          <a:prstGeom prst="rect">
            <a:avLst/>
          </a:prstGeom>
          <a:noFill/>
        </p:spPr>
        <p:txBody>
          <a:bodyPr/>
          <a:lstStyle/>
          <a:p>
            <a:endParaRPr lang="ru-RU"/>
          </a:p>
        </p:txBody>
      </p:sp>
      <p:pic>
        <p:nvPicPr>
          <p:cNvPr id="15375" name="Picture 15" descr="slide0010_image03"/>
          <p:cNvPicPr>
            <a:picLocks noChangeAspect="1" noChangeArrowheads="1"/>
          </p:cNvPicPr>
          <p:nvPr/>
        </p:nvPicPr>
        <p:blipFill>
          <a:blip r:embed="rId2" cstate="print"/>
          <a:srcRect/>
          <a:stretch>
            <a:fillRect/>
          </a:stretch>
        </p:blipFill>
        <p:spPr bwMode="auto">
          <a:xfrm>
            <a:off x="304800" y="1752600"/>
            <a:ext cx="3981450" cy="2779713"/>
          </a:xfrm>
          <a:prstGeom prst="rect">
            <a:avLst/>
          </a:prstGeom>
          <a:noFill/>
        </p:spPr>
      </p:pic>
      <p:pic>
        <p:nvPicPr>
          <p:cNvPr id="15376" name="Picture 16" descr="slide0010_image01"/>
          <p:cNvPicPr>
            <a:picLocks noChangeAspect="1" noChangeArrowheads="1"/>
          </p:cNvPicPr>
          <p:nvPr/>
        </p:nvPicPr>
        <p:blipFill>
          <a:blip r:embed="rId3" cstate="print"/>
          <a:srcRect/>
          <a:stretch>
            <a:fillRect/>
          </a:stretch>
        </p:blipFill>
        <p:spPr bwMode="auto">
          <a:xfrm>
            <a:off x="4724400" y="1752600"/>
            <a:ext cx="4114800" cy="27384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375"/>
                                        </p:tgtEl>
                                        <p:attrNameLst>
                                          <p:attrName>style.visibility</p:attrName>
                                        </p:attrNameLst>
                                      </p:cBhvr>
                                      <p:to>
                                        <p:strVal val="visible"/>
                                      </p:to>
                                    </p:set>
                                    <p:anim calcmode="lin" valueType="num">
                                      <p:cBhvr additive="base">
                                        <p:cTn id="11" dur="500" fill="hold"/>
                                        <p:tgtEl>
                                          <p:spTgt spid="15375"/>
                                        </p:tgtEl>
                                        <p:attrNameLst>
                                          <p:attrName>ppt_x</p:attrName>
                                        </p:attrNameLst>
                                      </p:cBhvr>
                                      <p:tavLst>
                                        <p:tav tm="0">
                                          <p:val>
                                            <p:strVal val="#ppt_x"/>
                                          </p:val>
                                        </p:tav>
                                        <p:tav tm="100000">
                                          <p:val>
                                            <p:strVal val="#ppt_x"/>
                                          </p:val>
                                        </p:tav>
                                      </p:tavLst>
                                    </p:anim>
                                    <p:anim calcmode="lin" valueType="num">
                                      <p:cBhvr additive="base">
                                        <p:cTn id="12" dur="500" fill="hold"/>
                                        <p:tgtEl>
                                          <p:spTgt spid="1537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376"/>
                                        </p:tgtEl>
                                        <p:attrNameLst>
                                          <p:attrName>style.visibility</p:attrName>
                                        </p:attrNameLst>
                                      </p:cBhvr>
                                      <p:to>
                                        <p:strVal val="visible"/>
                                      </p:to>
                                    </p:set>
                                    <p:anim calcmode="lin" valueType="num">
                                      <p:cBhvr additive="base">
                                        <p:cTn id="15" dur="500" fill="hold"/>
                                        <p:tgtEl>
                                          <p:spTgt spid="15376"/>
                                        </p:tgtEl>
                                        <p:attrNameLst>
                                          <p:attrName>ppt_x</p:attrName>
                                        </p:attrNameLst>
                                      </p:cBhvr>
                                      <p:tavLst>
                                        <p:tav tm="0">
                                          <p:val>
                                            <p:strVal val="#ppt_x"/>
                                          </p:val>
                                        </p:tav>
                                        <p:tav tm="100000">
                                          <p:val>
                                            <p:strVal val="#ppt_x"/>
                                          </p:val>
                                        </p:tav>
                                      </p:tavLst>
                                    </p:anim>
                                    <p:anim calcmode="lin" valueType="num">
                                      <p:cBhvr additive="base">
                                        <p:cTn id="16" dur="500" fill="hold"/>
                                        <p:tgtEl>
                                          <p:spTgt spid="153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370"/>
                                        </p:tgtEl>
                                        <p:attrNameLst>
                                          <p:attrName>style.visibility</p:attrName>
                                        </p:attrNameLst>
                                      </p:cBhvr>
                                      <p:to>
                                        <p:strVal val="visible"/>
                                      </p:to>
                                    </p:set>
                                    <p:anim calcmode="lin" valueType="num">
                                      <p:cBhvr additive="base">
                                        <p:cTn id="19" dur="500" fill="hold"/>
                                        <p:tgtEl>
                                          <p:spTgt spid="15370"/>
                                        </p:tgtEl>
                                        <p:attrNameLst>
                                          <p:attrName>ppt_x</p:attrName>
                                        </p:attrNameLst>
                                      </p:cBhvr>
                                      <p:tavLst>
                                        <p:tav tm="0">
                                          <p:val>
                                            <p:strVal val="#ppt_x"/>
                                          </p:val>
                                        </p:tav>
                                        <p:tav tm="100000">
                                          <p:val>
                                            <p:strVal val="#ppt_x"/>
                                          </p:val>
                                        </p:tav>
                                      </p:tavLst>
                                    </p:anim>
                                    <p:anim calcmode="lin" valueType="num">
                                      <p:cBhvr additive="base">
                                        <p:cTn id="20" dur="500" fill="hold"/>
                                        <p:tgtEl>
                                          <p:spTgt spid="1537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366"/>
                                        </p:tgtEl>
                                        <p:attrNameLst>
                                          <p:attrName>style.visibility</p:attrName>
                                        </p:attrNameLst>
                                      </p:cBhvr>
                                      <p:to>
                                        <p:strVal val="visible"/>
                                      </p:to>
                                    </p:set>
                                    <p:anim calcmode="lin" valueType="num">
                                      <p:cBhvr additive="base">
                                        <p:cTn id="23" dur="500" fill="hold"/>
                                        <p:tgtEl>
                                          <p:spTgt spid="15366"/>
                                        </p:tgtEl>
                                        <p:attrNameLst>
                                          <p:attrName>ppt_x</p:attrName>
                                        </p:attrNameLst>
                                      </p:cBhvr>
                                      <p:tavLst>
                                        <p:tav tm="0">
                                          <p:val>
                                            <p:strVal val="#ppt_x"/>
                                          </p:val>
                                        </p:tav>
                                        <p:tav tm="100000">
                                          <p:val>
                                            <p:strVal val="#ppt_x"/>
                                          </p:val>
                                        </p:tav>
                                      </p:tavLst>
                                    </p:anim>
                                    <p:anim calcmode="lin" valueType="num">
                                      <p:cBhvr additive="base">
                                        <p:cTn id="24" dur="500" fill="hold"/>
                                        <p:tgtEl>
                                          <p:spTgt spid="1536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364"/>
                                        </p:tgtEl>
                                        <p:attrNameLst>
                                          <p:attrName>style.visibility</p:attrName>
                                        </p:attrNameLst>
                                      </p:cBhvr>
                                      <p:to>
                                        <p:strVal val="visible"/>
                                      </p:to>
                                    </p:set>
                                    <p:anim calcmode="lin" valueType="num">
                                      <p:cBhvr additive="base">
                                        <p:cTn id="27" dur="500" fill="hold"/>
                                        <p:tgtEl>
                                          <p:spTgt spid="15364"/>
                                        </p:tgtEl>
                                        <p:attrNameLst>
                                          <p:attrName>ppt_x</p:attrName>
                                        </p:attrNameLst>
                                      </p:cBhvr>
                                      <p:tavLst>
                                        <p:tav tm="0">
                                          <p:val>
                                            <p:strVal val="#ppt_x"/>
                                          </p:val>
                                        </p:tav>
                                        <p:tav tm="100000">
                                          <p:val>
                                            <p:strVal val="#ppt_x"/>
                                          </p:val>
                                        </p:tav>
                                      </p:tavLst>
                                    </p:anim>
                                    <p:anim calcmode="lin" valueType="num">
                                      <p:cBhvr additive="base">
                                        <p:cTn id="28"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15364" grpId="0"/>
      <p:bldP spid="15366" grpId="0"/>
      <p:bldP spid="15370" grpId="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0" y="0"/>
            <a:ext cx="9144000" cy="1295400"/>
          </a:xfrm>
          <a:noFill/>
          <a:ln/>
        </p:spPr>
        <p:txBody>
          <a:bodyPr/>
          <a:lstStyle/>
          <a:p>
            <a:r>
              <a:rPr lang="ru-RU" sz="2800" dirty="0">
                <a:solidFill>
                  <a:srgbClr val="C00000"/>
                </a:solidFill>
                <a:effectLst>
                  <a:outerShdw blurRad="38100" dist="38100" dir="2700000" algn="tl">
                    <a:srgbClr val="000000"/>
                  </a:outerShdw>
                </a:effectLst>
              </a:rPr>
              <a:t>Все граждане Российской Федерации обязаны состоять на воинском учёте.</a:t>
            </a:r>
          </a:p>
        </p:txBody>
      </p:sp>
      <p:sp>
        <p:nvSpPr>
          <p:cNvPr id="16387" name="Text Box 3"/>
          <p:cNvSpPr txBox="1">
            <a:spLocks noChangeArrowheads="1"/>
          </p:cNvSpPr>
          <p:nvPr/>
        </p:nvSpPr>
        <p:spPr bwMode="auto">
          <a:xfrm>
            <a:off x="381000" y="1219200"/>
            <a:ext cx="8763000" cy="457200"/>
          </a:xfrm>
          <a:prstGeom prst="rect">
            <a:avLst/>
          </a:prstGeom>
          <a:noFill/>
          <a:ln w="9525">
            <a:noFill/>
            <a:miter lim="800000"/>
            <a:headEnd/>
            <a:tailEnd/>
          </a:ln>
          <a:effectLst/>
        </p:spPr>
        <p:txBody>
          <a:bodyPr>
            <a:spAutoFit/>
          </a:bodyPr>
          <a:lstStyle/>
          <a:p>
            <a:pPr>
              <a:spcBef>
                <a:spcPct val="50000"/>
              </a:spcBef>
            </a:pPr>
            <a:r>
              <a:rPr lang="ru-RU" sz="2400">
                <a:solidFill>
                  <a:schemeClr val="bg1"/>
                </a:solidFill>
                <a:effectLst>
                  <a:outerShdw blurRad="38100" dist="38100" dir="2700000" algn="tl">
                    <a:srgbClr val="000000"/>
                  </a:outerShdw>
                </a:effectLst>
              </a:rPr>
              <a:t>Исключение составляют граждане:</a:t>
            </a:r>
          </a:p>
        </p:txBody>
      </p:sp>
      <p:sp>
        <p:nvSpPr>
          <p:cNvPr id="16391" name="AutoShape 7" descr="arm"/>
          <p:cNvSpPr>
            <a:spLocks noChangeAspect="1" noChangeArrowheads="1"/>
          </p:cNvSpPr>
          <p:nvPr/>
        </p:nvSpPr>
        <p:spPr bwMode="auto">
          <a:xfrm>
            <a:off x="4419600" y="3276600"/>
            <a:ext cx="304800" cy="304800"/>
          </a:xfrm>
          <a:prstGeom prst="rect">
            <a:avLst/>
          </a:prstGeom>
          <a:noFill/>
        </p:spPr>
        <p:txBody>
          <a:bodyPr/>
          <a:lstStyle/>
          <a:p>
            <a:endParaRPr lang="ru-RU"/>
          </a:p>
        </p:txBody>
      </p:sp>
      <p:sp>
        <p:nvSpPr>
          <p:cNvPr id="16393" name="Text Box 9"/>
          <p:cNvSpPr txBox="1">
            <a:spLocks noChangeArrowheads="1"/>
          </p:cNvSpPr>
          <p:nvPr/>
        </p:nvSpPr>
        <p:spPr bwMode="auto">
          <a:xfrm>
            <a:off x="457200" y="1828800"/>
            <a:ext cx="8305800" cy="1187450"/>
          </a:xfrm>
          <a:prstGeom prst="rect">
            <a:avLst/>
          </a:prstGeom>
          <a:noFill/>
          <a:ln w="9525">
            <a:noFill/>
            <a:miter lim="800000"/>
            <a:headEnd/>
            <a:tailEnd/>
          </a:ln>
          <a:effectLst/>
        </p:spPr>
        <p:txBody>
          <a:bodyPr>
            <a:spAutoFit/>
          </a:bodyPr>
          <a:lstStyle/>
          <a:p>
            <a:pPr>
              <a:spcBef>
                <a:spcPct val="50000"/>
              </a:spcBef>
              <a:buFont typeface="Arial" charset="0"/>
              <a:buChar char="–"/>
            </a:pPr>
            <a:r>
              <a:rPr lang="ru-RU" sz="2400" dirty="0">
                <a:solidFill>
                  <a:schemeClr val="bg1"/>
                </a:solidFill>
                <a:effectLst>
                  <a:outerShdw blurRad="38100" dist="38100" dir="2700000" algn="tl">
                    <a:srgbClr val="000000"/>
                  </a:outerShdw>
                </a:effectLst>
              </a:rPr>
              <a:t> освобожденные от исполнения воинских обязанностей в соответствии с Федеральным законом «О воинской обязанности и военной службе»</a:t>
            </a:r>
          </a:p>
        </p:txBody>
      </p:sp>
      <p:pic>
        <p:nvPicPr>
          <p:cNvPr id="16397" name="Picture 13" descr="153_326"/>
          <p:cNvPicPr>
            <a:picLocks noChangeAspect="1" noChangeArrowheads="1"/>
          </p:cNvPicPr>
          <p:nvPr/>
        </p:nvPicPr>
        <p:blipFill>
          <a:blip r:embed="rId2" cstate="print"/>
          <a:srcRect/>
          <a:stretch>
            <a:fillRect/>
          </a:stretch>
        </p:blipFill>
        <p:spPr bwMode="auto">
          <a:xfrm>
            <a:off x="304800" y="3200400"/>
            <a:ext cx="3733800" cy="2803525"/>
          </a:xfrm>
          <a:prstGeom prst="rect">
            <a:avLst/>
          </a:prstGeom>
          <a:noFill/>
        </p:spPr>
      </p:pic>
      <p:sp>
        <p:nvSpPr>
          <p:cNvPr id="16398" name="Text Box 14"/>
          <p:cNvSpPr txBox="1">
            <a:spLocks noChangeArrowheads="1"/>
          </p:cNvSpPr>
          <p:nvPr/>
        </p:nvSpPr>
        <p:spPr bwMode="auto">
          <a:xfrm>
            <a:off x="228600" y="6019800"/>
            <a:ext cx="3657600" cy="517525"/>
          </a:xfrm>
          <a:prstGeom prst="rect">
            <a:avLst/>
          </a:prstGeom>
          <a:noFill/>
          <a:ln w="9525">
            <a:noFill/>
            <a:miter lim="800000"/>
            <a:headEnd/>
            <a:tailEnd/>
          </a:ln>
          <a:effectLst/>
        </p:spPr>
        <p:txBody>
          <a:bodyPr>
            <a:spAutoFit/>
          </a:bodyPr>
          <a:lstStyle/>
          <a:p>
            <a:pPr algn="ctr">
              <a:spcBef>
                <a:spcPct val="50000"/>
              </a:spcBef>
            </a:pPr>
            <a:r>
              <a:rPr lang="ru-RU" sz="1400">
                <a:solidFill>
                  <a:schemeClr val="bg1"/>
                </a:solidFill>
              </a:rPr>
              <a:t>Гражданин, признанный не годным к военной службе по состоянию здоровья </a:t>
            </a:r>
          </a:p>
        </p:txBody>
      </p:sp>
      <p:sp>
        <p:nvSpPr>
          <p:cNvPr id="16399" name="Text Box 15"/>
          <p:cNvSpPr txBox="1">
            <a:spLocks noChangeArrowheads="1"/>
          </p:cNvSpPr>
          <p:nvPr/>
        </p:nvSpPr>
        <p:spPr bwMode="auto">
          <a:xfrm>
            <a:off x="5029200" y="5943600"/>
            <a:ext cx="3505200" cy="517525"/>
          </a:xfrm>
          <a:prstGeom prst="rect">
            <a:avLst/>
          </a:prstGeom>
          <a:noFill/>
          <a:ln w="9525">
            <a:noFill/>
            <a:miter lim="800000"/>
            <a:headEnd/>
            <a:tailEnd/>
          </a:ln>
          <a:effectLst/>
        </p:spPr>
        <p:txBody>
          <a:bodyPr>
            <a:spAutoFit/>
          </a:bodyPr>
          <a:lstStyle/>
          <a:p>
            <a:pPr algn="ctr">
              <a:spcBef>
                <a:spcPct val="50000"/>
              </a:spcBef>
            </a:pPr>
            <a:r>
              <a:rPr lang="ru-RU" sz="1400">
                <a:solidFill>
                  <a:schemeClr val="bg1"/>
                </a:solidFill>
              </a:rPr>
              <a:t>Гражданин, достигший предельного возраста пребывания в запасе</a:t>
            </a:r>
          </a:p>
        </p:txBody>
      </p:sp>
      <p:pic>
        <p:nvPicPr>
          <p:cNvPr id="16400" name="Picture 16" descr="20070718214550"/>
          <p:cNvPicPr>
            <a:picLocks noChangeAspect="1" noChangeArrowheads="1"/>
          </p:cNvPicPr>
          <p:nvPr/>
        </p:nvPicPr>
        <p:blipFill>
          <a:blip r:embed="rId3" cstate="print"/>
          <a:srcRect/>
          <a:stretch>
            <a:fillRect/>
          </a:stretch>
        </p:blipFill>
        <p:spPr bwMode="auto">
          <a:xfrm>
            <a:off x="5105400" y="3200400"/>
            <a:ext cx="3429000" cy="2743200"/>
          </a:xfrm>
          <a:prstGeom prst="rect">
            <a:avLst/>
          </a:prstGeom>
          <a:noFill/>
        </p:spPr>
      </p:pic>
      <p:pic>
        <p:nvPicPr>
          <p:cNvPr id="16401" name="Picture 17"/>
          <p:cNvPicPr>
            <a:picLocks noChangeAspect="1" noChangeArrowheads="1"/>
          </p:cNvPicPr>
          <p:nvPr/>
        </p:nvPicPr>
        <p:blipFill>
          <a:blip r:embed="rId4" cstate="print"/>
          <a:srcRect/>
          <a:stretch>
            <a:fillRect/>
          </a:stretch>
        </p:blipFill>
        <p:spPr bwMode="auto">
          <a:xfrm>
            <a:off x="3810000" y="3048000"/>
            <a:ext cx="1465263" cy="2209800"/>
          </a:xfrm>
          <a:prstGeom prst="rect">
            <a:avLst/>
          </a:prstGeom>
          <a:noFill/>
          <a:ln w="3175">
            <a:solidFill>
              <a:schemeClr val="bg1"/>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393"/>
                                        </p:tgtEl>
                                        <p:attrNameLst>
                                          <p:attrName>style.visibility</p:attrName>
                                        </p:attrNameLst>
                                      </p:cBhvr>
                                      <p:to>
                                        <p:strVal val="visible"/>
                                      </p:to>
                                    </p:set>
                                    <p:animEffect transition="in" filter="barn(inVertical)">
                                      <p:cBhvr>
                                        <p:cTn id="7" dur="500"/>
                                        <p:tgtEl>
                                          <p:spTgt spid="16393"/>
                                        </p:tgtEl>
                                      </p:cBhvr>
                                    </p:animEffect>
                                  </p:childTnLst>
                                </p:cTn>
                              </p:par>
                              <p:par>
                                <p:cTn id="8" presetID="16" presetClass="entr" presetSubtype="21" fill="hold" nodeType="withEffect">
                                  <p:stCondLst>
                                    <p:cond delay="0"/>
                                  </p:stCondLst>
                                  <p:childTnLst>
                                    <p:set>
                                      <p:cBhvr>
                                        <p:cTn id="9" dur="1" fill="hold">
                                          <p:stCondLst>
                                            <p:cond delay="0"/>
                                          </p:stCondLst>
                                        </p:cTn>
                                        <p:tgtEl>
                                          <p:spTgt spid="16397"/>
                                        </p:tgtEl>
                                        <p:attrNameLst>
                                          <p:attrName>style.visibility</p:attrName>
                                        </p:attrNameLst>
                                      </p:cBhvr>
                                      <p:to>
                                        <p:strVal val="visible"/>
                                      </p:to>
                                    </p:set>
                                    <p:animEffect transition="in" filter="barn(inVertical)">
                                      <p:cBhvr>
                                        <p:cTn id="10" dur="500"/>
                                        <p:tgtEl>
                                          <p:spTgt spid="16397"/>
                                        </p:tgtEl>
                                      </p:cBhvr>
                                    </p:animEffect>
                                  </p:childTnLst>
                                </p:cTn>
                              </p:par>
                              <p:par>
                                <p:cTn id="11" presetID="16" presetClass="entr" presetSubtype="21" fill="hold" nodeType="withEffect">
                                  <p:stCondLst>
                                    <p:cond delay="0"/>
                                  </p:stCondLst>
                                  <p:childTnLst>
                                    <p:set>
                                      <p:cBhvr>
                                        <p:cTn id="12" dur="1" fill="hold">
                                          <p:stCondLst>
                                            <p:cond delay="0"/>
                                          </p:stCondLst>
                                        </p:cTn>
                                        <p:tgtEl>
                                          <p:spTgt spid="16401"/>
                                        </p:tgtEl>
                                        <p:attrNameLst>
                                          <p:attrName>style.visibility</p:attrName>
                                        </p:attrNameLst>
                                      </p:cBhvr>
                                      <p:to>
                                        <p:strVal val="visible"/>
                                      </p:to>
                                    </p:set>
                                    <p:animEffect transition="in" filter="barn(inVertical)">
                                      <p:cBhvr>
                                        <p:cTn id="13" dur="500"/>
                                        <p:tgtEl>
                                          <p:spTgt spid="16401"/>
                                        </p:tgtEl>
                                      </p:cBhvr>
                                    </p:animEffect>
                                  </p:childTnLst>
                                </p:cTn>
                              </p:par>
                              <p:par>
                                <p:cTn id="14" presetID="16" presetClass="entr" presetSubtype="21" fill="hold" nodeType="withEffect">
                                  <p:stCondLst>
                                    <p:cond delay="0"/>
                                  </p:stCondLst>
                                  <p:childTnLst>
                                    <p:set>
                                      <p:cBhvr>
                                        <p:cTn id="15" dur="1" fill="hold">
                                          <p:stCondLst>
                                            <p:cond delay="0"/>
                                          </p:stCondLst>
                                        </p:cTn>
                                        <p:tgtEl>
                                          <p:spTgt spid="16400"/>
                                        </p:tgtEl>
                                        <p:attrNameLst>
                                          <p:attrName>style.visibility</p:attrName>
                                        </p:attrNameLst>
                                      </p:cBhvr>
                                      <p:to>
                                        <p:strVal val="visible"/>
                                      </p:to>
                                    </p:set>
                                    <p:animEffect transition="in" filter="barn(inVertical)">
                                      <p:cBhvr>
                                        <p:cTn id="16" dur="500"/>
                                        <p:tgtEl>
                                          <p:spTgt spid="1640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399"/>
                                        </p:tgtEl>
                                        <p:attrNameLst>
                                          <p:attrName>style.visibility</p:attrName>
                                        </p:attrNameLst>
                                      </p:cBhvr>
                                      <p:to>
                                        <p:strVal val="visible"/>
                                      </p:to>
                                    </p:set>
                                    <p:animEffect transition="in" filter="barn(inVertical)">
                                      <p:cBhvr>
                                        <p:cTn id="19" dur="500"/>
                                        <p:tgtEl>
                                          <p:spTgt spid="1639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398"/>
                                        </p:tgtEl>
                                        <p:attrNameLst>
                                          <p:attrName>style.visibility</p:attrName>
                                        </p:attrNameLst>
                                      </p:cBhvr>
                                      <p:to>
                                        <p:strVal val="visible"/>
                                      </p:to>
                                    </p:set>
                                    <p:animEffect transition="in" filter="barn(inVertical)">
                                      <p:cBhvr>
                                        <p:cTn id="22" dur="500"/>
                                        <p:tgtEl>
                                          <p:spTgt spid="16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p:bldP spid="16398" grpId="0"/>
      <p:bldP spid="16399" grpId="0"/>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0" y="0"/>
            <a:ext cx="9144000" cy="1295400"/>
          </a:xfrm>
          <a:noFill/>
          <a:ln/>
        </p:spPr>
        <p:txBody>
          <a:bodyPr/>
          <a:lstStyle/>
          <a:p>
            <a:r>
              <a:rPr lang="ru-RU" sz="2800" dirty="0">
                <a:solidFill>
                  <a:srgbClr val="C00000"/>
                </a:solidFill>
                <a:effectLst>
                  <a:outerShdw blurRad="38100" dist="38100" dir="2700000" algn="tl">
                    <a:srgbClr val="000000"/>
                  </a:outerShdw>
                </a:effectLst>
              </a:rPr>
              <a:t>Все граждане Российской Федерации обязаны состоять на воинском учёте.</a:t>
            </a:r>
          </a:p>
        </p:txBody>
      </p:sp>
      <p:sp>
        <p:nvSpPr>
          <p:cNvPr id="17411" name="Text Box 3"/>
          <p:cNvSpPr txBox="1">
            <a:spLocks noChangeArrowheads="1"/>
          </p:cNvSpPr>
          <p:nvPr/>
        </p:nvSpPr>
        <p:spPr bwMode="auto">
          <a:xfrm>
            <a:off x="381000" y="1219200"/>
            <a:ext cx="8763000" cy="457200"/>
          </a:xfrm>
          <a:prstGeom prst="rect">
            <a:avLst/>
          </a:prstGeom>
          <a:noFill/>
          <a:ln w="9525">
            <a:noFill/>
            <a:miter lim="800000"/>
            <a:headEnd/>
            <a:tailEnd/>
          </a:ln>
          <a:effectLst/>
        </p:spPr>
        <p:txBody>
          <a:bodyPr>
            <a:spAutoFit/>
          </a:bodyPr>
          <a:lstStyle/>
          <a:p>
            <a:pPr>
              <a:spcBef>
                <a:spcPct val="50000"/>
              </a:spcBef>
            </a:pPr>
            <a:r>
              <a:rPr lang="ru-RU" sz="2400">
                <a:solidFill>
                  <a:schemeClr val="bg1"/>
                </a:solidFill>
                <a:effectLst>
                  <a:outerShdw blurRad="38100" dist="38100" dir="2700000" algn="tl">
                    <a:srgbClr val="000000"/>
                  </a:outerShdw>
                </a:effectLst>
              </a:rPr>
              <a:t>Исключение составляют граждане:</a:t>
            </a:r>
          </a:p>
        </p:txBody>
      </p:sp>
      <p:sp>
        <p:nvSpPr>
          <p:cNvPr id="17412" name="AutoShape 4" descr="arm"/>
          <p:cNvSpPr>
            <a:spLocks noChangeAspect="1" noChangeArrowheads="1"/>
          </p:cNvSpPr>
          <p:nvPr/>
        </p:nvSpPr>
        <p:spPr bwMode="auto">
          <a:xfrm>
            <a:off x="4419600" y="3276600"/>
            <a:ext cx="304800" cy="304800"/>
          </a:xfrm>
          <a:prstGeom prst="rect">
            <a:avLst/>
          </a:prstGeom>
          <a:noFill/>
        </p:spPr>
        <p:txBody>
          <a:bodyPr/>
          <a:lstStyle/>
          <a:p>
            <a:endParaRPr lang="ru-RU"/>
          </a:p>
        </p:txBody>
      </p:sp>
      <p:sp>
        <p:nvSpPr>
          <p:cNvPr id="17413" name="Text Box 5"/>
          <p:cNvSpPr txBox="1">
            <a:spLocks noChangeArrowheads="1"/>
          </p:cNvSpPr>
          <p:nvPr/>
        </p:nvSpPr>
        <p:spPr bwMode="auto">
          <a:xfrm>
            <a:off x="457200" y="1828800"/>
            <a:ext cx="8305800" cy="822325"/>
          </a:xfrm>
          <a:prstGeom prst="rect">
            <a:avLst/>
          </a:prstGeom>
          <a:noFill/>
          <a:ln w="9525">
            <a:noFill/>
            <a:miter lim="800000"/>
            <a:headEnd/>
            <a:tailEnd/>
          </a:ln>
          <a:effectLst/>
        </p:spPr>
        <p:txBody>
          <a:bodyPr>
            <a:spAutoFit/>
          </a:bodyPr>
          <a:lstStyle/>
          <a:p>
            <a:pPr>
              <a:spcBef>
                <a:spcPct val="50000"/>
              </a:spcBef>
              <a:buFont typeface="Arial" charset="0"/>
              <a:buChar char="–"/>
            </a:pPr>
            <a:r>
              <a:rPr lang="ru-RU" sz="2400">
                <a:solidFill>
                  <a:schemeClr val="bg1"/>
                </a:solidFill>
                <a:effectLst>
                  <a:outerShdw blurRad="38100" dist="38100" dir="2700000" algn="tl">
                    <a:srgbClr val="000000"/>
                  </a:outerShdw>
                </a:effectLst>
              </a:rPr>
              <a:t> проходящие военную службу или альтернативную гражданскую службу</a:t>
            </a:r>
          </a:p>
        </p:txBody>
      </p:sp>
      <p:sp>
        <p:nvSpPr>
          <p:cNvPr id="17415" name="Text Box 7"/>
          <p:cNvSpPr txBox="1">
            <a:spLocks noChangeArrowheads="1"/>
          </p:cNvSpPr>
          <p:nvPr/>
        </p:nvSpPr>
        <p:spPr bwMode="auto">
          <a:xfrm>
            <a:off x="685800" y="5867400"/>
            <a:ext cx="3657600" cy="304800"/>
          </a:xfrm>
          <a:prstGeom prst="rect">
            <a:avLst/>
          </a:prstGeom>
          <a:noFill/>
          <a:ln w="9525">
            <a:noFill/>
            <a:miter lim="800000"/>
            <a:headEnd/>
            <a:tailEnd/>
          </a:ln>
          <a:effectLst/>
        </p:spPr>
        <p:txBody>
          <a:bodyPr>
            <a:spAutoFit/>
          </a:bodyPr>
          <a:lstStyle/>
          <a:p>
            <a:pPr algn="ctr">
              <a:spcBef>
                <a:spcPct val="50000"/>
              </a:spcBef>
            </a:pPr>
            <a:r>
              <a:rPr lang="ru-RU" sz="1400">
                <a:solidFill>
                  <a:schemeClr val="bg1"/>
                </a:solidFill>
              </a:rPr>
              <a:t>Военная служба</a:t>
            </a:r>
          </a:p>
        </p:txBody>
      </p:sp>
      <p:sp>
        <p:nvSpPr>
          <p:cNvPr id="17416" name="Text Box 8"/>
          <p:cNvSpPr txBox="1">
            <a:spLocks noChangeArrowheads="1"/>
          </p:cNvSpPr>
          <p:nvPr/>
        </p:nvSpPr>
        <p:spPr bwMode="auto">
          <a:xfrm>
            <a:off x="4953000" y="5867400"/>
            <a:ext cx="3505200" cy="304800"/>
          </a:xfrm>
          <a:prstGeom prst="rect">
            <a:avLst/>
          </a:prstGeom>
          <a:noFill/>
          <a:ln w="9525">
            <a:noFill/>
            <a:miter lim="800000"/>
            <a:headEnd/>
            <a:tailEnd/>
          </a:ln>
          <a:effectLst/>
        </p:spPr>
        <p:txBody>
          <a:bodyPr>
            <a:spAutoFit/>
          </a:bodyPr>
          <a:lstStyle/>
          <a:p>
            <a:pPr algn="ctr">
              <a:spcBef>
                <a:spcPct val="50000"/>
              </a:spcBef>
            </a:pPr>
            <a:r>
              <a:rPr lang="ru-RU" sz="1400">
                <a:solidFill>
                  <a:schemeClr val="bg1"/>
                </a:solidFill>
              </a:rPr>
              <a:t>Альтернативная служба</a:t>
            </a:r>
          </a:p>
        </p:txBody>
      </p:sp>
      <p:pic>
        <p:nvPicPr>
          <p:cNvPr id="17419" name="Picture 11" descr="picture"/>
          <p:cNvPicPr>
            <a:picLocks noChangeAspect="1" noChangeArrowheads="1"/>
          </p:cNvPicPr>
          <p:nvPr/>
        </p:nvPicPr>
        <p:blipFill>
          <a:blip r:embed="rId2" cstate="print"/>
          <a:srcRect/>
          <a:stretch>
            <a:fillRect/>
          </a:stretch>
        </p:blipFill>
        <p:spPr bwMode="auto">
          <a:xfrm>
            <a:off x="4876800" y="2971800"/>
            <a:ext cx="3695700" cy="2847975"/>
          </a:xfrm>
          <a:prstGeom prst="rect">
            <a:avLst/>
          </a:prstGeom>
          <a:noFill/>
        </p:spPr>
      </p:pic>
      <p:pic>
        <p:nvPicPr>
          <p:cNvPr id="17424" name="Picture 16" descr="slide0012_image013"/>
          <p:cNvPicPr>
            <a:picLocks noChangeAspect="1" noChangeArrowheads="1"/>
          </p:cNvPicPr>
          <p:nvPr/>
        </p:nvPicPr>
        <p:blipFill>
          <a:blip r:embed="rId3" cstate="print"/>
          <a:srcRect/>
          <a:stretch>
            <a:fillRect/>
          </a:stretch>
        </p:blipFill>
        <p:spPr bwMode="auto">
          <a:xfrm>
            <a:off x="762000" y="2995613"/>
            <a:ext cx="3733800" cy="28003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down)">
                                      <p:cBhvr>
                                        <p:cTn id="7" dur="500"/>
                                        <p:tgtEl>
                                          <p:spTgt spid="174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413"/>
                                        </p:tgtEl>
                                        <p:attrNameLst>
                                          <p:attrName>style.visibility</p:attrName>
                                        </p:attrNameLst>
                                      </p:cBhvr>
                                      <p:to>
                                        <p:strVal val="visible"/>
                                      </p:to>
                                    </p:set>
                                    <p:animEffect transition="in" filter="wipe(down)">
                                      <p:cBhvr>
                                        <p:cTn id="10" dur="500"/>
                                        <p:tgtEl>
                                          <p:spTgt spid="174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411"/>
                                        </p:tgtEl>
                                        <p:attrNameLst>
                                          <p:attrName>style.visibility</p:attrName>
                                        </p:attrNameLst>
                                      </p:cBhvr>
                                      <p:to>
                                        <p:strVal val="visible"/>
                                      </p:to>
                                    </p:set>
                                    <p:animEffect transition="in" filter="wipe(down)">
                                      <p:cBhvr>
                                        <p:cTn id="13" dur="500"/>
                                        <p:tgtEl>
                                          <p:spTgt spid="17411"/>
                                        </p:tgtEl>
                                      </p:cBhvr>
                                    </p:animEffect>
                                  </p:childTnLst>
                                </p:cTn>
                              </p:par>
                              <p:par>
                                <p:cTn id="14" presetID="22" presetClass="entr" presetSubtype="4" fill="hold" nodeType="withEffect">
                                  <p:stCondLst>
                                    <p:cond delay="0"/>
                                  </p:stCondLst>
                                  <p:childTnLst>
                                    <p:set>
                                      <p:cBhvr>
                                        <p:cTn id="15" dur="1" fill="hold">
                                          <p:stCondLst>
                                            <p:cond delay="0"/>
                                          </p:stCondLst>
                                        </p:cTn>
                                        <p:tgtEl>
                                          <p:spTgt spid="17424"/>
                                        </p:tgtEl>
                                        <p:attrNameLst>
                                          <p:attrName>style.visibility</p:attrName>
                                        </p:attrNameLst>
                                      </p:cBhvr>
                                      <p:to>
                                        <p:strVal val="visible"/>
                                      </p:to>
                                    </p:set>
                                    <p:animEffect transition="in" filter="wipe(down)">
                                      <p:cBhvr>
                                        <p:cTn id="16" dur="500"/>
                                        <p:tgtEl>
                                          <p:spTgt spid="17424"/>
                                        </p:tgtEl>
                                      </p:cBhvr>
                                    </p:animEffect>
                                  </p:childTnLst>
                                </p:cTn>
                              </p:par>
                              <p:par>
                                <p:cTn id="17" presetID="22" presetClass="entr" presetSubtype="4" fill="hold" nodeType="withEffect">
                                  <p:stCondLst>
                                    <p:cond delay="0"/>
                                  </p:stCondLst>
                                  <p:childTnLst>
                                    <p:set>
                                      <p:cBhvr>
                                        <p:cTn id="18" dur="1" fill="hold">
                                          <p:stCondLst>
                                            <p:cond delay="0"/>
                                          </p:stCondLst>
                                        </p:cTn>
                                        <p:tgtEl>
                                          <p:spTgt spid="17419"/>
                                        </p:tgtEl>
                                        <p:attrNameLst>
                                          <p:attrName>style.visibility</p:attrName>
                                        </p:attrNameLst>
                                      </p:cBhvr>
                                      <p:to>
                                        <p:strVal val="visible"/>
                                      </p:to>
                                    </p:set>
                                    <p:animEffect transition="in" filter="wipe(down)">
                                      <p:cBhvr>
                                        <p:cTn id="19" dur="500"/>
                                        <p:tgtEl>
                                          <p:spTgt spid="174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416"/>
                                        </p:tgtEl>
                                        <p:attrNameLst>
                                          <p:attrName>style.visibility</p:attrName>
                                        </p:attrNameLst>
                                      </p:cBhvr>
                                      <p:to>
                                        <p:strVal val="visible"/>
                                      </p:to>
                                    </p:set>
                                    <p:animEffect transition="in" filter="wipe(down)">
                                      <p:cBhvr>
                                        <p:cTn id="22" dur="500"/>
                                        <p:tgtEl>
                                          <p:spTgt spid="174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7415"/>
                                        </p:tgtEl>
                                        <p:attrNameLst>
                                          <p:attrName>style.visibility</p:attrName>
                                        </p:attrNameLst>
                                      </p:cBhvr>
                                      <p:to>
                                        <p:strVal val="visible"/>
                                      </p:to>
                                    </p:set>
                                    <p:animEffect transition="in" filter="wipe(down)">
                                      <p:cBhvr>
                                        <p:cTn id="25"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P spid="17411" grpId="0"/>
      <p:bldP spid="17413" grpId="0"/>
      <p:bldP spid="17415" grpId="0"/>
      <p:bldP spid="17416" grpId="0"/>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0" y="0"/>
            <a:ext cx="9144000" cy="1295400"/>
          </a:xfrm>
          <a:noFill/>
          <a:ln/>
        </p:spPr>
        <p:txBody>
          <a:bodyPr/>
          <a:lstStyle/>
          <a:p>
            <a:r>
              <a:rPr lang="ru-RU" sz="2800" dirty="0">
                <a:solidFill>
                  <a:srgbClr val="FFFF00"/>
                </a:solidFill>
                <a:effectLst>
                  <a:outerShdw blurRad="38100" dist="38100" dir="2700000" algn="tl">
                    <a:srgbClr val="000000"/>
                  </a:outerShdw>
                </a:effectLst>
              </a:rPr>
              <a:t>Все граждане Российской Федерации обязаны состоять на воинском учёте.</a:t>
            </a:r>
            <a:endParaRPr lang="ru-RU" sz="2800" dirty="0">
              <a:solidFill>
                <a:schemeClr val="bg1"/>
              </a:solidFill>
              <a:effectLst>
                <a:outerShdw blurRad="38100" dist="38100" dir="2700000" algn="tl">
                  <a:srgbClr val="000000"/>
                </a:outerShdw>
              </a:effectLst>
            </a:endParaRPr>
          </a:p>
        </p:txBody>
      </p:sp>
      <p:sp>
        <p:nvSpPr>
          <p:cNvPr id="18435" name="Text Box 3"/>
          <p:cNvSpPr txBox="1">
            <a:spLocks noChangeArrowheads="1"/>
          </p:cNvSpPr>
          <p:nvPr/>
        </p:nvSpPr>
        <p:spPr bwMode="auto">
          <a:xfrm>
            <a:off x="381000" y="1219200"/>
            <a:ext cx="8763000" cy="457200"/>
          </a:xfrm>
          <a:prstGeom prst="rect">
            <a:avLst/>
          </a:prstGeom>
          <a:noFill/>
          <a:ln w="9525">
            <a:noFill/>
            <a:miter lim="800000"/>
            <a:headEnd/>
            <a:tailEnd/>
          </a:ln>
          <a:effectLst/>
        </p:spPr>
        <p:txBody>
          <a:bodyPr>
            <a:spAutoFit/>
          </a:bodyPr>
          <a:lstStyle/>
          <a:p>
            <a:pPr>
              <a:spcBef>
                <a:spcPct val="50000"/>
              </a:spcBef>
            </a:pPr>
            <a:r>
              <a:rPr lang="ru-RU" sz="2400">
                <a:solidFill>
                  <a:schemeClr val="bg1"/>
                </a:solidFill>
                <a:effectLst>
                  <a:outerShdw blurRad="38100" dist="38100" dir="2700000" algn="tl">
                    <a:srgbClr val="000000"/>
                  </a:outerShdw>
                </a:effectLst>
              </a:rPr>
              <a:t>Исключение составляют:</a:t>
            </a:r>
          </a:p>
        </p:txBody>
      </p:sp>
      <p:sp>
        <p:nvSpPr>
          <p:cNvPr id="18436" name="AutoShape 4" descr="arm"/>
          <p:cNvSpPr>
            <a:spLocks noChangeAspect="1" noChangeArrowheads="1"/>
          </p:cNvSpPr>
          <p:nvPr/>
        </p:nvSpPr>
        <p:spPr bwMode="auto">
          <a:xfrm>
            <a:off x="4419600" y="3276600"/>
            <a:ext cx="304800" cy="304800"/>
          </a:xfrm>
          <a:prstGeom prst="rect">
            <a:avLst/>
          </a:prstGeom>
          <a:noFill/>
        </p:spPr>
        <p:txBody>
          <a:bodyPr/>
          <a:lstStyle/>
          <a:p>
            <a:endParaRPr lang="ru-RU"/>
          </a:p>
        </p:txBody>
      </p:sp>
      <p:sp>
        <p:nvSpPr>
          <p:cNvPr id="18437" name="Text Box 5"/>
          <p:cNvSpPr txBox="1">
            <a:spLocks noChangeArrowheads="1"/>
          </p:cNvSpPr>
          <p:nvPr/>
        </p:nvSpPr>
        <p:spPr bwMode="auto">
          <a:xfrm>
            <a:off x="457200" y="1828800"/>
            <a:ext cx="8305800" cy="457200"/>
          </a:xfrm>
          <a:prstGeom prst="rect">
            <a:avLst/>
          </a:prstGeom>
          <a:noFill/>
          <a:ln w="9525">
            <a:noFill/>
            <a:miter lim="800000"/>
            <a:headEnd/>
            <a:tailEnd/>
          </a:ln>
          <a:effectLst/>
        </p:spPr>
        <p:txBody>
          <a:bodyPr>
            <a:spAutoFit/>
          </a:bodyPr>
          <a:lstStyle/>
          <a:p>
            <a:pPr>
              <a:spcBef>
                <a:spcPct val="50000"/>
              </a:spcBef>
              <a:buFont typeface="Arial" charset="0"/>
              <a:buChar char="–"/>
            </a:pPr>
            <a:r>
              <a:rPr lang="ru-RU" sz="2400">
                <a:solidFill>
                  <a:schemeClr val="bg1"/>
                </a:solidFill>
                <a:effectLst>
                  <a:outerShdw blurRad="38100" dist="38100" dir="2700000" algn="tl">
                    <a:srgbClr val="000000"/>
                  </a:outerShdw>
                </a:effectLst>
              </a:rPr>
              <a:t> отбывающие наказание в виде лишения свободы</a:t>
            </a:r>
          </a:p>
        </p:txBody>
      </p:sp>
      <p:pic>
        <p:nvPicPr>
          <p:cNvPr id="18448" name="Picture 16" descr="slide0013_image15"/>
          <p:cNvPicPr>
            <a:picLocks noChangeAspect="1" noChangeArrowheads="1"/>
          </p:cNvPicPr>
          <p:nvPr/>
        </p:nvPicPr>
        <p:blipFill>
          <a:blip r:embed="rId2" cstate="print"/>
          <a:srcRect/>
          <a:stretch>
            <a:fillRect/>
          </a:stretch>
        </p:blipFill>
        <p:spPr bwMode="auto">
          <a:xfrm>
            <a:off x="533400" y="3957638"/>
            <a:ext cx="3790950" cy="2614612"/>
          </a:xfrm>
          <a:prstGeom prst="rect">
            <a:avLst/>
          </a:prstGeom>
          <a:noFill/>
        </p:spPr>
      </p:pic>
      <p:pic>
        <p:nvPicPr>
          <p:cNvPr id="18449" name="Picture 17" descr="slide0013_image17"/>
          <p:cNvPicPr>
            <a:picLocks noChangeAspect="1" noChangeArrowheads="1"/>
          </p:cNvPicPr>
          <p:nvPr/>
        </p:nvPicPr>
        <p:blipFill>
          <a:blip r:embed="rId3" cstate="print"/>
          <a:srcRect/>
          <a:stretch>
            <a:fillRect/>
          </a:stretch>
        </p:blipFill>
        <p:spPr bwMode="auto">
          <a:xfrm>
            <a:off x="4724400" y="3990975"/>
            <a:ext cx="3790950" cy="2552700"/>
          </a:xfrm>
          <a:prstGeom prst="rect">
            <a:avLst/>
          </a:prstGeom>
          <a:noFill/>
        </p:spPr>
      </p:pic>
      <p:pic>
        <p:nvPicPr>
          <p:cNvPr id="18450" name="Picture 18" descr="slide0013_image19"/>
          <p:cNvPicPr>
            <a:picLocks noChangeAspect="1" noChangeArrowheads="1"/>
          </p:cNvPicPr>
          <p:nvPr/>
        </p:nvPicPr>
        <p:blipFill>
          <a:blip r:embed="rId4" cstate="print"/>
          <a:srcRect/>
          <a:stretch>
            <a:fillRect/>
          </a:stretch>
        </p:blipFill>
        <p:spPr bwMode="auto">
          <a:xfrm>
            <a:off x="2695575" y="2552700"/>
            <a:ext cx="3752850" cy="1752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down)">
                                      <p:cBhvr>
                                        <p:cTn id="7" dur="500"/>
                                        <p:tgtEl>
                                          <p:spTgt spid="184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wipe(down)">
                                      <p:cBhvr>
                                        <p:cTn id="10" dur="500"/>
                                        <p:tgtEl>
                                          <p:spTgt spid="1843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437"/>
                                        </p:tgtEl>
                                        <p:attrNameLst>
                                          <p:attrName>style.visibility</p:attrName>
                                        </p:attrNameLst>
                                      </p:cBhvr>
                                      <p:to>
                                        <p:strVal val="visible"/>
                                      </p:to>
                                    </p:set>
                                    <p:animEffect transition="in" filter="wipe(down)">
                                      <p:cBhvr>
                                        <p:cTn id="13" dur="500"/>
                                        <p:tgtEl>
                                          <p:spTgt spid="18437"/>
                                        </p:tgtEl>
                                      </p:cBhvr>
                                    </p:animEffect>
                                  </p:childTnLst>
                                </p:cTn>
                              </p:par>
                              <p:par>
                                <p:cTn id="14" presetID="22" presetClass="entr" presetSubtype="4" fill="hold" nodeType="withEffect">
                                  <p:stCondLst>
                                    <p:cond delay="0"/>
                                  </p:stCondLst>
                                  <p:childTnLst>
                                    <p:set>
                                      <p:cBhvr>
                                        <p:cTn id="15" dur="1" fill="hold">
                                          <p:stCondLst>
                                            <p:cond delay="0"/>
                                          </p:stCondLst>
                                        </p:cTn>
                                        <p:tgtEl>
                                          <p:spTgt spid="18450"/>
                                        </p:tgtEl>
                                        <p:attrNameLst>
                                          <p:attrName>style.visibility</p:attrName>
                                        </p:attrNameLst>
                                      </p:cBhvr>
                                      <p:to>
                                        <p:strVal val="visible"/>
                                      </p:to>
                                    </p:set>
                                    <p:animEffect transition="in" filter="wipe(down)">
                                      <p:cBhvr>
                                        <p:cTn id="16" dur="500"/>
                                        <p:tgtEl>
                                          <p:spTgt spid="18450"/>
                                        </p:tgtEl>
                                      </p:cBhvr>
                                    </p:animEffect>
                                  </p:childTnLst>
                                </p:cTn>
                              </p:par>
                              <p:par>
                                <p:cTn id="17" presetID="22" presetClass="entr" presetSubtype="4" fill="hold" nodeType="withEffect">
                                  <p:stCondLst>
                                    <p:cond delay="0"/>
                                  </p:stCondLst>
                                  <p:childTnLst>
                                    <p:set>
                                      <p:cBhvr>
                                        <p:cTn id="18" dur="1" fill="hold">
                                          <p:stCondLst>
                                            <p:cond delay="0"/>
                                          </p:stCondLst>
                                        </p:cTn>
                                        <p:tgtEl>
                                          <p:spTgt spid="18448"/>
                                        </p:tgtEl>
                                        <p:attrNameLst>
                                          <p:attrName>style.visibility</p:attrName>
                                        </p:attrNameLst>
                                      </p:cBhvr>
                                      <p:to>
                                        <p:strVal val="visible"/>
                                      </p:to>
                                    </p:set>
                                    <p:animEffect transition="in" filter="wipe(down)">
                                      <p:cBhvr>
                                        <p:cTn id="19" dur="500"/>
                                        <p:tgtEl>
                                          <p:spTgt spid="18448"/>
                                        </p:tgtEl>
                                      </p:cBhvr>
                                    </p:animEffect>
                                  </p:childTnLst>
                                </p:cTn>
                              </p:par>
                              <p:par>
                                <p:cTn id="20" presetID="22" presetClass="entr" presetSubtype="4" fill="hold" nodeType="withEffect">
                                  <p:stCondLst>
                                    <p:cond delay="0"/>
                                  </p:stCondLst>
                                  <p:childTnLst>
                                    <p:set>
                                      <p:cBhvr>
                                        <p:cTn id="21" dur="1" fill="hold">
                                          <p:stCondLst>
                                            <p:cond delay="0"/>
                                          </p:stCondLst>
                                        </p:cTn>
                                        <p:tgtEl>
                                          <p:spTgt spid="18449"/>
                                        </p:tgtEl>
                                        <p:attrNameLst>
                                          <p:attrName>style.visibility</p:attrName>
                                        </p:attrNameLst>
                                      </p:cBhvr>
                                      <p:to>
                                        <p:strVal val="visible"/>
                                      </p:to>
                                    </p:set>
                                    <p:animEffect transition="in" filter="wipe(down)">
                                      <p:cBhvr>
                                        <p:cTn id="22" dur="500"/>
                                        <p:tgtEl>
                                          <p:spTgt spid="18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nimBg="1"/>
      <p:bldP spid="18435" grpId="0"/>
      <p:bldP spid="18437" grpId="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0" y="0"/>
            <a:ext cx="9144000" cy="1295400"/>
          </a:xfrm>
          <a:noFill/>
          <a:ln/>
        </p:spPr>
        <p:txBody>
          <a:bodyPr/>
          <a:lstStyle/>
          <a:p>
            <a:r>
              <a:rPr lang="ru-RU" sz="2800" dirty="0">
                <a:solidFill>
                  <a:srgbClr val="C00000"/>
                </a:solidFill>
                <a:effectLst>
                  <a:outerShdw blurRad="38100" dist="38100" dir="2700000" algn="tl">
                    <a:srgbClr val="000000"/>
                  </a:outerShdw>
                </a:effectLst>
              </a:rPr>
              <a:t>Все граждане Российской Федерации обязаны состоять на воинском учёте.</a:t>
            </a:r>
          </a:p>
        </p:txBody>
      </p:sp>
      <p:sp>
        <p:nvSpPr>
          <p:cNvPr id="19459" name="Text Box 3"/>
          <p:cNvSpPr txBox="1">
            <a:spLocks noChangeArrowheads="1"/>
          </p:cNvSpPr>
          <p:nvPr/>
        </p:nvSpPr>
        <p:spPr bwMode="auto">
          <a:xfrm>
            <a:off x="381000" y="1219200"/>
            <a:ext cx="8763000" cy="457200"/>
          </a:xfrm>
          <a:prstGeom prst="rect">
            <a:avLst/>
          </a:prstGeom>
          <a:noFill/>
          <a:ln w="9525">
            <a:noFill/>
            <a:miter lim="800000"/>
            <a:headEnd/>
            <a:tailEnd/>
          </a:ln>
          <a:effectLst/>
        </p:spPr>
        <p:txBody>
          <a:bodyPr>
            <a:spAutoFit/>
          </a:bodyPr>
          <a:lstStyle/>
          <a:p>
            <a:pPr>
              <a:spcBef>
                <a:spcPct val="50000"/>
              </a:spcBef>
            </a:pPr>
            <a:r>
              <a:rPr lang="ru-RU" sz="2400">
                <a:solidFill>
                  <a:schemeClr val="bg1"/>
                </a:solidFill>
                <a:effectLst>
                  <a:outerShdw blurRad="38100" dist="38100" dir="2700000" algn="tl">
                    <a:srgbClr val="000000"/>
                  </a:outerShdw>
                </a:effectLst>
              </a:rPr>
              <a:t>Исключение составляют граждане:</a:t>
            </a:r>
          </a:p>
        </p:txBody>
      </p:sp>
      <p:sp>
        <p:nvSpPr>
          <p:cNvPr id="19460" name="AutoShape 4" descr="arm"/>
          <p:cNvSpPr>
            <a:spLocks noChangeAspect="1" noChangeArrowheads="1"/>
          </p:cNvSpPr>
          <p:nvPr/>
        </p:nvSpPr>
        <p:spPr bwMode="auto">
          <a:xfrm>
            <a:off x="4419600" y="3276600"/>
            <a:ext cx="304800" cy="304800"/>
          </a:xfrm>
          <a:prstGeom prst="rect">
            <a:avLst/>
          </a:prstGeom>
          <a:noFill/>
        </p:spPr>
        <p:txBody>
          <a:bodyPr/>
          <a:lstStyle/>
          <a:p>
            <a:endParaRPr lang="ru-RU"/>
          </a:p>
        </p:txBody>
      </p:sp>
      <p:sp>
        <p:nvSpPr>
          <p:cNvPr id="19461" name="Text Box 5"/>
          <p:cNvSpPr txBox="1">
            <a:spLocks noChangeArrowheads="1"/>
          </p:cNvSpPr>
          <p:nvPr/>
        </p:nvSpPr>
        <p:spPr bwMode="auto">
          <a:xfrm>
            <a:off x="457200" y="1828800"/>
            <a:ext cx="7696200" cy="822325"/>
          </a:xfrm>
          <a:prstGeom prst="rect">
            <a:avLst/>
          </a:prstGeom>
          <a:noFill/>
          <a:ln w="9525">
            <a:noFill/>
            <a:miter lim="800000"/>
            <a:headEnd/>
            <a:tailEnd/>
          </a:ln>
          <a:effectLst/>
        </p:spPr>
        <p:txBody>
          <a:bodyPr>
            <a:spAutoFit/>
          </a:bodyPr>
          <a:lstStyle/>
          <a:p>
            <a:pPr>
              <a:spcBef>
                <a:spcPct val="50000"/>
              </a:spcBef>
              <a:buFont typeface="Arial" charset="0"/>
              <a:buChar char="–"/>
            </a:pPr>
            <a:r>
              <a:rPr lang="ru-RU" sz="2400">
                <a:solidFill>
                  <a:schemeClr val="bg1"/>
                </a:solidFill>
                <a:effectLst>
                  <a:outerShdw blurRad="38100" dist="38100" dir="2700000" algn="tl">
                    <a:srgbClr val="000000"/>
                  </a:outerShdw>
                </a:effectLst>
              </a:rPr>
              <a:t> женского пола, не имеющие военно-учетной специальности</a:t>
            </a:r>
          </a:p>
        </p:txBody>
      </p:sp>
      <p:pic>
        <p:nvPicPr>
          <p:cNvPr id="19467" name="Picture 11" descr="image2880844"/>
          <p:cNvPicPr>
            <a:picLocks noChangeAspect="1" noChangeArrowheads="1"/>
          </p:cNvPicPr>
          <p:nvPr/>
        </p:nvPicPr>
        <p:blipFill>
          <a:blip r:embed="rId2" cstate="print"/>
          <a:srcRect/>
          <a:stretch>
            <a:fillRect/>
          </a:stretch>
        </p:blipFill>
        <p:spPr bwMode="auto">
          <a:xfrm>
            <a:off x="1981200" y="2971800"/>
            <a:ext cx="4876800" cy="32575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down)">
                                      <p:cBhvr>
                                        <p:cTn id="7" dur="500"/>
                                        <p:tgtEl>
                                          <p:spTgt spid="1945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459"/>
                                        </p:tgtEl>
                                        <p:attrNameLst>
                                          <p:attrName>style.visibility</p:attrName>
                                        </p:attrNameLst>
                                      </p:cBhvr>
                                      <p:to>
                                        <p:strVal val="visible"/>
                                      </p:to>
                                    </p:set>
                                    <p:animEffect transition="in" filter="wipe(down)">
                                      <p:cBhvr>
                                        <p:cTn id="10" dur="500"/>
                                        <p:tgtEl>
                                          <p:spTgt spid="1945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461"/>
                                        </p:tgtEl>
                                        <p:attrNameLst>
                                          <p:attrName>style.visibility</p:attrName>
                                        </p:attrNameLst>
                                      </p:cBhvr>
                                      <p:to>
                                        <p:strVal val="visible"/>
                                      </p:to>
                                    </p:set>
                                    <p:animEffect transition="in" filter="wipe(down)">
                                      <p:cBhvr>
                                        <p:cTn id="13" dur="500"/>
                                        <p:tgtEl>
                                          <p:spTgt spid="19461"/>
                                        </p:tgtEl>
                                      </p:cBhvr>
                                    </p:animEffect>
                                  </p:childTnLst>
                                </p:cTn>
                              </p:par>
                              <p:par>
                                <p:cTn id="14" presetID="22" presetClass="entr" presetSubtype="4" fill="hold" nodeType="withEffect">
                                  <p:stCondLst>
                                    <p:cond delay="0"/>
                                  </p:stCondLst>
                                  <p:childTnLst>
                                    <p:set>
                                      <p:cBhvr>
                                        <p:cTn id="15" dur="1" fill="hold">
                                          <p:stCondLst>
                                            <p:cond delay="0"/>
                                          </p:stCondLst>
                                        </p:cTn>
                                        <p:tgtEl>
                                          <p:spTgt spid="19467"/>
                                        </p:tgtEl>
                                        <p:attrNameLst>
                                          <p:attrName>style.visibility</p:attrName>
                                        </p:attrNameLst>
                                      </p:cBhvr>
                                      <p:to>
                                        <p:strVal val="visible"/>
                                      </p:to>
                                    </p:set>
                                    <p:animEffect transition="in" filter="wipe(down)">
                                      <p:cBhvr>
                                        <p:cTn id="16" dur="500"/>
                                        <p:tgtEl>
                                          <p:spTgt spid="19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p:bldP spid="19459" grpId="0"/>
      <p:bldP spid="19461" grpId="0"/>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1295400"/>
          </a:xfrm>
          <a:noFill/>
          <a:ln/>
        </p:spPr>
        <p:txBody>
          <a:bodyPr/>
          <a:lstStyle/>
          <a:p>
            <a:r>
              <a:rPr lang="ru-RU" sz="2800" dirty="0">
                <a:solidFill>
                  <a:srgbClr val="C00000"/>
                </a:solidFill>
                <a:effectLst>
                  <a:outerShdw blurRad="38100" dist="38100" dir="2700000" algn="tl">
                    <a:srgbClr val="000000"/>
                  </a:outerShdw>
                </a:effectLst>
              </a:rPr>
              <a:t>Все граждане Российской Федерации обязаны состоять на воинском учёте.</a:t>
            </a:r>
          </a:p>
        </p:txBody>
      </p:sp>
      <p:sp>
        <p:nvSpPr>
          <p:cNvPr id="20483" name="Text Box 3"/>
          <p:cNvSpPr txBox="1">
            <a:spLocks noChangeArrowheads="1"/>
          </p:cNvSpPr>
          <p:nvPr/>
        </p:nvSpPr>
        <p:spPr bwMode="auto">
          <a:xfrm>
            <a:off x="381000" y="1219200"/>
            <a:ext cx="8763000" cy="457200"/>
          </a:xfrm>
          <a:prstGeom prst="rect">
            <a:avLst/>
          </a:prstGeom>
          <a:noFill/>
          <a:ln w="9525">
            <a:noFill/>
            <a:miter lim="800000"/>
            <a:headEnd/>
            <a:tailEnd/>
          </a:ln>
          <a:effectLst/>
        </p:spPr>
        <p:txBody>
          <a:bodyPr>
            <a:spAutoFit/>
          </a:bodyPr>
          <a:lstStyle/>
          <a:p>
            <a:pPr>
              <a:spcBef>
                <a:spcPct val="50000"/>
              </a:spcBef>
            </a:pPr>
            <a:r>
              <a:rPr lang="ru-RU" sz="2400">
                <a:solidFill>
                  <a:schemeClr val="bg1"/>
                </a:solidFill>
                <a:effectLst>
                  <a:outerShdw blurRad="38100" dist="38100" dir="2700000" algn="tl">
                    <a:srgbClr val="000000"/>
                  </a:outerShdw>
                </a:effectLst>
              </a:rPr>
              <a:t>Исключение составляют граждане:</a:t>
            </a:r>
          </a:p>
        </p:txBody>
      </p:sp>
      <p:sp>
        <p:nvSpPr>
          <p:cNvPr id="20484" name="AutoShape 4" descr="arm"/>
          <p:cNvSpPr>
            <a:spLocks noChangeAspect="1" noChangeArrowheads="1"/>
          </p:cNvSpPr>
          <p:nvPr/>
        </p:nvSpPr>
        <p:spPr bwMode="auto">
          <a:xfrm>
            <a:off x="4419600" y="3276600"/>
            <a:ext cx="304800" cy="304800"/>
          </a:xfrm>
          <a:prstGeom prst="rect">
            <a:avLst/>
          </a:prstGeom>
          <a:noFill/>
        </p:spPr>
        <p:txBody>
          <a:bodyPr/>
          <a:lstStyle/>
          <a:p>
            <a:endParaRPr lang="ru-RU"/>
          </a:p>
        </p:txBody>
      </p:sp>
      <p:sp>
        <p:nvSpPr>
          <p:cNvPr id="20485" name="Text Box 5"/>
          <p:cNvSpPr txBox="1">
            <a:spLocks noChangeArrowheads="1"/>
          </p:cNvSpPr>
          <p:nvPr/>
        </p:nvSpPr>
        <p:spPr bwMode="auto">
          <a:xfrm>
            <a:off x="457200" y="1828800"/>
            <a:ext cx="8305800" cy="822325"/>
          </a:xfrm>
          <a:prstGeom prst="rect">
            <a:avLst/>
          </a:prstGeom>
          <a:noFill/>
          <a:ln w="9525">
            <a:noFill/>
            <a:miter lim="800000"/>
            <a:headEnd/>
            <a:tailEnd/>
          </a:ln>
          <a:effectLst/>
        </p:spPr>
        <p:txBody>
          <a:bodyPr>
            <a:spAutoFit/>
          </a:bodyPr>
          <a:lstStyle/>
          <a:p>
            <a:pPr>
              <a:spcBef>
                <a:spcPct val="50000"/>
              </a:spcBef>
              <a:buFont typeface="Arial" charset="0"/>
              <a:buChar char="–"/>
            </a:pPr>
            <a:r>
              <a:rPr lang="ru-RU" sz="2400">
                <a:solidFill>
                  <a:schemeClr val="bg1"/>
                </a:solidFill>
                <a:effectLst>
                  <a:outerShdw blurRad="38100" dist="38100" dir="2700000" algn="tl">
                    <a:srgbClr val="000000"/>
                  </a:outerShdw>
                </a:effectLst>
              </a:rPr>
              <a:t> постоянно проживающие за пределами Российской Федерации</a:t>
            </a:r>
          </a:p>
        </p:txBody>
      </p:sp>
      <p:pic>
        <p:nvPicPr>
          <p:cNvPr id="20496" name="Picture 16" descr="slide0015_image22"/>
          <p:cNvPicPr>
            <a:picLocks noChangeAspect="1" noChangeArrowheads="1"/>
          </p:cNvPicPr>
          <p:nvPr/>
        </p:nvPicPr>
        <p:blipFill>
          <a:blip r:embed="rId2" cstate="print"/>
          <a:srcRect/>
          <a:stretch>
            <a:fillRect/>
          </a:stretch>
        </p:blipFill>
        <p:spPr bwMode="auto">
          <a:xfrm>
            <a:off x="2362200" y="2819400"/>
            <a:ext cx="4572000" cy="34131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down)">
                                      <p:cBhvr>
                                        <p:cTn id="7" dur="500"/>
                                        <p:tgtEl>
                                          <p:spTgt spid="2048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483"/>
                                        </p:tgtEl>
                                        <p:attrNameLst>
                                          <p:attrName>style.visibility</p:attrName>
                                        </p:attrNameLst>
                                      </p:cBhvr>
                                      <p:to>
                                        <p:strVal val="visible"/>
                                      </p:to>
                                    </p:set>
                                    <p:animEffect transition="in" filter="wipe(down)">
                                      <p:cBhvr>
                                        <p:cTn id="10" dur="500"/>
                                        <p:tgtEl>
                                          <p:spTgt spid="2048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485"/>
                                        </p:tgtEl>
                                        <p:attrNameLst>
                                          <p:attrName>style.visibility</p:attrName>
                                        </p:attrNameLst>
                                      </p:cBhvr>
                                      <p:to>
                                        <p:strVal val="visible"/>
                                      </p:to>
                                    </p:set>
                                    <p:animEffect transition="in" filter="wipe(down)">
                                      <p:cBhvr>
                                        <p:cTn id="13" dur="500"/>
                                        <p:tgtEl>
                                          <p:spTgt spid="20485"/>
                                        </p:tgtEl>
                                      </p:cBhvr>
                                    </p:animEffect>
                                  </p:childTnLst>
                                </p:cTn>
                              </p:par>
                              <p:par>
                                <p:cTn id="14" presetID="22" presetClass="entr" presetSubtype="4" fill="hold" nodeType="withEffect">
                                  <p:stCondLst>
                                    <p:cond delay="0"/>
                                  </p:stCondLst>
                                  <p:childTnLst>
                                    <p:set>
                                      <p:cBhvr>
                                        <p:cTn id="15" dur="1" fill="hold">
                                          <p:stCondLst>
                                            <p:cond delay="0"/>
                                          </p:stCondLst>
                                        </p:cTn>
                                        <p:tgtEl>
                                          <p:spTgt spid="20496"/>
                                        </p:tgtEl>
                                        <p:attrNameLst>
                                          <p:attrName>style.visibility</p:attrName>
                                        </p:attrNameLst>
                                      </p:cBhvr>
                                      <p:to>
                                        <p:strVal val="visible"/>
                                      </p:to>
                                    </p:set>
                                    <p:animEffect transition="in" filter="wipe(down)">
                                      <p:cBhvr>
                                        <p:cTn id="16" dur="500"/>
                                        <p:tgtEl>
                                          <p:spTgt spid="20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p:bldP spid="20483" grpId="0"/>
      <p:bldP spid="2048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04800" y="228600"/>
            <a:ext cx="8534400" cy="838200"/>
          </a:xfrm>
          <a:prstGeom prst="rect">
            <a:avLst/>
          </a:prstGeom>
          <a:solidFill>
            <a:srgbClr val="008000"/>
          </a:solidFill>
          <a:ln w="38100" algn="ctr">
            <a:solidFill>
              <a:srgbClr val="FFFF00"/>
            </a:solidFill>
            <a:miter lim="800000"/>
            <a:headEnd/>
            <a:tailEnd/>
          </a:ln>
          <a:effectLst/>
        </p:spPr>
        <p:txBody>
          <a:bodyPr anchor="ctr"/>
          <a:lstStyle/>
          <a:p>
            <a:pPr algn="ctr">
              <a:spcBef>
                <a:spcPct val="50000"/>
              </a:spcBef>
              <a:spcAft>
                <a:spcPct val="50000"/>
              </a:spcAft>
            </a:pPr>
            <a:r>
              <a:rPr lang="ru-RU" sz="2800" dirty="0">
                <a:solidFill>
                  <a:srgbClr val="FFFF00"/>
                </a:solidFill>
                <a:effectLst>
                  <a:outerShdw blurRad="38100" dist="38100" dir="2700000" algn="tl">
                    <a:srgbClr val="000000"/>
                  </a:outerShdw>
                </a:effectLst>
              </a:rPr>
              <a:t>Командные воинские должности</a:t>
            </a:r>
          </a:p>
        </p:txBody>
      </p:sp>
      <p:sp>
        <p:nvSpPr>
          <p:cNvPr id="22531" name="Text Box 3"/>
          <p:cNvSpPr txBox="1">
            <a:spLocks noChangeArrowheads="1"/>
          </p:cNvSpPr>
          <p:nvPr/>
        </p:nvSpPr>
        <p:spPr bwMode="auto">
          <a:xfrm>
            <a:off x="3962400" y="1295400"/>
            <a:ext cx="5181600" cy="4862870"/>
          </a:xfrm>
          <a:prstGeom prst="rect">
            <a:avLst/>
          </a:prstGeom>
          <a:solidFill>
            <a:schemeClr val="accent6">
              <a:lumMod val="40000"/>
              <a:lumOff val="60000"/>
            </a:schemeClr>
          </a:solidFill>
          <a:ln w="9525">
            <a:noFill/>
            <a:miter lim="800000"/>
            <a:headEnd/>
            <a:tailEnd/>
          </a:ln>
          <a:effectLst/>
        </p:spPr>
        <p:txBody>
          <a:bodyPr>
            <a:spAutoFit/>
          </a:bodyPr>
          <a:lstStyle/>
          <a:p>
            <a:pPr>
              <a:spcBef>
                <a:spcPct val="50000"/>
              </a:spcBef>
            </a:pPr>
            <a:r>
              <a:rPr lang="ru-RU" sz="2000" dirty="0">
                <a:solidFill>
                  <a:srgbClr val="002060"/>
                </a:solidFill>
              </a:rPr>
              <a:t>Командиры отделений, экипажей, станций, боевых расчетов, постов являются самыми многочисленными среди должностей командного профиля и считаются основными в деле руководства, обучения и воспитания солдат и матросов.</a:t>
            </a:r>
          </a:p>
          <a:p>
            <a:pPr>
              <a:spcBef>
                <a:spcPct val="50000"/>
              </a:spcBef>
            </a:pPr>
            <a:r>
              <a:rPr lang="ru-RU" sz="2000" dirty="0">
                <a:solidFill>
                  <a:srgbClr val="002060"/>
                </a:solidFill>
              </a:rPr>
              <a:t>Командир отделения отвечает:</a:t>
            </a:r>
          </a:p>
          <a:p>
            <a:r>
              <a:rPr lang="ru-RU" sz="2000" dirty="0">
                <a:solidFill>
                  <a:srgbClr val="002060"/>
                </a:solidFill>
                <a:cs typeface="Arial" charset="0"/>
              </a:rPr>
              <a:t>• </a:t>
            </a:r>
            <a:r>
              <a:rPr lang="ru-RU" sz="2000" dirty="0">
                <a:solidFill>
                  <a:srgbClr val="002060"/>
                </a:solidFill>
              </a:rPr>
              <a:t>за успешное выполнение отделением боевых задач;</a:t>
            </a:r>
          </a:p>
          <a:p>
            <a:r>
              <a:rPr lang="ru-RU" sz="2000" dirty="0">
                <a:solidFill>
                  <a:srgbClr val="002060"/>
                </a:solidFill>
              </a:rPr>
              <a:t>• за обучение, воспитание, строевую выправку и внешний вид подчиненных;</a:t>
            </a:r>
          </a:p>
          <a:p>
            <a:r>
              <a:rPr lang="ru-RU" sz="2000" dirty="0">
                <a:solidFill>
                  <a:srgbClr val="002060"/>
                </a:solidFill>
              </a:rPr>
              <a:t>• за правильное использование и сбережение вооружения, военной техники, снаряжения, обмундирования.</a:t>
            </a:r>
          </a:p>
          <a:p>
            <a:endParaRPr lang="ru-RU" sz="2000" dirty="0">
              <a:solidFill>
                <a:schemeClr val="bg1"/>
              </a:solidFill>
            </a:endParaRPr>
          </a:p>
        </p:txBody>
      </p:sp>
      <p:pic>
        <p:nvPicPr>
          <p:cNvPr id="22541" name="Picture 13" descr="slide0010_image033"/>
          <p:cNvPicPr>
            <a:picLocks noChangeAspect="1" noChangeArrowheads="1"/>
          </p:cNvPicPr>
          <p:nvPr/>
        </p:nvPicPr>
        <p:blipFill>
          <a:blip r:embed="rId2" cstate="print"/>
          <a:srcRect/>
          <a:stretch>
            <a:fillRect/>
          </a:stretch>
        </p:blipFill>
        <p:spPr bwMode="auto">
          <a:xfrm>
            <a:off x="228600" y="1524000"/>
            <a:ext cx="3581400" cy="26003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in)">
                                      <p:cBhvr>
                                        <p:cTn id="7" dur="2000"/>
                                        <p:tgtEl>
                                          <p:spTgt spid="22530"/>
                                        </p:tgtEl>
                                      </p:cBhvr>
                                    </p:animEffect>
                                  </p:childTnLst>
                                </p:cTn>
                              </p:par>
                              <p:par>
                                <p:cTn id="8" presetID="6" presetClass="entr" presetSubtype="16" fill="hold" nodeType="withEffect">
                                  <p:stCondLst>
                                    <p:cond delay="0"/>
                                  </p:stCondLst>
                                  <p:childTnLst>
                                    <p:set>
                                      <p:cBhvr>
                                        <p:cTn id="9" dur="1" fill="hold">
                                          <p:stCondLst>
                                            <p:cond delay="0"/>
                                          </p:stCondLst>
                                        </p:cTn>
                                        <p:tgtEl>
                                          <p:spTgt spid="22541"/>
                                        </p:tgtEl>
                                        <p:attrNameLst>
                                          <p:attrName>style.visibility</p:attrName>
                                        </p:attrNameLst>
                                      </p:cBhvr>
                                      <p:to>
                                        <p:strVal val="visible"/>
                                      </p:to>
                                    </p:set>
                                    <p:animEffect transition="in" filter="circle(in)">
                                      <p:cBhvr>
                                        <p:cTn id="10" dur="2000"/>
                                        <p:tgtEl>
                                          <p:spTgt spid="2254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2531"/>
                                        </p:tgtEl>
                                        <p:attrNameLst>
                                          <p:attrName>style.visibility</p:attrName>
                                        </p:attrNameLst>
                                      </p:cBhvr>
                                      <p:to>
                                        <p:strVal val="visible"/>
                                      </p:to>
                                    </p:set>
                                    <p:animEffect transition="in" filter="circle(in)">
                                      <p:cBhvr>
                                        <p:cTn id="13" dur="2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31"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0" y="152400"/>
            <a:ext cx="9144000" cy="1295400"/>
          </a:xfrm>
          <a:noFill/>
          <a:ln/>
        </p:spPr>
        <p:txBody>
          <a:bodyPr>
            <a:normAutofit/>
          </a:bodyPr>
          <a:lstStyle/>
          <a:p>
            <a:r>
              <a:rPr lang="ru-RU" sz="2400" dirty="0">
                <a:solidFill>
                  <a:srgbClr val="C00000"/>
                </a:solidFill>
                <a:effectLst>
                  <a:outerShdw blurRad="38100" dist="38100" dir="2700000" algn="tl">
                    <a:srgbClr val="000000"/>
                  </a:outerShdw>
                </a:effectLst>
              </a:rPr>
              <a:t>Воинский учёт </a:t>
            </a:r>
            <a:r>
              <a:rPr lang="ru-RU" sz="2400" dirty="0">
                <a:solidFill>
                  <a:schemeClr val="bg1"/>
                </a:solidFill>
                <a:effectLst>
                  <a:outerShdw blurRad="38100" dist="38100" dir="2700000" algn="tl">
                    <a:srgbClr val="000000"/>
                  </a:outerShdw>
                </a:effectLst>
              </a:rPr>
              <a:t>призван определить возможности государства по обеспечению комплектования Вооруженных Сил личным составом.</a:t>
            </a:r>
          </a:p>
        </p:txBody>
      </p:sp>
      <p:sp>
        <p:nvSpPr>
          <p:cNvPr id="21508" name="AutoShape 4" descr="arm"/>
          <p:cNvSpPr>
            <a:spLocks noChangeAspect="1" noChangeArrowheads="1"/>
          </p:cNvSpPr>
          <p:nvPr/>
        </p:nvSpPr>
        <p:spPr bwMode="auto">
          <a:xfrm>
            <a:off x="4419600" y="3276600"/>
            <a:ext cx="304800" cy="304800"/>
          </a:xfrm>
          <a:prstGeom prst="rect">
            <a:avLst/>
          </a:prstGeom>
          <a:noFill/>
        </p:spPr>
        <p:txBody>
          <a:bodyPr/>
          <a:lstStyle/>
          <a:p>
            <a:endParaRPr lang="ru-RU"/>
          </a:p>
        </p:txBody>
      </p:sp>
      <p:pic>
        <p:nvPicPr>
          <p:cNvPr id="21512" name="Picture 8" descr="1186418367"/>
          <p:cNvPicPr>
            <a:picLocks noChangeAspect="1" noChangeArrowheads="1"/>
          </p:cNvPicPr>
          <p:nvPr/>
        </p:nvPicPr>
        <p:blipFill>
          <a:blip r:embed="rId3" cstate="print"/>
          <a:srcRect/>
          <a:stretch>
            <a:fillRect/>
          </a:stretch>
        </p:blipFill>
        <p:spPr bwMode="auto">
          <a:xfrm>
            <a:off x="1066800" y="1752600"/>
            <a:ext cx="6858000" cy="4560888"/>
          </a:xfrm>
          <a:prstGeom prst="rect">
            <a:avLst/>
          </a:prstGeom>
          <a:noFill/>
        </p:spPr>
      </p:pic>
      <p:pic>
        <p:nvPicPr>
          <p:cNvPr id="21513" name="Предназначение воинского учета.mp3">
            <a:hlinkClick r:id="" action="ppaction://media"/>
          </p:cNvPr>
          <p:cNvPicPr>
            <a:picLocks noRot="1" noChangeAspect="1" noChangeArrowheads="1"/>
          </p:cNvPicPr>
          <p:nvPr>
            <a:audioFile r:link="rId1"/>
          </p:nvPr>
        </p:nvPicPr>
        <p:blipFill>
          <a:blip r:embed="rId4" cstate="print"/>
          <a:srcRect/>
          <a:stretch>
            <a:fillRect/>
          </a:stretch>
        </p:blipFill>
        <p:spPr bwMode="auto">
          <a:xfrm>
            <a:off x="304800" y="5943600"/>
            <a:ext cx="304800" cy="3048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48" fill="hold"/>
                                        <p:tgtEl>
                                          <p:spTgt spid="215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1513"/>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0" y="0"/>
            <a:ext cx="9144000" cy="1295400"/>
          </a:xfrm>
          <a:noFill/>
          <a:ln/>
        </p:spPr>
        <p:txBody>
          <a:bodyPr/>
          <a:lstStyle/>
          <a:p>
            <a:r>
              <a:rPr lang="ru-RU" sz="2800" dirty="0">
                <a:solidFill>
                  <a:srgbClr val="C00000"/>
                </a:solidFill>
                <a:effectLst>
                  <a:outerShdw blurRad="38100" dist="38100" dir="2700000" algn="tl">
                    <a:srgbClr val="000000"/>
                  </a:outerShdw>
                </a:effectLst>
              </a:rPr>
              <a:t>Совершенствование системы комплектования Вооруженных Сил личным составом</a:t>
            </a:r>
          </a:p>
        </p:txBody>
      </p:sp>
      <p:sp>
        <p:nvSpPr>
          <p:cNvPr id="22531" name="AutoShape 3" descr="arm"/>
          <p:cNvSpPr>
            <a:spLocks noChangeAspect="1" noChangeArrowheads="1"/>
          </p:cNvSpPr>
          <p:nvPr/>
        </p:nvSpPr>
        <p:spPr bwMode="auto">
          <a:xfrm>
            <a:off x="4419600" y="3276600"/>
            <a:ext cx="304800" cy="304800"/>
          </a:xfrm>
          <a:prstGeom prst="rect">
            <a:avLst/>
          </a:prstGeom>
          <a:noFill/>
        </p:spPr>
        <p:txBody>
          <a:bodyPr/>
          <a:lstStyle/>
          <a:p>
            <a:endParaRPr lang="ru-RU"/>
          </a:p>
        </p:txBody>
      </p:sp>
      <p:sp>
        <p:nvSpPr>
          <p:cNvPr id="22533" name="Text Box 5"/>
          <p:cNvSpPr txBox="1">
            <a:spLocks noChangeArrowheads="1"/>
          </p:cNvSpPr>
          <p:nvPr/>
        </p:nvSpPr>
        <p:spPr bwMode="auto">
          <a:xfrm>
            <a:off x="3505200" y="1295400"/>
            <a:ext cx="5334000" cy="1925638"/>
          </a:xfrm>
          <a:prstGeom prst="rect">
            <a:avLst/>
          </a:prstGeom>
          <a:noFill/>
          <a:ln w="9525">
            <a:noFill/>
            <a:miter lim="800000"/>
            <a:headEnd/>
            <a:tailEnd/>
          </a:ln>
          <a:effectLst/>
        </p:spPr>
        <p:txBody>
          <a:bodyPr>
            <a:spAutoFit/>
          </a:bodyPr>
          <a:lstStyle/>
          <a:p>
            <a:pPr>
              <a:spcBef>
                <a:spcPct val="50000"/>
              </a:spcBef>
            </a:pPr>
            <a:r>
              <a:rPr lang="ru-RU" sz="1600" dirty="0">
                <a:solidFill>
                  <a:schemeClr val="bg1"/>
                </a:solidFill>
              </a:rPr>
              <a:t>  В 1705 году указом Петра </a:t>
            </a:r>
            <a:r>
              <a:rPr lang="en-US" sz="1600" dirty="0">
                <a:solidFill>
                  <a:schemeClr val="bg1"/>
                </a:solidFill>
              </a:rPr>
              <a:t>I</a:t>
            </a:r>
            <a:r>
              <a:rPr lang="ru-RU" sz="1600" dirty="0">
                <a:solidFill>
                  <a:schemeClr val="bg1"/>
                </a:solidFill>
              </a:rPr>
              <a:t> в России была введена </a:t>
            </a:r>
            <a:r>
              <a:rPr lang="ru-RU" sz="1600" dirty="0">
                <a:solidFill>
                  <a:srgbClr val="C00000"/>
                </a:solidFill>
              </a:rPr>
              <a:t>рекрутская воинская повинность. </a:t>
            </a:r>
          </a:p>
          <a:p>
            <a:pPr>
              <a:spcBef>
                <a:spcPct val="50000"/>
              </a:spcBef>
            </a:pPr>
            <a:r>
              <a:rPr lang="ru-RU" sz="1600" dirty="0">
                <a:solidFill>
                  <a:schemeClr val="bg1"/>
                </a:solidFill>
              </a:rPr>
              <a:t>  В армию ежегодно набирали физически годных к военной службе мужчин от 20 до 30 лет (один человек с 20 дворов, а с 1724 г. по 5-7 человек с 1000 мужских душ). К 1725 году численность регулярной армии в России достигла 220 тысяч.</a:t>
            </a:r>
          </a:p>
        </p:txBody>
      </p:sp>
      <p:sp>
        <p:nvSpPr>
          <p:cNvPr id="22536" name="Text Box 8"/>
          <p:cNvSpPr txBox="1">
            <a:spLocks noChangeArrowheads="1"/>
          </p:cNvSpPr>
          <p:nvPr/>
        </p:nvSpPr>
        <p:spPr bwMode="auto">
          <a:xfrm>
            <a:off x="3886200" y="6172200"/>
            <a:ext cx="4800600" cy="517525"/>
          </a:xfrm>
          <a:prstGeom prst="rect">
            <a:avLst/>
          </a:prstGeom>
          <a:noFill/>
          <a:ln w="9525">
            <a:noFill/>
            <a:miter lim="800000"/>
            <a:headEnd/>
            <a:tailEnd/>
          </a:ln>
          <a:effectLst/>
        </p:spPr>
        <p:txBody>
          <a:bodyPr>
            <a:spAutoFit/>
          </a:bodyPr>
          <a:lstStyle/>
          <a:p>
            <a:pPr algn="ctr">
              <a:spcBef>
                <a:spcPct val="50000"/>
              </a:spcBef>
            </a:pPr>
            <a:r>
              <a:rPr lang="ru-RU" sz="1400">
                <a:solidFill>
                  <a:schemeClr val="bg1"/>
                </a:solidFill>
              </a:rPr>
              <a:t>В результате </a:t>
            </a:r>
            <a:r>
              <a:rPr lang="ru-RU" sz="1400" b="1">
                <a:solidFill>
                  <a:schemeClr val="bg1"/>
                </a:solidFill>
              </a:rPr>
              <a:t>Северной</a:t>
            </a:r>
            <a:r>
              <a:rPr lang="ru-RU" sz="1400">
                <a:solidFill>
                  <a:schemeClr val="bg1"/>
                </a:solidFill>
              </a:rPr>
              <a:t> </a:t>
            </a:r>
            <a:r>
              <a:rPr lang="ru-RU" sz="1400" b="1">
                <a:solidFill>
                  <a:schemeClr val="bg1"/>
                </a:solidFill>
              </a:rPr>
              <a:t>войны</a:t>
            </a:r>
            <a:r>
              <a:rPr lang="ru-RU" sz="1400">
                <a:solidFill>
                  <a:schemeClr val="bg1"/>
                </a:solidFill>
              </a:rPr>
              <a:t> (1700-1721) Россия получила выход к Балтийскому морю </a:t>
            </a:r>
          </a:p>
        </p:txBody>
      </p:sp>
      <p:sp>
        <p:nvSpPr>
          <p:cNvPr id="22538" name="Text Box 10"/>
          <p:cNvSpPr txBox="1">
            <a:spLocks noChangeArrowheads="1"/>
          </p:cNvSpPr>
          <p:nvPr/>
        </p:nvSpPr>
        <p:spPr bwMode="auto">
          <a:xfrm>
            <a:off x="228600" y="6172200"/>
            <a:ext cx="3200400" cy="304800"/>
          </a:xfrm>
          <a:prstGeom prst="rect">
            <a:avLst/>
          </a:prstGeom>
          <a:noFill/>
          <a:ln w="9525">
            <a:noFill/>
            <a:miter lim="800000"/>
            <a:headEnd/>
            <a:tailEnd/>
          </a:ln>
          <a:effectLst/>
        </p:spPr>
        <p:txBody>
          <a:bodyPr>
            <a:spAutoFit/>
          </a:bodyPr>
          <a:lstStyle/>
          <a:p>
            <a:pPr algn="ctr">
              <a:spcBef>
                <a:spcPct val="50000"/>
              </a:spcBef>
            </a:pPr>
            <a:r>
              <a:rPr lang="ru-RU" sz="1400">
                <a:solidFill>
                  <a:schemeClr val="bg1"/>
                </a:solidFill>
              </a:rPr>
              <a:t>Петр </a:t>
            </a:r>
            <a:r>
              <a:rPr lang="en-US" sz="1400">
                <a:solidFill>
                  <a:schemeClr val="bg1"/>
                </a:solidFill>
              </a:rPr>
              <a:t>I</a:t>
            </a:r>
            <a:endParaRPr lang="ru-RU" sz="1400">
              <a:solidFill>
                <a:schemeClr val="bg1"/>
              </a:solidFill>
            </a:endParaRPr>
          </a:p>
        </p:txBody>
      </p:sp>
      <p:pic>
        <p:nvPicPr>
          <p:cNvPr id="22540" name="Picture 12" descr="slide0017_image28"/>
          <p:cNvPicPr>
            <a:picLocks noChangeAspect="1" noChangeArrowheads="1"/>
          </p:cNvPicPr>
          <p:nvPr/>
        </p:nvPicPr>
        <p:blipFill>
          <a:blip r:embed="rId2" cstate="print"/>
          <a:srcRect/>
          <a:stretch>
            <a:fillRect/>
          </a:stretch>
        </p:blipFill>
        <p:spPr bwMode="auto">
          <a:xfrm>
            <a:off x="304800" y="1371600"/>
            <a:ext cx="3167063" cy="4605338"/>
          </a:xfrm>
          <a:prstGeom prst="rect">
            <a:avLst/>
          </a:prstGeom>
          <a:noFill/>
        </p:spPr>
      </p:pic>
      <p:pic>
        <p:nvPicPr>
          <p:cNvPr id="22542" name="Picture 14" descr="slide0017_image0030"/>
          <p:cNvPicPr>
            <a:picLocks noChangeAspect="1" noChangeArrowheads="1"/>
          </p:cNvPicPr>
          <p:nvPr/>
        </p:nvPicPr>
        <p:blipFill>
          <a:blip r:embed="rId3" cstate="print"/>
          <a:srcRect/>
          <a:stretch>
            <a:fillRect/>
          </a:stretch>
        </p:blipFill>
        <p:spPr bwMode="auto">
          <a:xfrm>
            <a:off x="4191000" y="3440113"/>
            <a:ext cx="4038600" cy="249396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in)">
                                      <p:cBhvr>
                                        <p:cTn id="7" dur="2000"/>
                                        <p:tgtEl>
                                          <p:spTgt spid="22530"/>
                                        </p:tgtEl>
                                      </p:cBhvr>
                                    </p:animEffect>
                                  </p:childTnLst>
                                </p:cTn>
                              </p:par>
                              <p:par>
                                <p:cTn id="8" presetID="6" presetClass="entr" presetSubtype="16" fill="hold" nodeType="withEffect">
                                  <p:stCondLst>
                                    <p:cond delay="0"/>
                                  </p:stCondLst>
                                  <p:childTnLst>
                                    <p:set>
                                      <p:cBhvr>
                                        <p:cTn id="9" dur="1" fill="hold">
                                          <p:stCondLst>
                                            <p:cond delay="0"/>
                                          </p:stCondLst>
                                        </p:cTn>
                                        <p:tgtEl>
                                          <p:spTgt spid="22540"/>
                                        </p:tgtEl>
                                        <p:attrNameLst>
                                          <p:attrName>style.visibility</p:attrName>
                                        </p:attrNameLst>
                                      </p:cBhvr>
                                      <p:to>
                                        <p:strVal val="visible"/>
                                      </p:to>
                                    </p:set>
                                    <p:animEffect transition="in" filter="circle(in)">
                                      <p:cBhvr>
                                        <p:cTn id="10" dur="2000"/>
                                        <p:tgtEl>
                                          <p:spTgt spid="2254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2533"/>
                                        </p:tgtEl>
                                        <p:attrNameLst>
                                          <p:attrName>style.visibility</p:attrName>
                                        </p:attrNameLst>
                                      </p:cBhvr>
                                      <p:to>
                                        <p:strVal val="visible"/>
                                      </p:to>
                                    </p:set>
                                    <p:animEffect transition="in" filter="circle(in)">
                                      <p:cBhvr>
                                        <p:cTn id="13" dur="2000"/>
                                        <p:tgtEl>
                                          <p:spTgt spid="22533"/>
                                        </p:tgtEl>
                                      </p:cBhvr>
                                    </p:animEffect>
                                  </p:childTnLst>
                                </p:cTn>
                              </p:par>
                              <p:par>
                                <p:cTn id="14" presetID="6" presetClass="entr" presetSubtype="16" fill="hold" nodeType="withEffect">
                                  <p:stCondLst>
                                    <p:cond delay="0"/>
                                  </p:stCondLst>
                                  <p:childTnLst>
                                    <p:set>
                                      <p:cBhvr>
                                        <p:cTn id="15" dur="1" fill="hold">
                                          <p:stCondLst>
                                            <p:cond delay="0"/>
                                          </p:stCondLst>
                                        </p:cTn>
                                        <p:tgtEl>
                                          <p:spTgt spid="22542"/>
                                        </p:tgtEl>
                                        <p:attrNameLst>
                                          <p:attrName>style.visibility</p:attrName>
                                        </p:attrNameLst>
                                      </p:cBhvr>
                                      <p:to>
                                        <p:strVal val="visible"/>
                                      </p:to>
                                    </p:set>
                                    <p:animEffect transition="in" filter="circle(in)">
                                      <p:cBhvr>
                                        <p:cTn id="16" dur="2000"/>
                                        <p:tgtEl>
                                          <p:spTgt spid="2254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2538"/>
                                        </p:tgtEl>
                                        <p:attrNameLst>
                                          <p:attrName>style.visibility</p:attrName>
                                        </p:attrNameLst>
                                      </p:cBhvr>
                                      <p:to>
                                        <p:strVal val="visible"/>
                                      </p:to>
                                    </p:set>
                                    <p:animEffect transition="in" filter="circle(in)">
                                      <p:cBhvr>
                                        <p:cTn id="19" dur="2000"/>
                                        <p:tgtEl>
                                          <p:spTgt spid="2253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536"/>
                                        </p:tgtEl>
                                        <p:attrNameLst>
                                          <p:attrName>style.visibility</p:attrName>
                                        </p:attrNameLst>
                                      </p:cBhvr>
                                      <p:to>
                                        <p:strVal val="visible"/>
                                      </p:to>
                                    </p:set>
                                    <p:animEffect transition="in" filter="circle(in)">
                                      <p:cBhvr>
                                        <p:cTn id="22" dur="2000"/>
                                        <p:tgtEl>
                                          <p:spTgt spid="2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33" grpId="0"/>
      <p:bldP spid="22536" grpId="0"/>
      <p:bldP spid="22538" grpId="0"/>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0" y="0"/>
            <a:ext cx="9144000" cy="1295400"/>
          </a:xfrm>
          <a:noFill/>
          <a:ln/>
        </p:spPr>
        <p:txBody>
          <a:bodyPr/>
          <a:lstStyle/>
          <a:p>
            <a:r>
              <a:rPr lang="ru-RU" sz="2800" dirty="0">
                <a:solidFill>
                  <a:srgbClr val="C00000"/>
                </a:solidFill>
                <a:effectLst>
                  <a:outerShdw blurRad="38100" dist="38100" dir="2700000" algn="tl">
                    <a:srgbClr val="000000"/>
                  </a:outerShdw>
                </a:effectLst>
              </a:rPr>
              <a:t>Совершенствование системы комплектования Вооруженных Сил личным составом</a:t>
            </a:r>
          </a:p>
        </p:txBody>
      </p:sp>
      <p:sp>
        <p:nvSpPr>
          <p:cNvPr id="27651" name="AutoShape 3" descr="arm"/>
          <p:cNvSpPr>
            <a:spLocks noChangeAspect="1" noChangeArrowheads="1"/>
          </p:cNvSpPr>
          <p:nvPr/>
        </p:nvSpPr>
        <p:spPr bwMode="auto">
          <a:xfrm>
            <a:off x="4419600" y="3276600"/>
            <a:ext cx="304800" cy="304800"/>
          </a:xfrm>
          <a:prstGeom prst="rect">
            <a:avLst/>
          </a:prstGeom>
          <a:noFill/>
        </p:spPr>
        <p:txBody>
          <a:bodyPr/>
          <a:lstStyle/>
          <a:p>
            <a:endParaRPr lang="ru-RU"/>
          </a:p>
        </p:txBody>
      </p:sp>
      <p:sp>
        <p:nvSpPr>
          <p:cNvPr id="27652" name="Text Box 4"/>
          <p:cNvSpPr txBox="1">
            <a:spLocks noChangeArrowheads="1"/>
          </p:cNvSpPr>
          <p:nvPr/>
        </p:nvSpPr>
        <p:spPr bwMode="auto">
          <a:xfrm>
            <a:off x="2819400" y="1295400"/>
            <a:ext cx="6324600" cy="2781300"/>
          </a:xfrm>
          <a:prstGeom prst="rect">
            <a:avLst/>
          </a:prstGeom>
          <a:noFill/>
          <a:ln w="9525">
            <a:noFill/>
            <a:miter lim="800000"/>
            <a:headEnd/>
            <a:tailEnd/>
          </a:ln>
          <a:effectLst/>
        </p:spPr>
        <p:txBody>
          <a:bodyPr>
            <a:spAutoFit/>
          </a:bodyPr>
          <a:lstStyle/>
          <a:p>
            <a:pPr>
              <a:spcBef>
                <a:spcPct val="50000"/>
              </a:spcBef>
            </a:pPr>
            <a:r>
              <a:rPr lang="ru-RU" sz="1600" dirty="0">
                <a:solidFill>
                  <a:schemeClr val="bg1"/>
                </a:solidFill>
              </a:rPr>
              <a:t>  В 1874 году в результате проведения военных реформ военным министром Д. А. </a:t>
            </a:r>
            <a:r>
              <a:rPr lang="ru-RU" sz="1600" dirty="0" err="1">
                <a:solidFill>
                  <a:schemeClr val="bg1"/>
                </a:solidFill>
              </a:rPr>
              <a:t>Милютиным</a:t>
            </a:r>
            <a:r>
              <a:rPr lang="ru-RU" sz="1600" dirty="0">
                <a:solidFill>
                  <a:schemeClr val="bg1"/>
                </a:solidFill>
              </a:rPr>
              <a:t> в России была введена </a:t>
            </a:r>
            <a:r>
              <a:rPr lang="ru-RU" sz="1600" dirty="0">
                <a:solidFill>
                  <a:srgbClr val="C00000"/>
                </a:solidFill>
              </a:rPr>
              <a:t>всеобщая воинская повинность</a:t>
            </a:r>
            <a:r>
              <a:rPr lang="ru-RU" sz="1600" dirty="0">
                <a:solidFill>
                  <a:srgbClr val="FFFF00"/>
                </a:solidFill>
              </a:rPr>
              <a:t> </a:t>
            </a:r>
            <a:r>
              <a:rPr lang="ru-RU" sz="1600" dirty="0">
                <a:solidFill>
                  <a:schemeClr val="bg1"/>
                </a:solidFill>
              </a:rPr>
              <a:t>для мужского населения, достигшего возраста 21 года. Призывники тянули жребий и этим определяли, кто должен идти служить в этом году.</a:t>
            </a:r>
          </a:p>
          <a:p>
            <a:pPr>
              <a:spcBef>
                <a:spcPct val="50000"/>
              </a:spcBef>
            </a:pPr>
            <a:r>
              <a:rPr lang="ru-RU" sz="1600" dirty="0">
                <a:solidFill>
                  <a:schemeClr val="bg1"/>
                </a:solidFill>
              </a:rPr>
              <a:t>  Общий срок службы устанавливался в 15 лет, из них 6 лет – действительная военная служба, 9 лет – пребывание в запасе.</a:t>
            </a:r>
          </a:p>
          <a:p>
            <a:pPr>
              <a:spcBef>
                <a:spcPct val="50000"/>
              </a:spcBef>
            </a:pPr>
            <a:r>
              <a:rPr lang="ru-RU" sz="1600" dirty="0">
                <a:solidFill>
                  <a:schemeClr val="bg1"/>
                </a:solidFill>
              </a:rPr>
              <a:t>  Такая система комплектования позволила в период русско-турецкой войны (1877-1878) за четыре недели провести мобилизацию русской армии.</a:t>
            </a:r>
          </a:p>
        </p:txBody>
      </p:sp>
      <p:sp>
        <p:nvSpPr>
          <p:cNvPr id="27655" name="Text Box 7"/>
          <p:cNvSpPr txBox="1">
            <a:spLocks noChangeArrowheads="1"/>
          </p:cNvSpPr>
          <p:nvPr/>
        </p:nvSpPr>
        <p:spPr bwMode="auto">
          <a:xfrm>
            <a:off x="228600" y="6096000"/>
            <a:ext cx="3733800" cy="517525"/>
          </a:xfrm>
          <a:prstGeom prst="rect">
            <a:avLst/>
          </a:prstGeom>
          <a:noFill/>
          <a:ln w="9525">
            <a:noFill/>
            <a:miter lim="800000"/>
            <a:headEnd/>
            <a:tailEnd/>
          </a:ln>
          <a:effectLst/>
        </p:spPr>
        <p:txBody>
          <a:bodyPr>
            <a:spAutoFit/>
          </a:bodyPr>
          <a:lstStyle/>
          <a:p>
            <a:pPr algn="r">
              <a:spcBef>
                <a:spcPct val="50000"/>
              </a:spcBef>
            </a:pPr>
            <a:r>
              <a:rPr lang="ru-RU" sz="1400">
                <a:solidFill>
                  <a:schemeClr val="bg1"/>
                </a:solidFill>
              </a:rPr>
              <a:t>Генерал Б. Д. Скобелев во главе русских войск вступает в болгарский город </a:t>
            </a:r>
          </a:p>
        </p:txBody>
      </p:sp>
      <p:sp>
        <p:nvSpPr>
          <p:cNvPr id="27659" name="Text Box 11"/>
          <p:cNvSpPr txBox="1">
            <a:spLocks noChangeArrowheads="1"/>
          </p:cNvSpPr>
          <p:nvPr/>
        </p:nvSpPr>
        <p:spPr bwMode="auto">
          <a:xfrm>
            <a:off x="228600" y="4038600"/>
            <a:ext cx="2286000" cy="517525"/>
          </a:xfrm>
          <a:prstGeom prst="rect">
            <a:avLst/>
          </a:prstGeom>
          <a:noFill/>
          <a:ln w="9525">
            <a:noFill/>
            <a:miter lim="800000"/>
            <a:headEnd/>
            <a:tailEnd/>
          </a:ln>
          <a:effectLst/>
        </p:spPr>
        <p:txBody>
          <a:bodyPr>
            <a:spAutoFit/>
          </a:bodyPr>
          <a:lstStyle/>
          <a:p>
            <a:pPr algn="ctr"/>
            <a:r>
              <a:rPr lang="ru-RU" sz="1400">
                <a:solidFill>
                  <a:schemeClr val="bg1"/>
                </a:solidFill>
              </a:rPr>
              <a:t>Милютин</a:t>
            </a:r>
          </a:p>
          <a:p>
            <a:pPr algn="ctr"/>
            <a:r>
              <a:rPr lang="ru-RU" sz="1400">
                <a:solidFill>
                  <a:schemeClr val="bg1"/>
                </a:solidFill>
              </a:rPr>
              <a:t>Дмитрий Алексеевич</a:t>
            </a:r>
          </a:p>
        </p:txBody>
      </p:sp>
      <p:pic>
        <p:nvPicPr>
          <p:cNvPr id="27660" name="Picture 12" descr="slide0018_image32"/>
          <p:cNvPicPr>
            <a:picLocks noChangeAspect="1" noChangeArrowheads="1"/>
          </p:cNvPicPr>
          <p:nvPr/>
        </p:nvPicPr>
        <p:blipFill>
          <a:blip r:embed="rId2" cstate="print"/>
          <a:srcRect/>
          <a:stretch>
            <a:fillRect/>
          </a:stretch>
        </p:blipFill>
        <p:spPr bwMode="auto">
          <a:xfrm>
            <a:off x="4267200" y="4191000"/>
            <a:ext cx="3200400" cy="2319338"/>
          </a:xfrm>
          <a:prstGeom prst="rect">
            <a:avLst/>
          </a:prstGeom>
          <a:noFill/>
        </p:spPr>
      </p:pic>
      <p:pic>
        <p:nvPicPr>
          <p:cNvPr id="27661" name="Picture 13" descr="slide0018_image34"/>
          <p:cNvPicPr>
            <a:picLocks noChangeAspect="1" noChangeArrowheads="1"/>
          </p:cNvPicPr>
          <p:nvPr/>
        </p:nvPicPr>
        <p:blipFill>
          <a:blip r:embed="rId3" cstate="print"/>
          <a:srcRect/>
          <a:stretch>
            <a:fillRect/>
          </a:stretch>
        </p:blipFill>
        <p:spPr bwMode="auto">
          <a:xfrm>
            <a:off x="304800" y="1295400"/>
            <a:ext cx="2352675" cy="25908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wipe(down)">
                                      <p:cBhvr>
                                        <p:cTn id="7" dur="500"/>
                                        <p:tgtEl>
                                          <p:spTgt spid="27650"/>
                                        </p:tgtEl>
                                      </p:cBhvr>
                                    </p:animEffect>
                                  </p:childTnLst>
                                </p:cTn>
                              </p:par>
                              <p:par>
                                <p:cTn id="8" presetID="22" presetClass="entr" presetSubtype="4" fill="hold" nodeType="withEffect">
                                  <p:stCondLst>
                                    <p:cond delay="0"/>
                                  </p:stCondLst>
                                  <p:childTnLst>
                                    <p:set>
                                      <p:cBhvr>
                                        <p:cTn id="9" dur="1" fill="hold">
                                          <p:stCondLst>
                                            <p:cond delay="0"/>
                                          </p:stCondLst>
                                        </p:cTn>
                                        <p:tgtEl>
                                          <p:spTgt spid="27661"/>
                                        </p:tgtEl>
                                        <p:attrNameLst>
                                          <p:attrName>style.visibility</p:attrName>
                                        </p:attrNameLst>
                                      </p:cBhvr>
                                      <p:to>
                                        <p:strVal val="visible"/>
                                      </p:to>
                                    </p:set>
                                    <p:animEffect transition="in" filter="wipe(down)">
                                      <p:cBhvr>
                                        <p:cTn id="10" dur="500"/>
                                        <p:tgtEl>
                                          <p:spTgt spid="2766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652"/>
                                        </p:tgtEl>
                                        <p:attrNameLst>
                                          <p:attrName>style.visibility</p:attrName>
                                        </p:attrNameLst>
                                      </p:cBhvr>
                                      <p:to>
                                        <p:strVal val="visible"/>
                                      </p:to>
                                    </p:set>
                                    <p:animEffect transition="in" filter="wipe(down)">
                                      <p:cBhvr>
                                        <p:cTn id="13" dur="500"/>
                                        <p:tgtEl>
                                          <p:spTgt spid="27652"/>
                                        </p:tgtEl>
                                      </p:cBhvr>
                                    </p:animEffect>
                                  </p:childTnLst>
                                </p:cTn>
                              </p:par>
                              <p:par>
                                <p:cTn id="14" presetID="22" presetClass="entr" presetSubtype="4" fill="hold" nodeType="withEffect">
                                  <p:stCondLst>
                                    <p:cond delay="0"/>
                                  </p:stCondLst>
                                  <p:childTnLst>
                                    <p:set>
                                      <p:cBhvr>
                                        <p:cTn id="15" dur="1" fill="hold">
                                          <p:stCondLst>
                                            <p:cond delay="0"/>
                                          </p:stCondLst>
                                        </p:cTn>
                                        <p:tgtEl>
                                          <p:spTgt spid="27660"/>
                                        </p:tgtEl>
                                        <p:attrNameLst>
                                          <p:attrName>style.visibility</p:attrName>
                                        </p:attrNameLst>
                                      </p:cBhvr>
                                      <p:to>
                                        <p:strVal val="visible"/>
                                      </p:to>
                                    </p:set>
                                    <p:animEffect transition="in" filter="wipe(down)">
                                      <p:cBhvr>
                                        <p:cTn id="16" dur="500"/>
                                        <p:tgtEl>
                                          <p:spTgt spid="2766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7659"/>
                                        </p:tgtEl>
                                        <p:attrNameLst>
                                          <p:attrName>style.visibility</p:attrName>
                                        </p:attrNameLst>
                                      </p:cBhvr>
                                      <p:to>
                                        <p:strVal val="visible"/>
                                      </p:to>
                                    </p:set>
                                    <p:animEffect transition="in" filter="wipe(down)">
                                      <p:cBhvr>
                                        <p:cTn id="19" dur="500"/>
                                        <p:tgtEl>
                                          <p:spTgt spid="2765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655"/>
                                        </p:tgtEl>
                                        <p:attrNameLst>
                                          <p:attrName>style.visibility</p:attrName>
                                        </p:attrNameLst>
                                      </p:cBhvr>
                                      <p:to>
                                        <p:strVal val="visible"/>
                                      </p:to>
                                    </p:set>
                                    <p:animEffect transition="in" filter="wipe(down)">
                                      <p:cBhvr>
                                        <p:cTn id="22"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nimBg="1"/>
      <p:bldP spid="27652" grpId="0"/>
      <p:bldP spid="27655" grpId="0"/>
      <p:bldP spid="27659" grpId="0"/>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0" y="0"/>
            <a:ext cx="9144000" cy="1295400"/>
          </a:xfrm>
          <a:noFill/>
          <a:ln/>
        </p:spPr>
        <p:txBody>
          <a:bodyPr/>
          <a:lstStyle/>
          <a:p>
            <a:r>
              <a:rPr lang="ru-RU" sz="2800" dirty="0">
                <a:solidFill>
                  <a:srgbClr val="C00000"/>
                </a:solidFill>
                <a:effectLst>
                  <a:outerShdw blurRad="38100" dist="38100" dir="2700000" algn="tl">
                    <a:srgbClr val="000000"/>
                  </a:outerShdw>
                </a:effectLst>
              </a:rPr>
              <a:t>Совершенствование системы комплектования Вооруженных Сил личным составом</a:t>
            </a:r>
          </a:p>
        </p:txBody>
      </p:sp>
      <p:sp>
        <p:nvSpPr>
          <p:cNvPr id="28675" name="AutoShape 3" descr="arm"/>
          <p:cNvSpPr>
            <a:spLocks noChangeAspect="1" noChangeArrowheads="1"/>
          </p:cNvSpPr>
          <p:nvPr/>
        </p:nvSpPr>
        <p:spPr bwMode="auto">
          <a:xfrm>
            <a:off x="4419600" y="3276600"/>
            <a:ext cx="304800" cy="304800"/>
          </a:xfrm>
          <a:prstGeom prst="rect">
            <a:avLst/>
          </a:prstGeom>
          <a:noFill/>
        </p:spPr>
        <p:txBody>
          <a:bodyPr/>
          <a:lstStyle/>
          <a:p>
            <a:endParaRPr lang="ru-RU"/>
          </a:p>
        </p:txBody>
      </p:sp>
      <p:sp>
        <p:nvSpPr>
          <p:cNvPr id="28676" name="Text Box 4"/>
          <p:cNvSpPr txBox="1">
            <a:spLocks noChangeArrowheads="1"/>
          </p:cNvSpPr>
          <p:nvPr/>
        </p:nvSpPr>
        <p:spPr bwMode="auto">
          <a:xfrm>
            <a:off x="3505200" y="1295400"/>
            <a:ext cx="5638800" cy="3908762"/>
          </a:xfrm>
          <a:prstGeom prst="rect">
            <a:avLst/>
          </a:prstGeom>
          <a:noFill/>
          <a:ln w="9525">
            <a:noFill/>
            <a:miter lim="800000"/>
            <a:headEnd/>
            <a:tailEnd/>
          </a:ln>
          <a:effectLst/>
        </p:spPr>
        <p:txBody>
          <a:bodyPr>
            <a:spAutoFit/>
          </a:bodyPr>
          <a:lstStyle/>
          <a:p>
            <a:pPr>
              <a:spcBef>
                <a:spcPct val="50000"/>
              </a:spcBef>
            </a:pPr>
            <a:r>
              <a:rPr lang="ru-RU" sz="1600" dirty="0">
                <a:solidFill>
                  <a:schemeClr val="bg1"/>
                </a:solidFill>
              </a:rPr>
              <a:t>  Комплектование русской армии в период 1897-1917 гг. осуществлялось в соответствии с </a:t>
            </a:r>
            <a:r>
              <a:rPr lang="ru-RU" sz="1600" dirty="0">
                <a:solidFill>
                  <a:srgbClr val="C00000"/>
                </a:solidFill>
              </a:rPr>
              <a:t>Уставом о воинской повинности. </a:t>
            </a:r>
            <a:r>
              <a:rPr lang="ru-RU" sz="1600" dirty="0">
                <a:solidFill>
                  <a:schemeClr val="bg1"/>
                </a:solidFill>
              </a:rPr>
              <a:t>Воинской повинности подлежало всё мужское население, без различия сословий.</a:t>
            </a:r>
          </a:p>
          <a:p>
            <a:pPr>
              <a:spcBef>
                <a:spcPct val="50000"/>
              </a:spcBef>
            </a:pPr>
            <a:r>
              <a:rPr lang="ru-RU" sz="1600" dirty="0">
                <a:solidFill>
                  <a:schemeClr val="bg1"/>
                </a:solidFill>
              </a:rPr>
              <a:t>  В армию ежегодно призывался только один возраст населения – молодые люди 20 лет от роду к 1 января того года, когда производится призыв.</a:t>
            </a:r>
          </a:p>
          <a:p>
            <a:pPr>
              <a:spcBef>
                <a:spcPct val="50000"/>
              </a:spcBef>
            </a:pPr>
            <a:r>
              <a:rPr lang="ru-RU" sz="1600" dirty="0">
                <a:solidFill>
                  <a:schemeClr val="bg1"/>
                </a:solidFill>
              </a:rPr>
              <a:t>  Общий срок службы для состоящих в частях пехоты и артиллерии определялся в 18 лет, из них 3 года действительной военной службы и 15 лет в запасе, а состоящих в частях прочих родов войск – в 17 лет, из них 4 года действительной военной службы и 13 лет в запасе.</a:t>
            </a:r>
          </a:p>
          <a:p>
            <a:pPr>
              <a:spcBef>
                <a:spcPct val="50000"/>
              </a:spcBef>
            </a:pPr>
            <a:r>
              <a:rPr lang="ru-RU" sz="1600" dirty="0">
                <a:solidFill>
                  <a:schemeClr val="bg1"/>
                </a:solidFill>
              </a:rPr>
              <a:t>  Состояние в запасе нижних чинов сухопутных войск ограничивалось достижением 39-летнего возраста.  </a:t>
            </a:r>
          </a:p>
        </p:txBody>
      </p:sp>
      <p:sp>
        <p:nvSpPr>
          <p:cNvPr id="28682" name="Text Box 10"/>
          <p:cNvSpPr txBox="1">
            <a:spLocks noChangeArrowheads="1"/>
          </p:cNvSpPr>
          <p:nvPr/>
        </p:nvSpPr>
        <p:spPr bwMode="auto">
          <a:xfrm>
            <a:off x="304800" y="5867400"/>
            <a:ext cx="8610600" cy="830997"/>
          </a:xfrm>
          <a:prstGeom prst="rect">
            <a:avLst/>
          </a:prstGeom>
          <a:noFill/>
          <a:ln w="9525">
            <a:noFill/>
            <a:miter lim="800000"/>
            <a:headEnd/>
            <a:tailEnd/>
          </a:ln>
          <a:effectLst/>
        </p:spPr>
        <p:txBody>
          <a:bodyPr>
            <a:spAutoFit/>
          </a:bodyPr>
          <a:lstStyle/>
          <a:p>
            <a:pPr algn="ctr">
              <a:spcBef>
                <a:spcPct val="50000"/>
              </a:spcBef>
            </a:pPr>
            <a:r>
              <a:rPr lang="ru-RU" sz="2400" dirty="0">
                <a:solidFill>
                  <a:srgbClr val="002060"/>
                </a:solidFill>
              </a:rPr>
              <a:t>Таким образом, исторически сложилась система воинского учета всех граждан России.</a:t>
            </a:r>
          </a:p>
        </p:txBody>
      </p:sp>
      <p:pic>
        <p:nvPicPr>
          <p:cNvPr id="28684" name="Picture 12" descr="slide0019_image36"/>
          <p:cNvPicPr>
            <a:picLocks noChangeAspect="1" noChangeArrowheads="1"/>
          </p:cNvPicPr>
          <p:nvPr/>
        </p:nvPicPr>
        <p:blipFill>
          <a:blip r:embed="rId2" cstate="print"/>
          <a:srcRect/>
          <a:stretch>
            <a:fillRect/>
          </a:stretch>
        </p:blipFill>
        <p:spPr bwMode="auto">
          <a:xfrm>
            <a:off x="504825" y="1219200"/>
            <a:ext cx="2943225" cy="4276725"/>
          </a:xfrm>
          <a:prstGeom prst="rect">
            <a:avLst/>
          </a:prstGeom>
          <a:noFill/>
        </p:spPr>
      </p:pic>
      <p:sp>
        <p:nvSpPr>
          <p:cNvPr id="28685" name="Text Box 13"/>
          <p:cNvSpPr txBox="1">
            <a:spLocks noChangeArrowheads="1"/>
          </p:cNvSpPr>
          <p:nvPr/>
        </p:nvSpPr>
        <p:spPr bwMode="auto">
          <a:xfrm>
            <a:off x="457200" y="5181600"/>
            <a:ext cx="3048000" cy="304800"/>
          </a:xfrm>
          <a:prstGeom prst="rect">
            <a:avLst/>
          </a:prstGeom>
          <a:noFill/>
          <a:ln w="9525">
            <a:noFill/>
            <a:miter lim="800000"/>
            <a:headEnd/>
            <a:tailEnd/>
          </a:ln>
          <a:effectLst/>
        </p:spPr>
        <p:txBody>
          <a:bodyPr>
            <a:spAutoFit/>
          </a:bodyPr>
          <a:lstStyle/>
          <a:p>
            <a:pPr algn="ctr">
              <a:spcBef>
                <a:spcPct val="50000"/>
              </a:spcBef>
            </a:pPr>
            <a:r>
              <a:rPr lang="ru-RU" sz="1400"/>
              <a:t>Участники Первой мировой войны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barn(inVertical)">
                                      <p:cBhvr>
                                        <p:cTn id="7" dur="500"/>
                                        <p:tgtEl>
                                          <p:spTgt spid="2867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676"/>
                                        </p:tgtEl>
                                        <p:attrNameLst>
                                          <p:attrName>style.visibility</p:attrName>
                                        </p:attrNameLst>
                                      </p:cBhvr>
                                      <p:to>
                                        <p:strVal val="visible"/>
                                      </p:to>
                                    </p:set>
                                    <p:animEffect transition="in" filter="barn(inVertical)">
                                      <p:cBhvr>
                                        <p:cTn id="10" dur="500"/>
                                        <p:tgtEl>
                                          <p:spTgt spid="28676"/>
                                        </p:tgtEl>
                                      </p:cBhvr>
                                    </p:animEffect>
                                  </p:childTnLst>
                                </p:cTn>
                              </p:par>
                              <p:par>
                                <p:cTn id="11" presetID="16" presetClass="entr" presetSubtype="21" fill="hold" nodeType="withEffect">
                                  <p:stCondLst>
                                    <p:cond delay="0"/>
                                  </p:stCondLst>
                                  <p:childTnLst>
                                    <p:set>
                                      <p:cBhvr>
                                        <p:cTn id="12" dur="1" fill="hold">
                                          <p:stCondLst>
                                            <p:cond delay="0"/>
                                          </p:stCondLst>
                                        </p:cTn>
                                        <p:tgtEl>
                                          <p:spTgt spid="28684"/>
                                        </p:tgtEl>
                                        <p:attrNameLst>
                                          <p:attrName>style.visibility</p:attrName>
                                        </p:attrNameLst>
                                      </p:cBhvr>
                                      <p:to>
                                        <p:strVal val="visible"/>
                                      </p:to>
                                    </p:set>
                                    <p:animEffect transition="in" filter="barn(inVertical)">
                                      <p:cBhvr>
                                        <p:cTn id="13" dur="500"/>
                                        <p:tgtEl>
                                          <p:spTgt spid="2868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682"/>
                                        </p:tgtEl>
                                        <p:attrNameLst>
                                          <p:attrName>style.visibility</p:attrName>
                                        </p:attrNameLst>
                                      </p:cBhvr>
                                      <p:to>
                                        <p:strVal val="visible"/>
                                      </p:to>
                                    </p:set>
                                    <p:animEffect transition="in" filter="barn(inVertical)">
                                      <p:cBhvr>
                                        <p:cTn id="16" dur="500"/>
                                        <p:tgtEl>
                                          <p:spTgt spid="2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nimBg="1"/>
      <p:bldP spid="28676" grpId="0"/>
      <p:bldP spid="28682" grpId="0"/>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04" name="Rectangle 8"/>
          <p:cNvSpPr>
            <a:spLocks noChangeArrowheads="1"/>
          </p:cNvSpPr>
          <p:nvPr/>
        </p:nvSpPr>
        <p:spPr bwMode="auto">
          <a:xfrm>
            <a:off x="0" y="0"/>
            <a:ext cx="9144000" cy="838200"/>
          </a:xfrm>
          <a:prstGeom prst="rect">
            <a:avLst/>
          </a:prstGeom>
          <a:noFill/>
          <a:ln w="9525" algn="ctr">
            <a:noFill/>
            <a:miter lim="800000"/>
            <a:headEnd/>
            <a:tailEnd/>
          </a:ln>
          <a:effectLst/>
        </p:spPr>
        <p:txBody>
          <a:bodyPr anchor="ctr"/>
          <a:lstStyle/>
          <a:p>
            <a:pPr algn="ctr"/>
            <a:r>
              <a:rPr lang="ru-RU" sz="2800" dirty="0">
                <a:solidFill>
                  <a:srgbClr val="C00000"/>
                </a:solidFill>
                <a:effectLst>
                  <a:outerShdw blurRad="38100" dist="38100" dir="2700000" algn="tl">
                    <a:srgbClr val="000000"/>
                  </a:outerShdw>
                </a:effectLst>
              </a:rPr>
              <a:t>Воинский учёт граждан Российской Федерации</a:t>
            </a:r>
          </a:p>
        </p:txBody>
      </p:sp>
      <p:pic>
        <p:nvPicPr>
          <p:cNvPr id="29707" name="Picture 11"/>
          <p:cNvPicPr>
            <a:picLocks noChangeAspect="1" noChangeArrowheads="1"/>
          </p:cNvPicPr>
          <p:nvPr/>
        </p:nvPicPr>
        <p:blipFill>
          <a:blip r:embed="rId3" cstate="print"/>
          <a:srcRect/>
          <a:stretch>
            <a:fillRect/>
          </a:stretch>
        </p:blipFill>
        <p:spPr bwMode="auto">
          <a:xfrm>
            <a:off x="228600" y="914400"/>
            <a:ext cx="1212850" cy="1828800"/>
          </a:xfrm>
          <a:prstGeom prst="rect">
            <a:avLst/>
          </a:prstGeom>
          <a:noFill/>
          <a:ln w="3175">
            <a:solidFill>
              <a:schemeClr val="bg1"/>
            </a:solidFill>
            <a:miter lim="800000"/>
            <a:headEnd/>
            <a:tailEnd/>
          </a:ln>
          <a:effectLst/>
        </p:spPr>
      </p:pic>
      <p:sp>
        <p:nvSpPr>
          <p:cNvPr id="29708" name="Text Box 12"/>
          <p:cNvSpPr txBox="1">
            <a:spLocks noChangeArrowheads="1"/>
          </p:cNvSpPr>
          <p:nvPr/>
        </p:nvSpPr>
        <p:spPr bwMode="auto">
          <a:xfrm>
            <a:off x="1524000" y="762000"/>
            <a:ext cx="7162800" cy="1615827"/>
          </a:xfrm>
          <a:prstGeom prst="rect">
            <a:avLst/>
          </a:prstGeom>
          <a:noFill/>
          <a:ln w="9525">
            <a:noFill/>
            <a:miter lim="800000"/>
            <a:headEnd/>
            <a:tailEnd/>
          </a:ln>
          <a:effectLst/>
        </p:spPr>
        <p:txBody>
          <a:bodyPr>
            <a:spAutoFit/>
          </a:bodyPr>
          <a:lstStyle/>
          <a:p>
            <a:pPr>
              <a:spcBef>
                <a:spcPct val="50000"/>
              </a:spcBef>
            </a:pPr>
            <a:r>
              <a:rPr lang="ru-RU" dirty="0">
                <a:solidFill>
                  <a:schemeClr val="bg1"/>
                </a:solidFill>
              </a:rPr>
              <a:t>Воинский учёт граждан Российской Федерации осуществляется в соответствии с </a:t>
            </a:r>
            <a:r>
              <a:rPr lang="ru-RU" dirty="0">
                <a:solidFill>
                  <a:srgbClr val="C00000"/>
                </a:solidFill>
              </a:rPr>
              <a:t>Федеральным законом «О воинской обязанности и военной службе» </a:t>
            </a:r>
            <a:r>
              <a:rPr lang="ru-RU" dirty="0">
                <a:solidFill>
                  <a:schemeClr val="bg1"/>
                </a:solidFill>
              </a:rPr>
              <a:t>по месту жительства военными комиссариатами.</a:t>
            </a:r>
          </a:p>
          <a:p>
            <a:pPr>
              <a:spcBef>
                <a:spcPct val="50000"/>
              </a:spcBef>
            </a:pPr>
            <a:r>
              <a:rPr lang="ru-RU" dirty="0">
                <a:solidFill>
                  <a:schemeClr val="bg1"/>
                </a:solidFill>
              </a:rPr>
              <a:t>В населенных пунктах, где нет военных комиссариатов, первичный воинский учёт осуществляется органами местного самоуправления.</a:t>
            </a:r>
          </a:p>
        </p:txBody>
      </p:sp>
      <p:pic>
        <p:nvPicPr>
          <p:cNvPr id="29713" name="Организация воинского учета.mp3">
            <a:hlinkClick r:id="" action="ppaction://media"/>
          </p:cNvPr>
          <p:cNvPicPr>
            <a:picLocks noRot="1" noChangeAspect="1" noChangeArrowheads="1"/>
          </p:cNvPicPr>
          <p:nvPr>
            <a:audioFile r:link="rId1"/>
          </p:nvPr>
        </p:nvPicPr>
        <p:blipFill>
          <a:blip r:embed="rId4" cstate="print"/>
          <a:srcRect/>
          <a:stretch>
            <a:fillRect/>
          </a:stretch>
        </p:blipFill>
        <p:spPr bwMode="auto">
          <a:xfrm>
            <a:off x="228600" y="6248400"/>
            <a:ext cx="304800" cy="304800"/>
          </a:xfrm>
          <a:prstGeom prst="rect">
            <a:avLst/>
          </a:prstGeom>
          <a:noFill/>
        </p:spPr>
      </p:pic>
      <p:sp>
        <p:nvSpPr>
          <p:cNvPr id="29719" name="Text Box 23"/>
          <p:cNvSpPr txBox="1">
            <a:spLocks noChangeArrowheads="1"/>
          </p:cNvSpPr>
          <p:nvPr/>
        </p:nvSpPr>
        <p:spPr bwMode="auto">
          <a:xfrm>
            <a:off x="1066800" y="5943600"/>
            <a:ext cx="2667000" cy="336550"/>
          </a:xfrm>
          <a:prstGeom prst="rect">
            <a:avLst/>
          </a:prstGeom>
          <a:noFill/>
          <a:ln w="9525">
            <a:noFill/>
            <a:miter lim="800000"/>
            <a:headEnd/>
            <a:tailEnd/>
          </a:ln>
          <a:effectLst/>
        </p:spPr>
        <p:txBody>
          <a:bodyPr>
            <a:spAutoFit/>
          </a:bodyPr>
          <a:lstStyle/>
          <a:p>
            <a:pPr>
              <a:spcBef>
                <a:spcPct val="50000"/>
              </a:spcBef>
            </a:pPr>
            <a:r>
              <a:rPr lang="ru-RU" sz="1600">
                <a:solidFill>
                  <a:schemeClr val="bg1"/>
                </a:solidFill>
              </a:rPr>
              <a:t>Военный комиссариат</a:t>
            </a:r>
          </a:p>
        </p:txBody>
      </p:sp>
      <p:sp>
        <p:nvSpPr>
          <p:cNvPr id="29720" name="Text Box 24"/>
          <p:cNvSpPr txBox="1">
            <a:spLocks noChangeArrowheads="1"/>
          </p:cNvSpPr>
          <p:nvPr/>
        </p:nvSpPr>
        <p:spPr bwMode="auto">
          <a:xfrm>
            <a:off x="4419600" y="5943600"/>
            <a:ext cx="4419600" cy="336550"/>
          </a:xfrm>
          <a:prstGeom prst="rect">
            <a:avLst/>
          </a:prstGeom>
          <a:noFill/>
          <a:ln w="9525">
            <a:noFill/>
            <a:miter lim="800000"/>
            <a:headEnd/>
            <a:tailEnd/>
          </a:ln>
          <a:effectLst/>
        </p:spPr>
        <p:txBody>
          <a:bodyPr>
            <a:spAutoFit/>
          </a:bodyPr>
          <a:lstStyle/>
          <a:p>
            <a:pPr algn="ctr">
              <a:spcBef>
                <a:spcPct val="50000"/>
              </a:spcBef>
            </a:pPr>
            <a:r>
              <a:rPr lang="ru-RU" sz="1600">
                <a:solidFill>
                  <a:schemeClr val="bg1"/>
                </a:solidFill>
              </a:rPr>
              <a:t>Орган местного самоуправления</a:t>
            </a:r>
          </a:p>
        </p:txBody>
      </p:sp>
      <p:pic>
        <p:nvPicPr>
          <p:cNvPr id="29722" name="Picture 26" descr="slide0020_image40"/>
          <p:cNvPicPr>
            <a:picLocks noChangeAspect="1" noChangeArrowheads="1"/>
          </p:cNvPicPr>
          <p:nvPr/>
        </p:nvPicPr>
        <p:blipFill>
          <a:blip r:embed="rId5" cstate="print"/>
          <a:srcRect/>
          <a:stretch>
            <a:fillRect/>
          </a:stretch>
        </p:blipFill>
        <p:spPr bwMode="auto">
          <a:xfrm>
            <a:off x="533400" y="3124200"/>
            <a:ext cx="3429000" cy="2678113"/>
          </a:xfrm>
          <a:prstGeom prst="rect">
            <a:avLst/>
          </a:prstGeom>
          <a:noFill/>
        </p:spPr>
      </p:pic>
      <p:pic>
        <p:nvPicPr>
          <p:cNvPr id="29723" name="Picture 27" descr="slide0020_image42"/>
          <p:cNvPicPr>
            <a:picLocks noChangeAspect="1" noChangeArrowheads="1"/>
          </p:cNvPicPr>
          <p:nvPr/>
        </p:nvPicPr>
        <p:blipFill>
          <a:blip r:embed="rId6" cstate="print"/>
          <a:srcRect/>
          <a:stretch>
            <a:fillRect/>
          </a:stretch>
        </p:blipFill>
        <p:spPr bwMode="auto">
          <a:xfrm>
            <a:off x="4495800" y="3124200"/>
            <a:ext cx="4191000" cy="26797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70" fill="hold"/>
                                        <p:tgtEl>
                                          <p:spTgt spid="297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9713"/>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4343400" y="838200"/>
            <a:ext cx="4572000" cy="5638800"/>
          </a:xfrm>
          <a:noFill/>
          <a:ln/>
        </p:spPr>
        <p:txBody>
          <a:bodyPr>
            <a:normAutofit fontScale="90000"/>
          </a:bodyPr>
          <a:lstStyle/>
          <a:p>
            <a:pPr algn="l">
              <a:spcBef>
                <a:spcPct val="50000"/>
              </a:spcBef>
              <a:spcAft>
                <a:spcPct val="50000"/>
              </a:spcAft>
            </a:pPr>
            <a:r>
              <a:rPr lang="ru-RU" sz="1800">
                <a:solidFill>
                  <a:schemeClr val="bg1"/>
                </a:solidFill>
              </a:rPr>
              <a:t>   Первоначальная постановка на воинский учёт граждан мужского пола осуществляется с 1 января по 31 марта   в год достижения ими возраста 17 лет.</a:t>
            </a:r>
            <a:br>
              <a:rPr lang="ru-RU" sz="1800">
                <a:solidFill>
                  <a:schemeClr val="bg1"/>
                </a:solidFill>
              </a:rPr>
            </a:br>
            <a:r>
              <a:rPr lang="ru-RU" sz="1800">
                <a:solidFill>
                  <a:schemeClr val="bg1"/>
                </a:solidFill>
              </a:rPr>
              <a:t> </a:t>
            </a:r>
            <a:br>
              <a:rPr lang="ru-RU" sz="1800">
                <a:solidFill>
                  <a:schemeClr val="bg1"/>
                </a:solidFill>
              </a:rPr>
            </a:br>
            <a:r>
              <a:rPr lang="ru-RU" sz="1800">
                <a:solidFill>
                  <a:schemeClr val="bg1"/>
                </a:solidFill>
              </a:rPr>
              <a:t>   Первоначальную постановку на воинский учет осуществляет специальная комиссия по постановке граждан на воинский учет в районе или городе.</a:t>
            </a:r>
            <a:br>
              <a:rPr lang="ru-RU" sz="1800">
                <a:solidFill>
                  <a:schemeClr val="bg1"/>
                </a:solidFill>
              </a:rPr>
            </a:br>
            <a:r>
              <a:rPr lang="ru-RU" sz="1800">
                <a:solidFill>
                  <a:schemeClr val="bg1"/>
                </a:solidFill>
              </a:rPr>
              <a:t/>
            </a:r>
            <a:br>
              <a:rPr lang="ru-RU" sz="1800">
                <a:solidFill>
                  <a:schemeClr val="bg1"/>
                </a:solidFill>
              </a:rPr>
            </a:br>
            <a:r>
              <a:rPr lang="ru-RU" sz="1800">
                <a:solidFill>
                  <a:schemeClr val="bg1"/>
                </a:solidFill>
              </a:rPr>
              <a:t>   Первоначальная постановка на воинский учёт граждан женского пола после получения ими военно-учётной специальности, а также лиц, получивших гражданство Российской Федерации, осуществляется военным комиссариатом в течение всего календарного года.</a:t>
            </a:r>
          </a:p>
        </p:txBody>
      </p:sp>
      <p:sp>
        <p:nvSpPr>
          <p:cNvPr id="31747" name="Rectangle 3"/>
          <p:cNvSpPr>
            <a:spLocks noChangeArrowheads="1"/>
          </p:cNvSpPr>
          <p:nvPr/>
        </p:nvSpPr>
        <p:spPr bwMode="auto">
          <a:xfrm>
            <a:off x="0" y="0"/>
            <a:ext cx="9144000" cy="838200"/>
          </a:xfrm>
          <a:prstGeom prst="rect">
            <a:avLst/>
          </a:prstGeom>
          <a:noFill/>
          <a:ln w="9525" algn="ctr">
            <a:noFill/>
            <a:miter lim="800000"/>
            <a:headEnd/>
            <a:tailEnd/>
          </a:ln>
          <a:effectLst/>
        </p:spPr>
        <p:txBody>
          <a:bodyPr anchor="ctr"/>
          <a:lstStyle/>
          <a:p>
            <a:pPr algn="ctr"/>
            <a:r>
              <a:rPr lang="ru-RU" sz="2800" dirty="0">
                <a:solidFill>
                  <a:srgbClr val="C00000"/>
                </a:solidFill>
                <a:effectLst>
                  <a:outerShdw blurRad="38100" dist="38100" dir="2700000" algn="tl">
                    <a:srgbClr val="000000"/>
                  </a:outerShdw>
                </a:effectLst>
              </a:rPr>
              <a:t>Воинский учёт граждан Российской Федерации</a:t>
            </a:r>
          </a:p>
        </p:txBody>
      </p:sp>
      <p:pic>
        <p:nvPicPr>
          <p:cNvPr id="31753" name="Состав комиссии по постановке.mp3">
            <a:hlinkClick r:id="" action="ppaction://media"/>
          </p:cNvPr>
          <p:cNvPicPr>
            <a:picLocks noRot="1" noChangeAspect="1" noChangeArrowheads="1"/>
          </p:cNvPicPr>
          <p:nvPr>
            <a:audioFile r:link="rId1"/>
          </p:nvPr>
        </p:nvPicPr>
        <p:blipFill>
          <a:blip r:embed="rId3" cstate="print"/>
          <a:srcRect/>
          <a:stretch>
            <a:fillRect/>
          </a:stretch>
        </p:blipFill>
        <p:spPr bwMode="auto">
          <a:xfrm>
            <a:off x="228600" y="6172200"/>
            <a:ext cx="304800" cy="304800"/>
          </a:xfrm>
          <a:prstGeom prst="rect">
            <a:avLst/>
          </a:prstGeom>
          <a:noFill/>
        </p:spPr>
      </p:pic>
      <p:pic>
        <p:nvPicPr>
          <p:cNvPr id="31755" name="Picture 11" descr="slide0021_image44"/>
          <p:cNvPicPr>
            <a:picLocks noChangeAspect="1" noChangeArrowheads="1"/>
          </p:cNvPicPr>
          <p:nvPr/>
        </p:nvPicPr>
        <p:blipFill>
          <a:blip r:embed="rId4" cstate="print"/>
          <a:srcRect/>
          <a:stretch>
            <a:fillRect/>
          </a:stretch>
        </p:blipFill>
        <p:spPr bwMode="auto">
          <a:xfrm>
            <a:off x="304800" y="990600"/>
            <a:ext cx="3276600" cy="2176463"/>
          </a:xfrm>
          <a:prstGeom prst="rect">
            <a:avLst/>
          </a:prstGeom>
          <a:noFill/>
          <a:ln w="9525" algn="ctr">
            <a:solidFill>
              <a:schemeClr val="bg1"/>
            </a:solidFill>
            <a:miter lim="800000"/>
            <a:headEnd/>
            <a:tailEnd/>
          </a:ln>
          <a:effectLst/>
        </p:spPr>
      </p:pic>
      <p:pic>
        <p:nvPicPr>
          <p:cNvPr id="31756" name="Picture 12" descr="slide0021_image46"/>
          <p:cNvPicPr>
            <a:picLocks noChangeAspect="1" noChangeArrowheads="1"/>
          </p:cNvPicPr>
          <p:nvPr/>
        </p:nvPicPr>
        <p:blipFill>
          <a:blip r:embed="rId5" cstate="print"/>
          <a:srcRect/>
          <a:stretch>
            <a:fillRect/>
          </a:stretch>
        </p:blipFill>
        <p:spPr bwMode="auto">
          <a:xfrm>
            <a:off x="1371600" y="2819400"/>
            <a:ext cx="2876550" cy="1903413"/>
          </a:xfrm>
          <a:prstGeom prst="rect">
            <a:avLst/>
          </a:prstGeom>
          <a:noFill/>
          <a:ln w="9525" algn="ctr">
            <a:solidFill>
              <a:schemeClr val="bg1"/>
            </a:solidFill>
            <a:miter lim="800000"/>
            <a:headEnd/>
            <a:tailEnd/>
          </a:ln>
          <a:effectLst/>
        </p:spPr>
      </p:pic>
      <p:pic>
        <p:nvPicPr>
          <p:cNvPr id="31757" name="Picture 13" descr="slide0021_image48"/>
          <p:cNvPicPr>
            <a:picLocks noChangeAspect="1" noChangeArrowheads="1"/>
          </p:cNvPicPr>
          <p:nvPr/>
        </p:nvPicPr>
        <p:blipFill>
          <a:blip r:embed="rId6" cstate="print"/>
          <a:srcRect/>
          <a:stretch>
            <a:fillRect/>
          </a:stretch>
        </p:blipFill>
        <p:spPr bwMode="auto">
          <a:xfrm>
            <a:off x="533400" y="4267200"/>
            <a:ext cx="3143250" cy="2343150"/>
          </a:xfrm>
          <a:prstGeom prst="rect">
            <a:avLst/>
          </a:prstGeom>
          <a:noFill/>
          <a:ln w="9525" algn="ctr">
            <a:solidFill>
              <a:schemeClr val="bg1"/>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60" fill="hold"/>
                                        <p:tgtEl>
                                          <p:spTgt spid="317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1753"/>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838200" y="381000"/>
            <a:ext cx="7315200" cy="1076325"/>
          </a:xfrm>
          <a:prstGeom prst="rect">
            <a:avLst/>
          </a:prstGeom>
          <a:solidFill>
            <a:srgbClr val="008000"/>
          </a:solidFill>
          <a:ln w="38100" algn="ctr">
            <a:solidFill>
              <a:srgbClr val="FFFF00"/>
            </a:solidFill>
            <a:miter lim="800000"/>
            <a:headEnd/>
            <a:tailEnd/>
          </a:ln>
          <a:effectLst/>
        </p:spPr>
        <p:txBody>
          <a:bodyPr anchor="ctr"/>
          <a:lstStyle/>
          <a:p>
            <a:pPr algn="ctr"/>
            <a:r>
              <a:rPr lang="ru-RU" sz="2800" dirty="0">
                <a:solidFill>
                  <a:srgbClr val="FFFF00"/>
                </a:solidFill>
                <a:effectLst>
                  <a:outerShdw blurRad="38100" dist="38100" dir="2700000" algn="tl">
                    <a:srgbClr val="000000"/>
                  </a:outerShdw>
                </a:effectLst>
              </a:rPr>
              <a:t>Комиссия по первоначальной постановке на воинский учет</a:t>
            </a:r>
          </a:p>
        </p:txBody>
      </p:sp>
      <p:sp>
        <p:nvSpPr>
          <p:cNvPr id="8200" name="Text Box 8"/>
          <p:cNvSpPr txBox="1">
            <a:spLocks noChangeArrowheads="1"/>
          </p:cNvSpPr>
          <p:nvPr/>
        </p:nvSpPr>
        <p:spPr bwMode="auto">
          <a:xfrm>
            <a:off x="838200" y="1828800"/>
            <a:ext cx="4724400" cy="831850"/>
          </a:xfrm>
          <a:prstGeom prst="rect">
            <a:avLst/>
          </a:prstGeom>
          <a:solidFill>
            <a:schemeClr val="accent5">
              <a:lumMod val="75000"/>
            </a:schemeClr>
          </a:solidFill>
          <a:ln w="9525" algn="ctr">
            <a:solidFill>
              <a:srgbClr val="FFFF00"/>
            </a:solidFill>
            <a:miter lim="800000"/>
            <a:headEnd/>
            <a:tailEnd/>
          </a:ln>
          <a:effectLst/>
        </p:spPr>
        <p:txBody>
          <a:bodyPr>
            <a:spAutoFit/>
          </a:bodyPr>
          <a:lstStyle/>
          <a:p>
            <a:pPr algn="ctr"/>
            <a:r>
              <a:rPr lang="ru-RU" sz="2400" b="1"/>
              <a:t>Военный комиссар </a:t>
            </a:r>
          </a:p>
          <a:p>
            <a:pPr algn="ctr"/>
            <a:r>
              <a:rPr lang="ru-RU" sz="2400" b="1"/>
              <a:t>(председатель комиссии)</a:t>
            </a:r>
          </a:p>
        </p:txBody>
      </p:sp>
      <p:sp>
        <p:nvSpPr>
          <p:cNvPr id="8201" name="Text Box 9"/>
          <p:cNvSpPr txBox="1">
            <a:spLocks noChangeArrowheads="1"/>
          </p:cNvSpPr>
          <p:nvPr/>
        </p:nvSpPr>
        <p:spPr bwMode="auto">
          <a:xfrm>
            <a:off x="838200" y="3124200"/>
            <a:ext cx="4343400" cy="466725"/>
          </a:xfrm>
          <a:prstGeom prst="rect">
            <a:avLst/>
          </a:prstGeom>
          <a:solidFill>
            <a:schemeClr val="accent5">
              <a:lumMod val="75000"/>
            </a:schemeClr>
          </a:solidFill>
          <a:ln w="9525" algn="ctr">
            <a:solidFill>
              <a:srgbClr val="FFFF00"/>
            </a:solidFill>
            <a:miter lim="800000"/>
            <a:headEnd/>
            <a:tailEnd/>
          </a:ln>
          <a:effectLst/>
        </p:spPr>
        <p:txBody>
          <a:bodyPr>
            <a:spAutoFit/>
          </a:bodyPr>
          <a:lstStyle/>
          <a:p>
            <a:pPr algn="ctr">
              <a:spcBef>
                <a:spcPct val="50000"/>
              </a:spcBef>
            </a:pPr>
            <a:r>
              <a:rPr lang="ru-RU" sz="2400" b="1"/>
              <a:t>Секретарь комиссии  </a:t>
            </a:r>
          </a:p>
        </p:txBody>
      </p:sp>
      <p:sp>
        <p:nvSpPr>
          <p:cNvPr id="8202" name="Text Box 10"/>
          <p:cNvSpPr txBox="1">
            <a:spLocks noChangeArrowheads="1"/>
          </p:cNvSpPr>
          <p:nvPr/>
        </p:nvSpPr>
        <p:spPr bwMode="auto">
          <a:xfrm>
            <a:off x="838200" y="4038600"/>
            <a:ext cx="4191000" cy="1196975"/>
          </a:xfrm>
          <a:prstGeom prst="rect">
            <a:avLst/>
          </a:prstGeom>
          <a:solidFill>
            <a:schemeClr val="accent5">
              <a:lumMod val="75000"/>
            </a:schemeClr>
          </a:solidFill>
          <a:ln w="9525" algn="ctr">
            <a:solidFill>
              <a:srgbClr val="FFFF00"/>
            </a:solidFill>
            <a:miter lim="800000"/>
            <a:headEnd/>
            <a:tailEnd/>
          </a:ln>
          <a:effectLst/>
        </p:spPr>
        <p:txBody>
          <a:bodyPr>
            <a:spAutoFit/>
          </a:bodyPr>
          <a:lstStyle/>
          <a:p>
            <a:pPr algn="ctr">
              <a:spcBef>
                <a:spcPct val="50000"/>
              </a:spcBef>
            </a:pPr>
            <a:r>
              <a:rPr lang="ru-RU" sz="2400" b="1"/>
              <a:t>Специалист по профессиональному психологическому отбору </a:t>
            </a:r>
          </a:p>
        </p:txBody>
      </p:sp>
      <p:sp>
        <p:nvSpPr>
          <p:cNvPr id="8203" name="Text Box 11"/>
          <p:cNvSpPr txBox="1">
            <a:spLocks noChangeArrowheads="1"/>
          </p:cNvSpPr>
          <p:nvPr/>
        </p:nvSpPr>
        <p:spPr bwMode="auto">
          <a:xfrm>
            <a:off x="838200" y="5638800"/>
            <a:ext cx="3657600" cy="466725"/>
          </a:xfrm>
          <a:prstGeom prst="rect">
            <a:avLst/>
          </a:prstGeom>
          <a:solidFill>
            <a:schemeClr val="accent5">
              <a:lumMod val="75000"/>
            </a:schemeClr>
          </a:solidFill>
          <a:ln w="9525" algn="ctr">
            <a:solidFill>
              <a:srgbClr val="FFFF00"/>
            </a:solidFill>
            <a:miter lim="800000"/>
            <a:headEnd/>
            <a:tailEnd/>
          </a:ln>
          <a:effectLst/>
        </p:spPr>
        <p:txBody>
          <a:bodyPr>
            <a:spAutoFit/>
          </a:bodyPr>
          <a:lstStyle/>
          <a:p>
            <a:pPr algn="ctr">
              <a:spcBef>
                <a:spcPct val="50000"/>
              </a:spcBef>
            </a:pPr>
            <a:r>
              <a:rPr lang="ru-RU" sz="2400" b="1"/>
              <a:t>Врачи-специалисты</a:t>
            </a:r>
          </a:p>
        </p:txBody>
      </p:sp>
      <p:sp>
        <p:nvSpPr>
          <p:cNvPr id="8205" name="Line 13"/>
          <p:cNvSpPr>
            <a:spLocks noChangeShapeType="1"/>
          </p:cNvSpPr>
          <p:nvPr/>
        </p:nvSpPr>
        <p:spPr bwMode="auto">
          <a:xfrm>
            <a:off x="3124200" y="1447800"/>
            <a:ext cx="0" cy="376238"/>
          </a:xfrm>
          <a:prstGeom prst="line">
            <a:avLst/>
          </a:prstGeom>
          <a:noFill/>
          <a:ln w="57150">
            <a:solidFill>
              <a:srgbClr val="FFFF99"/>
            </a:solidFill>
            <a:round/>
            <a:headEnd/>
            <a:tailEnd type="triangle" w="med" len="med"/>
          </a:ln>
          <a:effectLst/>
        </p:spPr>
        <p:txBody>
          <a:bodyPr/>
          <a:lstStyle/>
          <a:p>
            <a:endParaRPr lang="ru-RU"/>
          </a:p>
        </p:txBody>
      </p:sp>
      <p:sp>
        <p:nvSpPr>
          <p:cNvPr id="8206" name="Line 14"/>
          <p:cNvSpPr>
            <a:spLocks noChangeShapeType="1"/>
          </p:cNvSpPr>
          <p:nvPr/>
        </p:nvSpPr>
        <p:spPr bwMode="auto">
          <a:xfrm>
            <a:off x="3124200" y="2667000"/>
            <a:ext cx="0" cy="376238"/>
          </a:xfrm>
          <a:prstGeom prst="line">
            <a:avLst/>
          </a:prstGeom>
          <a:noFill/>
          <a:ln w="57150">
            <a:solidFill>
              <a:srgbClr val="FFFF99"/>
            </a:solidFill>
            <a:round/>
            <a:headEnd/>
            <a:tailEnd type="triangle" w="med" len="med"/>
          </a:ln>
          <a:effectLst/>
        </p:spPr>
        <p:txBody>
          <a:bodyPr/>
          <a:lstStyle/>
          <a:p>
            <a:endParaRPr lang="ru-RU"/>
          </a:p>
        </p:txBody>
      </p:sp>
      <p:sp>
        <p:nvSpPr>
          <p:cNvPr id="8208" name="Line 16"/>
          <p:cNvSpPr>
            <a:spLocks noChangeShapeType="1"/>
          </p:cNvSpPr>
          <p:nvPr/>
        </p:nvSpPr>
        <p:spPr bwMode="auto">
          <a:xfrm>
            <a:off x="3124200" y="3581400"/>
            <a:ext cx="0" cy="376238"/>
          </a:xfrm>
          <a:prstGeom prst="line">
            <a:avLst/>
          </a:prstGeom>
          <a:noFill/>
          <a:ln w="57150">
            <a:solidFill>
              <a:srgbClr val="FFFF99"/>
            </a:solidFill>
            <a:round/>
            <a:headEnd/>
            <a:tailEnd type="triangle" w="med" len="med"/>
          </a:ln>
          <a:effectLst/>
        </p:spPr>
        <p:txBody>
          <a:bodyPr/>
          <a:lstStyle/>
          <a:p>
            <a:endParaRPr lang="ru-RU"/>
          </a:p>
        </p:txBody>
      </p:sp>
      <p:sp>
        <p:nvSpPr>
          <p:cNvPr id="8209" name="Line 17"/>
          <p:cNvSpPr>
            <a:spLocks noChangeShapeType="1"/>
          </p:cNvSpPr>
          <p:nvPr/>
        </p:nvSpPr>
        <p:spPr bwMode="auto">
          <a:xfrm>
            <a:off x="3200400" y="5257800"/>
            <a:ext cx="0" cy="376238"/>
          </a:xfrm>
          <a:prstGeom prst="line">
            <a:avLst/>
          </a:prstGeom>
          <a:noFill/>
          <a:ln w="57150">
            <a:solidFill>
              <a:srgbClr val="FFFF99"/>
            </a:solidFill>
            <a:round/>
            <a:headEnd/>
            <a:tailEnd type="triangle" w="med" len="med"/>
          </a:ln>
          <a:effectLst/>
        </p:spPr>
        <p:txBody>
          <a:bodyPr/>
          <a:lstStyle/>
          <a:p>
            <a:endParaRPr lang="ru-RU"/>
          </a:p>
        </p:txBody>
      </p:sp>
      <p:pic>
        <p:nvPicPr>
          <p:cNvPr id="8212" name="Picture 20"/>
          <p:cNvPicPr>
            <a:picLocks noChangeAspect="1" noChangeArrowheads="1"/>
          </p:cNvPicPr>
          <p:nvPr/>
        </p:nvPicPr>
        <p:blipFill>
          <a:blip r:embed="rId2" cstate="print"/>
          <a:srcRect/>
          <a:stretch>
            <a:fillRect/>
          </a:stretch>
        </p:blipFill>
        <p:spPr bwMode="auto">
          <a:xfrm>
            <a:off x="6705600" y="1752600"/>
            <a:ext cx="1479550" cy="1676400"/>
          </a:xfrm>
          <a:prstGeom prst="rect">
            <a:avLst/>
          </a:prstGeom>
          <a:noFill/>
          <a:ln w="9525">
            <a:noFill/>
            <a:miter lim="800000"/>
            <a:headEnd/>
            <a:tailEnd/>
          </a:ln>
          <a:effectLst/>
        </p:spPr>
      </p:pic>
      <p:pic>
        <p:nvPicPr>
          <p:cNvPr id="8215" name="Picture 23"/>
          <p:cNvPicPr>
            <a:picLocks noChangeAspect="1" noChangeArrowheads="1"/>
          </p:cNvPicPr>
          <p:nvPr/>
        </p:nvPicPr>
        <p:blipFill>
          <a:blip r:embed="rId3" cstate="print"/>
          <a:srcRect/>
          <a:stretch>
            <a:fillRect/>
          </a:stretch>
        </p:blipFill>
        <p:spPr bwMode="auto">
          <a:xfrm>
            <a:off x="5181600" y="5105400"/>
            <a:ext cx="2038350" cy="1400175"/>
          </a:xfrm>
          <a:prstGeom prst="rect">
            <a:avLst/>
          </a:prstGeom>
          <a:noFill/>
          <a:ln w="9525">
            <a:noFill/>
            <a:miter lim="800000"/>
            <a:headEnd/>
            <a:tailEnd/>
          </a:ln>
          <a:effectLst/>
        </p:spPr>
      </p:pic>
      <p:pic>
        <p:nvPicPr>
          <p:cNvPr id="8216" name="Picture 24"/>
          <p:cNvPicPr>
            <a:picLocks noChangeAspect="1" noChangeArrowheads="1"/>
          </p:cNvPicPr>
          <p:nvPr/>
        </p:nvPicPr>
        <p:blipFill>
          <a:blip r:embed="rId4" cstate="print"/>
          <a:srcRect/>
          <a:stretch>
            <a:fillRect/>
          </a:stretch>
        </p:blipFill>
        <p:spPr bwMode="auto">
          <a:xfrm>
            <a:off x="5943600" y="2971800"/>
            <a:ext cx="1752600" cy="1098550"/>
          </a:xfrm>
          <a:prstGeom prst="rect">
            <a:avLst/>
          </a:prstGeom>
          <a:noFill/>
          <a:ln w="9525">
            <a:noFill/>
            <a:miter lim="800000"/>
            <a:headEnd/>
            <a:tailEnd/>
          </a:ln>
          <a:effectLst/>
        </p:spPr>
      </p:pic>
      <p:pic>
        <p:nvPicPr>
          <p:cNvPr id="8217" name="Picture 25"/>
          <p:cNvPicPr>
            <a:picLocks noChangeAspect="1" noChangeArrowheads="1"/>
          </p:cNvPicPr>
          <p:nvPr/>
        </p:nvPicPr>
        <p:blipFill>
          <a:blip r:embed="rId5" cstate="print"/>
          <a:srcRect/>
          <a:stretch>
            <a:fillRect/>
          </a:stretch>
        </p:blipFill>
        <p:spPr bwMode="auto">
          <a:xfrm>
            <a:off x="5562600" y="3962400"/>
            <a:ext cx="1857375" cy="12192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style.rotation</p:attrName>
                                        </p:attrNameLst>
                                      </p:cBhvr>
                                      <p:tavLst>
                                        <p:tav tm="0">
                                          <p:val>
                                            <p:fltVal val="90"/>
                                          </p:val>
                                        </p:tav>
                                        <p:tav tm="100000">
                                          <p:val>
                                            <p:fltVal val="0"/>
                                          </p:val>
                                        </p:tav>
                                      </p:tavLst>
                                    </p:anim>
                                    <p:animEffect transition="in" filter="fade">
                                      <p:cBhvr>
                                        <p:cTn id="10" dur="1000"/>
                                        <p:tgtEl>
                                          <p:spTgt spid="819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200"/>
                                        </p:tgtEl>
                                        <p:attrNameLst>
                                          <p:attrName>style.visibility</p:attrName>
                                        </p:attrNameLst>
                                      </p:cBhvr>
                                      <p:to>
                                        <p:strVal val="visible"/>
                                      </p:to>
                                    </p:set>
                                    <p:anim calcmode="lin" valueType="num">
                                      <p:cBhvr>
                                        <p:cTn id="13" dur="1000" fill="hold"/>
                                        <p:tgtEl>
                                          <p:spTgt spid="8200"/>
                                        </p:tgtEl>
                                        <p:attrNameLst>
                                          <p:attrName>ppt_w</p:attrName>
                                        </p:attrNameLst>
                                      </p:cBhvr>
                                      <p:tavLst>
                                        <p:tav tm="0">
                                          <p:val>
                                            <p:fltVal val="0"/>
                                          </p:val>
                                        </p:tav>
                                        <p:tav tm="100000">
                                          <p:val>
                                            <p:strVal val="#ppt_w"/>
                                          </p:val>
                                        </p:tav>
                                      </p:tavLst>
                                    </p:anim>
                                    <p:anim calcmode="lin" valueType="num">
                                      <p:cBhvr>
                                        <p:cTn id="14" dur="1000" fill="hold"/>
                                        <p:tgtEl>
                                          <p:spTgt spid="8200"/>
                                        </p:tgtEl>
                                        <p:attrNameLst>
                                          <p:attrName>ppt_h</p:attrName>
                                        </p:attrNameLst>
                                      </p:cBhvr>
                                      <p:tavLst>
                                        <p:tav tm="0">
                                          <p:val>
                                            <p:fltVal val="0"/>
                                          </p:val>
                                        </p:tav>
                                        <p:tav tm="100000">
                                          <p:val>
                                            <p:strVal val="#ppt_h"/>
                                          </p:val>
                                        </p:tav>
                                      </p:tavLst>
                                    </p:anim>
                                    <p:anim calcmode="lin" valueType="num">
                                      <p:cBhvr>
                                        <p:cTn id="15" dur="1000" fill="hold"/>
                                        <p:tgtEl>
                                          <p:spTgt spid="8200"/>
                                        </p:tgtEl>
                                        <p:attrNameLst>
                                          <p:attrName>style.rotation</p:attrName>
                                        </p:attrNameLst>
                                      </p:cBhvr>
                                      <p:tavLst>
                                        <p:tav tm="0">
                                          <p:val>
                                            <p:fltVal val="90"/>
                                          </p:val>
                                        </p:tav>
                                        <p:tav tm="100000">
                                          <p:val>
                                            <p:fltVal val="0"/>
                                          </p:val>
                                        </p:tav>
                                      </p:tavLst>
                                    </p:anim>
                                    <p:animEffect transition="in" filter="fade">
                                      <p:cBhvr>
                                        <p:cTn id="16" dur="1000"/>
                                        <p:tgtEl>
                                          <p:spTgt spid="820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201"/>
                                        </p:tgtEl>
                                        <p:attrNameLst>
                                          <p:attrName>style.visibility</p:attrName>
                                        </p:attrNameLst>
                                      </p:cBhvr>
                                      <p:to>
                                        <p:strVal val="visible"/>
                                      </p:to>
                                    </p:set>
                                    <p:anim calcmode="lin" valueType="num">
                                      <p:cBhvr>
                                        <p:cTn id="19" dur="1000" fill="hold"/>
                                        <p:tgtEl>
                                          <p:spTgt spid="8201"/>
                                        </p:tgtEl>
                                        <p:attrNameLst>
                                          <p:attrName>ppt_w</p:attrName>
                                        </p:attrNameLst>
                                      </p:cBhvr>
                                      <p:tavLst>
                                        <p:tav tm="0">
                                          <p:val>
                                            <p:fltVal val="0"/>
                                          </p:val>
                                        </p:tav>
                                        <p:tav tm="100000">
                                          <p:val>
                                            <p:strVal val="#ppt_w"/>
                                          </p:val>
                                        </p:tav>
                                      </p:tavLst>
                                    </p:anim>
                                    <p:anim calcmode="lin" valueType="num">
                                      <p:cBhvr>
                                        <p:cTn id="20" dur="1000" fill="hold"/>
                                        <p:tgtEl>
                                          <p:spTgt spid="8201"/>
                                        </p:tgtEl>
                                        <p:attrNameLst>
                                          <p:attrName>ppt_h</p:attrName>
                                        </p:attrNameLst>
                                      </p:cBhvr>
                                      <p:tavLst>
                                        <p:tav tm="0">
                                          <p:val>
                                            <p:fltVal val="0"/>
                                          </p:val>
                                        </p:tav>
                                        <p:tav tm="100000">
                                          <p:val>
                                            <p:strVal val="#ppt_h"/>
                                          </p:val>
                                        </p:tav>
                                      </p:tavLst>
                                    </p:anim>
                                    <p:anim calcmode="lin" valueType="num">
                                      <p:cBhvr>
                                        <p:cTn id="21" dur="1000" fill="hold"/>
                                        <p:tgtEl>
                                          <p:spTgt spid="8201"/>
                                        </p:tgtEl>
                                        <p:attrNameLst>
                                          <p:attrName>style.rotation</p:attrName>
                                        </p:attrNameLst>
                                      </p:cBhvr>
                                      <p:tavLst>
                                        <p:tav tm="0">
                                          <p:val>
                                            <p:fltVal val="90"/>
                                          </p:val>
                                        </p:tav>
                                        <p:tav tm="100000">
                                          <p:val>
                                            <p:fltVal val="0"/>
                                          </p:val>
                                        </p:tav>
                                      </p:tavLst>
                                    </p:anim>
                                    <p:animEffect transition="in" filter="fade">
                                      <p:cBhvr>
                                        <p:cTn id="22" dur="1000"/>
                                        <p:tgtEl>
                                          <p:spTgt spid="820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8202"/>
                                        </p:tgtEl>
                                        <p:attrNameLst>
                                          <p:attrName>style.visibility</p:attrName>
                                        </p:attrNameLst>
                                      </p:cBhvr>
                                      <p:to>
                                        <p:strVal val="visible"/>
                                      </p:to>
                                    </p:set>
                                    <p:anim calcmode="lin" valueType="num">
                                      <p:cBhvr>
                                        <p:cTn id="25" dur="1000" fill="hold"/>
                                        <p:tgtEl>
                                          <p:spTgt spid="8202"/>
                                        </p:tgtEl>
                                        <p:attrNameLst>
                                          <p:attrName>ppt_w</p:attrName>
                                        </p:attrNameLst>
                                      </p:cBhvr>
                                      <p:tavLst>
                                        <p:tav tm="0">
                                          <p:val>
                                            <p:fltVal val="0"/>
                                          </p:val>
                                        </p:tav>
                                        <p:tav tm="100000">
                                          <p:val>
                                            <p:strVal val="#ppt_w"/>
                                          </p:val>
                                        </p:tav>
                                      </p:tavLst>
                                    </p:anim>
                                    <p:anim calcmode="lin" valueType="num">
                                      <p:cBhvr>
                                        <p:cTn id="26" dur="1000" fill="hold"/>
                                        <p:tgtEl>
                                          <p:spTgt spid="8202"/>
                                        </p:tgtEl>
                                        <p:attrNameLst>
                                          <p:attrName>ppt_h</p:attrName>
                                        </p:attrNameLst>
                                      </p:cBhvr>
                                      <p:tavLst>
                                        <p:tav tm="0">
                                          <p:val>
                                            <p:fltVal val="0"/>
                                          </p:val>
                                        </p:tav>
                                        <p:tav tm="100000">
                                          <p:val>
                                            <p:strVal val="#ppt_h"/>
                                          </p:val>
                                        </p:tav>
                                      </p:tavLst>
                                    </p:anim>
                                    <p:anim calcmode="lin" valueType="num">
                                      <p:cBhvr>
                                        <p:cTn id="27" dur="1000" fill="hold"/>
                                        <p:tgtEl>
                                          <p:spTgt spid="8202"/>
                                        </p:tgtEl>
                                        <p:attrNameLst>
                                          <p:attrName>style.rotation</p:attrName>
                                        </p:attrNameLst>
                                      </p:cBhvr>
                                      <p:tavLst>
                                        <p:tav tm="0">
                                          <p:val>
                                            <p:fltVal val="90"/>
                                          </p:val>
                                        </p:tav>
                                        <p:tav tm="100000">
                                          <p:val>
                                            <p:fltVal val="0"/>
                                          </p:val>
                                        </p:tav>
                                      </p:tavLst>
                                    </p:anim>
                                    <p:animEffect transition="in" filter="fade">
                                      <p:cBhvr>
                                        <p:cTn id="28" dur="1000"/>
                                        <p:tgtEl>
                                          <p:spTgt spid="820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203"/>
                                        </p:tgtEl>
                                        <p:attrNameLst>
                                          <p:attrName>style.visibility</p:attrName>
                                        </p:attrNameLst>
                                      </p:cBhvr>
                                      <p:to>
                                        <p:strVal val="visible"/>
                                      </p:to>
                                    </p:set>
                                    <p:anim calcmode="lin" valueType="num">
                                      <p:cBhvr>
                                        <p:cTn id="31" dur="1000" fill="hold"/>
                                        <p:tgtEl>
                                          <p:spTgt spid="8203"/>
                                        </p:tgtEl>
                                        <p:attrNameLst>
                                          <p:attrName>ppt_w</p:attrName>
                                        </p:attrNameLst>
                                      </p:cBhvr>
                                      <p:tavLst>
                                        <p:tav tm="0">
                                          <p:val>
                                            <p:fltVal val="0"/>
                                          </p:val>
                                        </p:tav>
                                        <p:tav tm="100000">
                                          <p:val>
                                            <p:strVal val="#ppt_w"/>
                                          </p:val>
                                        </p:tav>
                                      </p:tavLst>
                                    </p:anim>
                                    <p:anim calcmode="lin" valueType="num">
                                      <p:cBhvr>
                                        <p:cTn id="32" dur="1000" fill="hold"/>
                                        <p:tgtEl>
                                          <p:spTgt spid="8203"/>
                                        </p:tgtEl>
                                        <p:attrNameLst>
                                          <p:attrName>ppt_h</p:attrName>
                                        </p:attrNameLst>
                                      </p:cBhvr>
                                      <p:tavLst>
                                        <p:tav tm="0">
                                          <p:val>
                                            <p:fltVal val="0"/>
                                          </p:val>
                                        </p:tav>
                                        <p:tav tm="100000">
                                          <p:val>
                                            <p:strVal val="#ppt_h"/>
                                          </p:val>
                                        </p:tav>
                                      </p:tavLst>
                                    </p:anim>
                                    <p:anim calcmode="lin" valueType="num">
                                      <p:cBhvr>
                                        <p:cTn id="33" dur="1000" fill="hold"/>
                                        <p:tgtEl>
                                          <p:spTgt spid="8203"/>
                                        </p:tgtEl>
                                        <p:attrNameLst>
                                          <p:attrName>style.rotation</p:attrName>
                                        </p:attrNameLst>
                                      </p:cBhvr>
                                      <p:tavLst>
                                        <p:tav tm="0">
                                          <p:val>
                                            <p:fltVal val="90"/>
                                          </p:val>
                                        </p:tav>
                                        <p:tav tm="100000">
                                          <p:val>
                                            <p:fltVal val="0"/>
                                          </p:val>
                                        </p:tav>
                                      </p:tavLst>
                                    </p:anim>
                                    <p:animEffect transition="in" filter="fade">
                                      <p:cBhvr>
                                        <p:cTn id="34" dur="1000"/>
                                        <p:tgtEl>
                                          <p:spTgt spid="8203"/>
                                        </p:tgtEl>
                                      </p:cBhvr>
                                    </p:animEffect>
                                  </p:childTnLst>
                                </p:cTn>
                              </p:par>
                              <p:par>
                                <p:cTn id="35" presetID="31" presetClass="entr" presetSubtype="0" fill="hold" nodeType="withEffect">
                                  <p:stCondLst>
                                    <p:cond delay="0"/>
                                  </p:stCondLst>
                                  <p:childTnLst>
                                    <p:set>
                                      <p:cBhvr>
                                        <p:cTn id="36" dur="1" fill="hold">
                                          <p:stCondLst>
                                            <p:cond delay="0"/>
                                          </p:stCondLst>
                                        </p:cTn>
                                        <p:tgtEl>
                                          <p:spTgt spid="8212"/>
                                        </p:tgtEl>
                                        <p:attrNameLst>
                                          <p:attrName>style.visibility</p:attrName>
                                        </p:attrNameLst>
                                      </p:cBhvr>
                                      <p:to>
                                        <p:strVal val="visible"/>
                                      </p:to>
                                    </p:set>
                                    <p:anim calcmode="lin" valueType="num">
                                      <p:cBhvr>
                                        <p:cTn id="37" dur="1000" fill="hold"/>
                                        <p:tgtEl>
                                          <p:spTgt spid="8212"/>
                                        </p:tgtEl>
                                        <p:attrNameLst>
                                          <p:attrName>ppt_w</p:attrName>
                                        </p:attrNameLst>
                                      </p:cBhvr>
                                      <p:tavLst>
                                        <p:tav tm="0">
                                          <p:val>
                                            <p:fltVal val="0"/>
                                          </p:val>
                                        </p:tav>
                                        <p:tav tm="100000">
                                          <p:val>
                                            <p:strVal val="#ppt_w"/>
                                          </p:val>
                                        </p:tav>
                                      </p:tavLst>
                                    </p:anim>
                                    <p:anim calcmode="lin" valueType="num">
                                      <p:cBhvr>
                                        <p:cTn id="38" dur="1000" fill="hold"/>
                                        <p:tgtEl>
                                          <p:spTgt spid="8212"/>
                                        </p:tgtEl>
                                        <p:attrNameLst>
                                          <p:attrName>ppt_h</p:attrName>
                                        </p:attrNameLst>
                                      </p:cBhvr>
                                      <p:tavLst>
                                        <p:tav tm="0">
                                          <p:val>
                                            <p:fltVal val="0"/>
                                          </p:val>
                                        </p:tav>
                                        <p:tav tm="100000">
                                          <p:val>
                                            <p:strVal val="#ppt_h"/>
                                          </p:val>
                                        </p:tav>
                                      </p:tavLst>
                                    </p:anim>
                                    <p:anim calcmode="lin" valueType="num">
                                      <p:cBhvr>
                                        <p:cTn id="39" dur="1000" fill="hold"/>
                                        <p:tgtEl>
                                          <p:spTgt spid="8212"/>
                                        </p:tgtEl>
                                        <p:attrNameLst>
                                          <p:attrName>style.rotation</p:attrName>
                                        </p:attrNameLst>
                                      </p:cBhvr>
                                      <p:tavLst>
                                        <p:tav tm="0">
                                          <p:val>
                                            <p:fltVal val="90"/>
                                          </p:val>
                                        </p:tav>
                                        <p:tav tm="100000">
                                          <p:val>
                                            <p:fltVal val="0"/>
                                          </p:val>
                                        </p:tav>
                                      </p:tavLst>
                                    </p:anim>
                                    <p:animEffect transition="in" filter="fade">
                                      <p:cBhvr>
                                        <p:cTn id="40" dur="1000"/>
                                        <p:tgtEl>
                                          <p:spTgt spid="8212"/>
                                        </p:tgtEl>
                                      </p:cBhvr>
                                    </p:animEffect>
                                  </p:childTnLst>
                                </p:cTn>
                              </p:par>
                              <p:par>
                                <p:cTn id="41" presetID="31" presetClass="entr" presetSubtype="0" fill="hold" nodeType="withEffect">
                                  <p:stCondLst>
                                    <p:cond delay="0"/>
                                  </p:stCondLst>
                                  <p:childTnLst>
                                    <p:set>
                                      <p:cBhvr>
                                        <p:cTn id="42" dur="1" fill="hold">
                                          <p:stCondLst>
                                            <p:cond delay="0"/>
                                          </p:stCondLst>
                                        </p:cTn>
                                        <p:tgtEl>
                                          <p:spTgt spid="8216"/>
                                        </p:tgtEl>
                                        <p:attrNameLst>
                                          <p:attrName>style.visibility</p:attrName>
                                        </p:attrNameLst>
                                      </p:cBhvr>
                                      <p:to>
                                        <p:strVal val="visible"/>
                                      </p:to>
                                    </p:set>
                                    <p:anim calcmode="lin" valueType="num">
                                      <p:cBhvr>
                                        <p:cTn id="43" dur="1000" fill="hold"/>
                                        <p:tgtEl>
                                          <p:spTgt spid="8216"/>
                                        </p:tgtEl>
                                        <p:attrNameLst>
                                          <p:attrName>ppt_w</p:attrName>
                                        </p:attrNameLst>
                                      </p:cBhvr>
                                      <p:tavLst>
                                        <p:tav tm="0">
                                          <p:val>
                                            <p:fltVal val="0"/>
                                          </p:val>
                                        </p:tav>
                                        <p:tav tm="100000">
                                          <p:val>
                                            <p:strVal val="#ppt_w"/>
                                          </p:val>
                                        </p:tav>
                                      </p:tavLst>
                                    </p:anim>
                                    <p:anim calcmode="lin" valueType="num">
                                      <p:cBhvr>
                                        <p:cTn id="44" dur="1000" fill="hold"/>
                                        <p:tgtEl>
                                          <p:spTgt spid="8216"/>
                                        </p:tgtEl>
                                        <p:attrNameLst>
                                          <p:attrName>ppt_h</p:attrName>
                                        </p:attrNameLst>
                                      </p:cBhvr>
                                      <p:tavLst>
                                        <p:tav tm="0">
                                          <p:val>
                                            <p:fltVal val="0"/>
                                          </p:val>
                                        </p:tav>
                                        <p:tav tm="100000">
                                          <p:val>
                                            <p:strVal val="#ppt_h"/>
                                          </p:val>
                                        </p:tav>
                                      </p:tavLst>
                                    </p:anim>
                                    <p:anim calcmode="lin" valueType="num">
                                      <p:cBhvr>
                                        <p:cTn id="45" dur="1000" fill="hold"/>
                                        <p:tgtEl>
                                          <p:spTgt spid="8216"/>
                                        </p:tgtEl>
                                        <p:attrNameLst>
                                          <p:attrName>style.rotation</p:attrName>
                                        </p:attrNameLst>
                                      </p:cBhvr>
                                      <p:tavLst>
                                        <p:tav tm="0">
                                          <p:val>
                                            <p:fltVal val="90"/>
                                          </p:val>
                                        </p:tav>
                                        <p:tav tm="100000">
                                          <p:val>
                                            <p:fltVal val="0"/>
                                          </p:val>
                                        </p:tav>
                                      </p:tavLst>
                                    </p:anim>
                                    <p:animEffect transition="in" filter="fade">
                                      <p:cBhvr>
                                        <p:cTn id="46" dur="1000"/>
                                        <p:tgtEl>
                                          <p:spTgt spid="8216"/>
                                        </p:tgtEl>
                                      </p:cBhvr>
                                    </p:animEffect>
                                  </p:childTnLst>
                                </p:cTn>
                              </p:par>
                              <p:par>
                                <p:cTn id="47" presetID="31" presetClass="entr" presetSubtype="0" fill="hold" nodeType="withEffect">
                                  <p:stCondLst>
                                    <p:cond delay="0"/>
                                  </p:stCondLst>
                                  <p:childTnLst>
                                    <p:set>
                                      <p:cBhvr>
                                        <p:cTn id="48" dur="1" fill="hold">
                                          <p:stCondLst>
                                            <p:cond delay="0"/>
                                          </p:stCondLst>
                                        </p:cTn>
                                        <p:tgtEl>
                                          <p:spTgt spid="8217"/>
                                        </p:tgtEl>
                                        <p:attrNameLst>
                                          <p:attrName>style.visibility</p:attrName>
                                        </p:attrNameLst>
                                      </p:cBhvr>
                                      <p:to>
                                        <p:strVal val="visible"/>
                                      </p:to>
                                    </p:set>
                                    <p:anim calcmode="lin" valueType="num">
                                      <p:cBhvr>
                                        <p:cTn id="49" dur="1000" fill="hold"/>
                                        <p:tgtEl>
                                          <p:spTgt spid="8217"/>
                                        </p:tgtEl>
                                        <p:attrNameLst>
                                          <p:attrName>ppt_w</p:attrName>
                                        </p:attrNameLst>
                                      </p:cBhvr>
                                      <p:tavLst>
                                        <p:tav tm="0">
                                          <p:val>
                                            <p:fltVal val="0"/>
                                          </p:val>
                                        </p:tav>
                                        <p:tav tm="100000">
                                          <p:val>
                                            <p:strVal val="#ppt_w"/>
                                          </p:val>
                                        </p:tav>
                                      </p:tavLst>
                                    </p:anim>
                                    <p:anim calcmode="lin" valueType="num">
                                      <p:cBhvr>
                                        <p:cTn id="50" dur="1000" fill="hold"/>
                                        <p:tgtEl>
                                          <p:spTgt spid="8217"/>
                                        </p:tgtEl>
                                        <p:attrNameLst>
                                          <p:attrName>ppt_h</p:attrName>
                                        </p:attrNameLst>
                                      </p:cBhvr>
                                      <p:tavLst>
                                        <p:tav tm="0">
                                          <p:val>
                                            <p:fltVal val="0"/>
                                          </p:val>
                                        </p:tav>
                                        <p:tav tm="100000">
                                          <p:val>
                                            <p:strVal val="#ppt_h"/>
                                          </p:val>
                                        </p:tav>
                                      </p:tavLst>
                                    </p:anim>
                                    <p:anim calcmode="lin" valueType="num">
                                      <p:cBhvr>
                                        <p:cTn id="51" dur="1000" fill="hold"/>
                                        <p:tgtEl>
                                          <p:spTgt spid="8217"/>
                                        </p:tgtEl>
                                        <p:attrNameLst>
                                          <p:attrName>style.rotation</p:attrName>
                                        </p:attrNameLst>
                                      </p:cBhvr>
                                      <p:tavLst>
                                        <p:tav tm="0">
                                          <p:val>
                                            <p:fltVal val="90"/>
                                          </p:val>
                                        </p:tav>
                                        <p:tav tm="100000">
                                          <p:val>
                                            <p:fltVal val="0"/>
                                          </p:val>
                                        </p:tav>
                                      </p:tavLst>
                                    </p:anim>
                                    <p:animEffect transition="in" filter="fade">
                                      <p:cBhvr>
                                        <p:cTn id="52" dur="1000"/>
                                        <p:tgtEl>
                                          <p:spTgt spid="8217"/>
                                        </p:tgtEl>
                                      </p:cBhvr>
                                    </p:animEffect>
                                  </p:childTnLst>
                                </p:cTn>
                              </p:par>
                              <p:par>
                                <p:cTn id="53" presetID="31" presetClass="entr" presetSubtype="0" fill="hold" nodeType="withEffect">
                                  <p:stCondLst>
                                    <p:cond delay="0"/>
                                  </p:stCondLst>
                                  <p:childTnLst>
                                    <p:set>
                                      <p:cBhvr>
                                        <p:cTn id="54" dur="1" fill="hold">
                                          <p:stCondLst>
                                            <p:cond delay="0"/>
                                          </p:stCondLst>
                                        </p:cTn>
                                        <p:tgtEl>
                                          <p:spTgt spid="8215"/>
                                        </p:tgtEl>
                                        <p:attrNameLst>
                                          <p:attrName>style.visibility</p:attrName>
                                        </p:attrNameLst>
                                      </p:cBhvr>
                                      <p:to>
                                        <p:strVal val="visible"/>
                                      </p:to>
                                    </p:set>
                                    <p:anim calcmode="lin" valueType="num">
                                      <p:cBhvr>
                                        <p:cTn id="55" dur="1000" fill="hold"/>
                                        <p:tgtEl>
                                          <p:spTgt spid="8215"/>
                                        </p:tgtEl>
                                        <p:attrNameLst>
                                          <p:attrName>ppt_w</p:attrName>
                                        </p:attrNameLst>
                                      </p:cBhvr>
                                      <p:tavLst>
                                        <p:tav tm="0">
                                          <p:val>
                                            <p:fltVal val="0"/>
                                          </p:val>
                                        </p:tav>
                                        <p:tav tm="100000">
                                          <p:val>
                                            <p:strVal val="#ppt_w"/>
                                          </p:val>
                                        </p:tav>
                                      </p:tavLst>
                                    </p:anim>
                                    <p:anim calcmode="lin" valueType="num">
                                      <p:cBhvr>
                                        <p:cTn id="56" dur="1000" fill="hold"/>
                                        <p:tgtEl>
                                          <p:spTgt spid="8215"/>
                                        </p:tgtEl>
                                        <p:attrNameLst>
                                          <p:attrName>ppt_h</p:attrName>
                                        </p:attrNameLst>
                                      </p:cBhvr>
                                      <p:tavLst>
                                        <p:tav tm="0">
                                          <p:val>
                                            <p:fltVal val="0"/>
                                          </p:val>
                                        </p:tav>
                                        <p:tav tm="100000">
                                          <p:val>
                                            <p:strVal val="#ppt_h"/>
                                          </p:val>
                                        </p:tav>
                                      </p:tavLst>
                                    </p:anim>
                                    <p:anim calcmode="lin" valueType="num">
                                      <p:cBhvr>
                                        <p:cTn id="57" dur="1000" fill="hold"/>
                                        <p:tgtEl>
                                          <p:spTgt spid="8215"/>
                                        </p:tgtEl>
                                        <p:attrNameLst>
                                          <p:attrName>style.rotation</p:attrName>
                                        </p:attrNameLst>
                                      </p:cBhvr>
                                      <p:tavLst>
                                        <p:tav tm="0">
                                          <p:val>
                                            <p:fltVal val="90"/>
                                          </p:val>
                                        </p:tav>
                                        <p:tav tm="100000">
                                          <p:val>
                                            <p:fltVal val="0"/>
                                          </p:val>
                                        </p:tav>
                                      </p:tavLst>
                                    </p:anim>
                                    <p:animEffect transition="in" filter="fade">
                                      <p:cBhvr>
                                        <p:cTn id="58" dur="1000"/>
                                        <p:tgtEl>
                                          <p:spTgt spid="8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8200" grpId="0" animBg="1"/>
      <p:bldP spid="8201" grpId="0" animBg="1"/>
      <p:bldP spid="8202" grpId="0" animBg="1"/>
      <p:bldP spid="8203"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31" name="Обязанности граждан по воинскому учёту.mp3">
            <a:hlinkClick r:id="" action="ppaction://media"/>
          </p:cNvPr>
          <p:cNvPicPr>
            <a:picLocks noRot="1" noChangeAspect="1" noChangeArrowheads="1"/>
          </p:cNvPicPr>
          <p:nvPr>
            <a:audioFile r:link="rId1"/>
          </p:nvPr>
        </p:nvPicPr>
        <p:blipFill>
          <a:blip r:embed="rId3" cstate="print"/>
          <a:srcRect/>
          <a:stretch>
            <a:fillRect/>
          </a:stretch>
        </p:blipFill>
        <p:spPr bwMode="auto">
          <a:xfrm>
            <a:off x="228600" y="6096000"/>
            <a:ext cx="304800" cy="304800"/>
          </a:xfrm>
          <a:prstGeom prst="rect">
            <a:avLst/>
          </a:prstGeom>
          <a:noFill/>
        </p:spPr>
      </p:pic>
      <p:sp>
        <p:nvSpPr>
          <p:cNvPr id="5133" name="Text Box 13"/>
          <p:cNvSpPr txBox="1">
            <a:spLocks noChangeArrowheads="1"/>
          </p:cNvSpPr>
          <p:nvPr/>
        </p:nvSpPr>
        <p:spPr bwMode="auto">
          <a:xfrm>
            <a:off x="3810000" y="1600200"/>
            <a:ext cx="5105400" cy="831850"/>
          </a:xfrm>
          <a:prstGeom prst="rect">
            <a:avLst/>
          </a:prstGeom>
          <a:solidFill>
            <a:schemeClr val="accent5">
              <a:lumMod val="75000"/>
            </a:schemeClr>
          </a:solidFill>
          <a:ln w="9525" algn="ctr">
            <a:solidFill>
              <a:srgbClr val="FFFF00"/>
            </a:solidFill>
            <a:miter lim="800000"/>
            <a:headEnd/>
            <a:tailEnd/>
          </a:ln>
          <a:effectLst/>
        </p:spPr>
        <p:txBody>
          <a:bodyPr>
            <a:spAutoFit/>
          </a:bodyPr>
          <a:lstStyle/>
          <a:p>
            <a:pPr algn="ctr">
              <a:spcBef>
                <a:spcPct val="50000"/>
              </a:spcBef>
            </a:pPr>
            <a:r>
              <a:rPr lang="ru-RU" sz="2400" b="1"/>
              <a:t>Состоять на воинском учете по месту жительства</a:t>
            </a:r>
          </a:p>
        </p:txBody>
      </p:sp>
      <p:sp>
        <p:nvSpPr>
          <p:cNvPr id="5135" name="Text Box 15"/>
          <p:cNvSpPr txBox="1">
            <a:spLocks noChangeArrowheads="1"/>
          </p:cNvSpPr>
          <p:nvPr/>
        </p:nvSpPr>
        <p:spPr bwMode="auto">
          <a:xfrm>
            <a:off x="3810000" y="2514600"/>
            <a:ext cx="5105400" cy="831850"/>
          </a:xfrm>
          <a:prstGeom prst="rect">
            <a:avLst/>
          </a:prstGeom>
          <a:solidFill>
            <a:schemeClr val="accent5">
              <a:lumMod val="75000"/>
            </a:schemeClr>
          </a:solidFill>
          <a:ln w="9525" algn="ctr">
            <a:solidFill>
              <a:srgbClr val="FFFF00"/>
            </a:solidFill>
            <a:miter lim="800000"/>
            <a:headEnd/>
            <a:tailEnd/>
          </a:ln>
          <a:effectLst/>
        </p:spPr>
        <p:txBody>
          <a:bodyPr>
            <a:spAutoFit/>
          </a:bodyPr>
          <a:lstStyle/>
          <a:p>
            <a:pPr algn="ctr">
              <a:spcBef>
                <a:spcPct val="50000"/>
              </a:spcBef>
            </a:pPr>
            <a:r>
              <a:rPr lang="ru-RU" sz="2400" b="1"/>
              <a:t>Явиться в установленные время и место по повестке</a:t>
            </a:r>
          </a:p>
        </p:txBody>
      </p:sp>
      <p:sp>
        <p:nvSpPr>
          <p:cNvPr id="5136" name="Text Box 16"/>
          <p:cNvSpPr txBox="1">
            <a:spLocks noChangeArrowheads="1"/>
          </p:cNvSpPr>
          <p:nvPr/>
        </p:nvSpPr>
        <p:spPr bwMode="auto">
          <a:xfrm>
            <a:off x="3810000" y="3429000"/>
            <a:ext cx="5105400" cy="1196975"/>
          </a:xfrm>
          <a:prstGeom prst="rect">
            <a:avLst/>
          </a:prstGeom>
          <a:solidFill>
            <a:schemeClr val="accent5">
              <a:lumMod val="75000"/>
            </a:schemeClr>
          </a:solidFill>
          <a:ln w="9525" algn="ctr">
            <a:solidFill>
              <a:srgbClr val="FFFF00"/>
            </a:solidFill>
            <a:miter lim="800000"/>
            <a:headEnd/>
            <a:tailEnd/>
          </a:ln>
          <a:effectLst/>
        </p:spPr>
        <p:txBody>
          <a:bodyPr>
            <a:spAutoFit/>
          </a:bodyPr>
          <a:lstStyle/>
          <a:p>
            <a:pPr algn="ctr">
              <a:spcBef>
                <a:spcPct val="50000"/>
              </a:spcBef>
            </a:pPr>
            <a:r>
              <a:rPr lang="ru-RU" sz="2400" b="1"/>
              <a:t>Сообщить в двухнедельный срок об изменениях в учетных данных</a:t>
            </a:r>
          </a:p>
        </p:txBody>
      </p:sp>
      <p:sp>
        <p:nvSpPr>
          <p:cNvPr id="5137" name="Text Box 17"/>
          <p:cNvSpPr txBox="1">
            <a:spLocks noChangeArrowheads="1"/>
          </p:cNvSpPr>
          <p:nvPr/>
        </p:nvSpPr>
        <p:spPr bwMode="auto">
          <a:xfrm>
            <a:off x="3810000" y="4724400"/>
            <a:ext cx="5105400" cy="831850"/>
          </a:xfrm>
          <a:prstGeom prst="rect">
            <a:avLst/>
          </a:prstGeom>
          <a:solidFill>
            <a:schemeClr val="accent5">
              <a:lumMod val="75000"/>
            </a:schemeClr>
          </a:solidFill>
          <a:ln w="9525" algn="ctr">
            <a:solidFill>
              <a:srgbClr val="FFFF00"/>
            </a:solidFill>
            <a:miter lim="800000"/>
            <a:headEnd/>
            <a:tailEnd/>
          </a:ln>
          <a:effectLst/>
        </p:spPr>
        <p:txBody>
          <a:bodyPr>
            <a:spAutoFit/>
          </a:bodyPr>
          <a:lstStyle/>
          <a:p>
            <a:pPr algn="ctr">
              <a:spcBef>
                <a:spcPct val="50000"/>
              </a:spcBef>
            </a:pPr>
            <a:r>
              <a:rPr lang="ru-RU" sz="2400" b="1"/>
              <a:t>Сняться с воинского учета при изменении места жительства</a:t>
            </a:r>
          </a:p>
        </p:txBody>
      </p:sp>
      <p:sp>
        <p:nvSpPr>
          <p:cNvPr id="5138" name="Text Box 18"/>
          <p:cNvSpPr txBox="1">
            <a:spLocks noChangeArrowheads="1"/>
          </p:cNvSpPr>
          <p:nvPr/>
        </p:nvSpPr>
        <p:spPr bwMode="auto">
          <a:xfrm>
            <a:off x="3810000" y="5638800"/>
            <a:ext cx="5105400" cy="831850"/>
          </a:xfrm>
          <a:prstGeom prst="rect">
            <a:avLst/>
          </a:prstGeom>
          <a:solidFill>
            <a:schemeClr val="accent5">
              <a:lumMod val="75000"/>
            </a:schemeClr>
          </a:solidFill>
          <a:ln w="9525" algn="ctr">
            <a:solidFill>
              <a:srgbClr val="FFFF00"/>
            </a:solidFill>
            <a:miter lim="800000"/>
            <a:headEnd/>
            <a:tailEnd/>
          </a:ln>
          <a:effectLst/>
        </p:spPr>
        <p:txBody>
          <a:bodyPr>
            <a:spAutoFit/>
          </a:bodyPr>
          <a:lstStyle/>
          <a:p>
            <a:pPr algn="ctr">
              <a:spcBef>
                <a:spcPct val="50000"/>
              </a:spcBef>
            </a:pPr>
            <a:r>
              <a:rPr lang="ru-RU" sz="2400" b="1"/>
              <a:t>Бережно хранить свой военный билет </a:t>
            </a:r>
          </a:p>
        </p:txBody>
      </p:sp>
      <p:sp>
        <p:nvSpPr>
          <p:cNvPr id="5139" name="Line 19"/>
          <p:cNvSpPr>
            <a:spLocks noChangeShapeType="1"/>
          </p:cNvSpPr>
          <p:nvPr/>
        </p:nvSpPr>
        <p:spPr bwMode="auto">
          <a:xfrm>
            <a:off x="3200400" y="1143000"/>
            <a:ext cx="0" cy="4953000"/>
          </a:xfrm>
          <a:prstGeom prst="line">
            <a:avLst/>
          </a:prstGeom>
          <a:noFill/>
          <a:ln w="57150">
            <a:solidFill>
              <a:srgbClr val="FFFF99"/>
            </a:solidFill>
            <a:round/>
            <a:headEnd/>
            <a:tailEnd/>
          </a:ln>
          <a:effectLst/>
        </p:spPr>
        <p:txBody>
          <a:bodyPr/>
          <a:lstStyle/>
          <a:p>
            <a:endParaRPr lang="ru-RU"/>
          </a:p>
        </p:txBody>
      </p:sp>
      <p:sp>
        <p:nvSpPr>
          <p:cNvPr id="5140" name="Line 20"/>
          <p:cNvSpPr>
            <a:spLocks noChangeShapeType="1"/>
          </p:cNvSpPr>
          <p:nvPr/>
        </p:nvSpPr>
        <p:spPr bwMode="auto">
          <a:xfrm>
            <a:off x="3200400" y="1981200"/>
            <a:ext cx="609600" cy="0"/>
          </a:xfrm>
          <a:prstGeom prst="line">
            <a:avLst/>
          </a:prstGeom>
          <a:noFill/>
          <a:ln w="57150">
            <a:solidFill>
              <a:srgbClr val="FFFF99"/>
            </a:solidFill>
            <a:round/>
            <a:headEnd/>
            <a:tailEnd type="triangle" w="med" len="med"/>
          </a:ln>
          <a:effectLst/>
        </p:spPr>
        <p:txBody>
          <a:bodyPr/>
          <a:lstStyle/>
          <a:p>
            <a:endParaRPr lang="ru-RU"/>
          </a:p>
        </p:txBody>
      </p:sp>
      <p:sp>
        <p:nvSpPr>
          <p:cNvPr id="5141" name="Line 21"/>
          <p:cNvSpPr>
            <a:spLocks noChangeShapeType="1"/>
          </p:cNvSpPr>
          <p:nvPr/>
        </p:nvSpPr>
        <p:spPr bwMode="auto">
          <a:xfrm>
            <a:off x="3200400" y="6096000"/>
            <a:ext cx="609600" cy="0"/>
          </a:xfrm>
          <a:prstGeom prst="line">
            <a:avLst/>
          </a:prstGeom>
          <a:noFill/>
          <a:ln w="57150">
            <a:solidFill>
              <a:srgbClr val="FFFF99"/>
            </a:solidFill>
            <a:round/>
            <a:headEnd/>
            <a:tailEnd type="triangle" w="med" len="med"/>
          </a:ln>
          <a:effectLst/>
        </p:spPr>
        <p:txBody>
          <a:bodyPr/>
          <a:lstStyle/>
          <a:p>
            <a:endParaRPr lang="ru-RU"/>
          </a:p>
        </p:txBody>
      </p:sp>
      <p:sp>
        <p:nvSpPr>
          <p:cNvPr id="5142" name="Line 22"/>
          <p:cNvSpPr>
            <a:spLocks noChangeShapeType="1"/>
          </p:cNvSpPr>
          <p:nvPr/>
        </p:nvSpPr>
        <p:spPr bwMode="auto">
          <a:xfrm>
            <a:off x="3200400" y="5105400"/>
            <a:ext cx="609600" cy="0"/>
          </a:xfrm>
          <a:prstGeom prst="line">
            <a:avLst/>
          </a:prstGeom>
          <a:noFill/>
          <a:ln w="57150">
            <a:solidFill>
              <a:srgbClr val="FFFF99"/>
            </a:solidFill>
            <a:round/>
            <a:headEnd/>
            <a:tailEnd type="triangle" w="med" len="med"/>
          </a:ln>
          <a:effectLst/>
        </p:spPr>
        <p:txBody>
          <a:bodyPr/>
          <a:lstStyle/>
          <a:p>
            <a:endParaRPr lang="ru-RU"/>
          </a:p>
        </p:txBody>
      </p:sp>
      <p:sp>
        <p:nvSpPr>
          <p:cNvPr id="5143" name="Line 23"/>
          <p:cNvSpPr>
            <a:spLocks noChangeShapeType="1"/>
          </p:cNvSpPr>
          <p:nvPr/>
        </p:nvSpPr>
        <p:spPr bwMode="auto">
          <a:xfrm>
            <a:off x="3200400" y="3962400"/>
            <a:ext cx="609600" cy="0"/>
          </a:xfrm>
          <a:prstGeom prst="line">
            <a:avLst/>
          </a:prstGeom>
          <a:noFill/>
          <a:ln w="57150">
            <a:solidFill>
              <a:srgbClr val="FFFF99"/>
            </a:solidFill>
            <a:round/>
            <a:headEnd/>
            <a:tailEnd type="triangle" w="med" len="med"/>
          </a:ln>
          <a:effectLst/>
        </p:spPr>
        <p:txBody>
          <a:bodyPr/>
          <a:lstStyle/>
          <a:p>
            <a:endParaRPr lang="ru-RU"/>
          </a:p>
        </p:txBody>
      </p:sp>
      <p:sp>
        <p:nvSpPr>
          <p:cNvPr id="5144" name="Line 24"/>
          <p:cNvSpPr>
            <a:spLocks noChangeShapeType="1"/>
          </p:cNvSpPr>
          <p:nvPr/>
        </p:nvSpPr>
        <p:spPr bwMode="auto">
          <a:xfrm>
            <a:off x="3200400" y="2819400"/>
            <a:ext cx="609600" cy="0"/>
          </a:xfrm>
          <a:prstGeom prst="line">
            <a:avLst/>
          </a:prstGeom>
          <a:noFill/>
          <a:ln w="57150">
            <a:solidFill>
              <a:srgbClr val="FFFF99"/>
            </a:solidFill>
            <a:round/>
            <a:headEnd/>
            <a:tailEnd type="triangle" w="med" len="med"/>
          </a:ln>
          <a:effectLst/>
        </p:spPr>
        <p:txBody>
          <a:bodyPr/>
          <a:lstStyle/>
          <a:p>
            <a:endParaRPr lang="ru-RU"/>
          </a:p>
        </p:txBody>
      </p:sp>
      <p:sp>
        <p:nvSpPr>
          <p:cNvPr id="5146" name="Rectangle 26"/>
          <p:cNvSpPr>
            <a:spLocks noChangeArrowheads="1"/>
          </p:cNvSpPr>
          <p:nvPr/>
        </p:nvSpPr>
        <p:spPr bwMode="auto">
          <a:xfrm>
            <a:off x="457200" y="304800"/>
            <a:ext cx="8153400" cy="838200"/>
          </a:xfrm>
          <a:prstGeom prst="rect">
            <a:avLst/>
          </a:prstGeom>
          <a:solidFill>
            <a:srgbClr val="008000"/>
          </a:solidFill>
          <a:ln w="38100" algn="ctr">
            <a:solidFill>
              <a:srgbClr val="FFFF00"/>
            </a:solidFill>
            <a:miter lim="800000"/>
            <a:headEnd/>
            <a:tailEnd/>
          </a:ln>
          <a:effectLst/>
        </p:spPr>
        <p:txBody>
          <a:bodyPr anchor="ctr"/>
          <a:lstStyle/>
          <a:p>
            <a:pPr algn="ctr"/>
            <a:r>
              <a:rPr lang="ru-RU" sz="2800">
                <a:solidFill>
                  <a:srgbClr val="FFFF00"/>
                </a:solidFill>
                <a:effectLst>
                  <a:outerShdw blurRad="38100" dist="38100" dir="2700000" algn="tl">
                    <a:srgbClr val="000000"/>
                  </a:outerShdw>
                </a:effectLst>
              </a:rPr>
              <a:t>Обязанности граждан по воинскому учёту</a:t>
            </a:r>
          </a:p>
        </p:txBody>
      </p:sp>
      <p:pic>
        <p:nvPicPr>
          <p:cNvPr id="5147" name="Picture 27"/>
          <p:cNvPicPr>
            <a:picLocks noChangeAspect="1" noChangeArrowheads="1"/>
          </p:cNvPicPr>
          <p:nvPr/>
        </p:nvPicPr>
        <p:blipFill>
          <a:blip r:embed="rId4" cstate="print"/>
          <a:srcRect/>
          <a:stretch>
            <a:fillRect/>
          </a:stretch>
        </p:blipFill>
        <p:spPr bwMode="auto">
          <a:xfrm>
            <a:off x="685800" y="1524000"/>
            <a:ext cx="1465263" cy="2209800"/>
          </a:xfrm>
          <a:prstGeom prst="rect">
            <a:avLst/>
          </a:prstGeom>
          <a:noFill/>
          <a:ln w="3175">
            <a:solidFill>
              <a:schemeClr val="bg1"/>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78" fill="hold"/>
                                        <p:tgtEl>
                                          <p:spTgt spid="51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131"/>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770" name="Picture 2" descr="povestka-5"/>
          <p:cNvPicPr>
            <a:picLocks noChangeAspect="1" noChangeArrowheads="1"/>
          </p:cNvPicPr>
          <p:nvPr/>
        </p:nvPicPr>
        <p:blipFill>
          <a:blip r:embed="rId3" cstate="print">
            <a:lum bright="-24000" contrast="36000"/>
          </a:blip>
          <a:srcRect/>
          <a:stretch>
            <a:fillRect/>
          </a:stretch>
        </p:blipFill>
        <p:spPr bwMode="auto">
          <a:xfrm>
            <a:off x="304800" y="1600200"/>
            <a:ext cx="4572000" cy="3679825"/>
          </a:xfrm>
          <a:prstGeom prst="rect">
            <a:avLst/>
          </a:prstGeom>
          <a:noFill/>
        </p:spPr>
      </p:pic>
      <p:pic>
        <p:nvPicPr>
          <p:cNvPr id="32772" name="Явка по повестке.mp3">
            <a:hlinkClick r:id="" action="ppaction://media"/>
          </p:cNvPr>
          <p:cNvPicPr>
            <a:picLocks noRot="1" noChangeAspect="1" noChangeArrowheads="1"/>
          </p:cNvPicPr>
          <p:nvPr>
            <a:audioFile r:link="rId1"/>
          </p:nvPr>
        </p:nvPicPr>
        <p:blipFill>
          <a:blip r:embed="rId4" cstate="print"/>
          <a:srcRect/>
          <a:stretch>
            <a:fillRect/>
          </a:stretch>
        </p:blipFill>
        <p:spPr bwMode="auto">
          <a:xfrm>
            <a:off x="228600" y="6096000"/>
            <a:ext cx="304800" cy="304800"/>
          </a:xfrm>
          <a:prstGeom prst="rect">
            <a:avLst/>
          </a:prstGeom>
          <a:noFill/>
        </p:spPr>
      </p:pic>
      <p:sp>
        <p:nvSpPr>
          <p:cNvPr id="32774" name="Rectangle 6"/>
          <p:cNvSpPr>
            <a:spLocks noChangeArrowheads="1"/>
          </p:cNvSpPr>
          <p:nvPr/>
        </p:nvSpPr>
        <p:spPr bwMode="auto">
          <a:xfrm>
            <a:off x="457200" y="304800"/>
            <a:ext cx="8153400" cy="838200"/>
          </a:xfrm>
          <a:prstGeom prst="rect">
            <a:avLst/>
          </a:prstGeom>
          <a:solidFill>
            <a:srgbClr val="008000"/>
          </a:solidFill>
          <a:ln w="38100" algn="ctr">
            <a:solidFill>
              <a:srgbClr val="FFFF00"/>
            </a:solidFill>
            <a:miter lim="800000"/>
            <a:headEnd/>
            <a:tailEnd/>
          </a:ln>
          <a:effectLst/>
        </p:spPr>
        <p:txBody>
          <a:bodyPr anchor="ctr"/>
          <a:lstStyle/>
          <a:p>
            <a:pPr algn="ctr"/>
            <a:r>
              <a:rPr lang="ru-RU" sz="2800">
                <a:solidFill>
                  <a:srgbClr val="FFFF00"/>
                </a:solidFill>
                <a:effectLst>
                  <a:outerShdw blurRad="38100" dist="38100" dir="2700000" algn="tl">
                    <a:srgbClr val="000000"/>
                  </a:outerShdw>
                </a:effectLst>
              </a:rPr>
              <a:t>Обязанности граждан по воинскому учёту</a:t>
            </a:r>
          </a:p>
        </p:txBody>
      </p:sp>
      <p:sp>
        <p:nvSpPr>
          <p:cNvPr id="32775" name="Text Box 7"/>
          <p:cNvSpPr txBox="1">
            <a:spLocks noChangeArrowheads="1"/>
          </p:cNvSpPr>
          <p:nvPr/>
        </p:nvSpPr>
        <p:spPr bwMode="auto">
          <a:xfrm>
            <a:off x="4953000" y="1524000"/>
            <a:ext cx="3962400" cy="4902200"/>
          </a:xfrm>
          <a:prstGeom prst="rect">
            <a:avLst/>
          </a:prstGeom>
          <a:noFill/>
          <a:ln w="9525">
            <a:noFill/>
            <a:miter lim="800000"/>
            <a:headEnd/>
            <a:tailEnd/>
          </a:ln>
          <a:effectLst/>
        </p:spPr>
        <p:txBody>
          <a:bodyPr>
            <a:spAutoFit/>
          </a:bodyPr>
          <a:lstStyle/>
          <a:p>
            <a:pPr>
              <a:spcBef>
                <a:spcPct val="50000"/>
              </a:spcBef>
            </a:pPr>
            <a:r>
              <a:rPr lang="ru-RU">
                <a:solidFill>
                  <a:schemeClr val="bg1"/>
                </a:solidFill>
              </a:rPr>
              <a:t>   Граждане обязаны явиться в установленное время по месту вызова в военный комиссариат.</a:t>
            </a:r>
          </a:p>
          <a:p>
            <a:pPr>
              <a:spcBef>
                <a:spcPct val="50000"/>
              </a:spcBef>
            </a:pPr>
            <a:endParaRPr lang="ru-RU">
              <a:solidFill>
                <a:schemeClr val="bg1"/>
              </a:solidFill>
            </a:endParaRPr>
          </a:p>
          <a:p>
            <a:pPr>
              <a:spcBef>
                <a:spcPct val="50000"/>
              </a:spcBef>
            </a:pPr>
            <a:endParaRPr lang="ru-RU">
              <a:solidFill>
                <a:schemeClr val="bg1"/>
              </a:solidFill>
            </a:endParaRPr>
          </a:p>
          <a:p>
            <a:pPr>
              <a:spcBef>
                <a:spcPct val="50000"/>
              </a:spcBef>
            </a:pPr>
            <a:endParaRPr lang="ru-RU">
              <a:solidFill>
                <a:schemeClr val="bg1"/>
              </a:solidFill>
            </a:endParaRPr>
          </a:p>
          <a:p>
            <a:pPr>
              <a:spcBef>
                <a:spcPct val="50000"/>
              </a:spcBef>
            </a:pPr>
            <a:endParaRPr lang="ru-RU">
              <a:solidFill>
                <a:schemeClr val="bg1"/>
              </a:solidFill>
            </a:endParaRPr>
          </a:p>
          <a:p>
            <a:pPr>
              <a:spcBef>
                <a:spcPct val="50000"/>
              </a:spcBef>
            </a:pPr>
            <a:r>
              <a:rPr lang="ru-RU">
                <a:solidFill>
                  <a:schemeClr val="bg1"/>
                </a:solidFill>
              </a:rPr>
              <a:t>   Должностные лица организаций или образовательных учреждений обязаны обеспечивать сотрудникам или обучающимся возможность своевременной явки по повестке военного комиссариата для постановки на воинский учёт.</a:t>
            </a:r>
          </a:p>
        </p:txBody>
      </p:sp>
      <p:pic>
        <p:nvPicPr>
          <p:cNvPr id="32776" name="Picture 8"/>
          <p:cNvPicPr>
            <a:picLocks noChangeAspect="1" noChangeArrowheads="1"/>
          </p:cNvPicPr>
          <p:nvPr/>
        </p:nvPicPr>
        <p:blipFill>
          <a:blip r:embed="rId5" cstate="print"/>
          <a:srcRect/>
          <a:stretch>
            <a:fillRect/>
          </a:stretch>
        </p:blipFill>
        <p:spPr bwMode="auto">
          <a:xfrm>
            <a:off x="5638800" y="2514600"/>
            <a:ext cx="2362200" cy="1616075"/>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48" fill="hold"/>
                                        <p:tgtEl>
                                          <p:spTgt spid="327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2772"/>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533400" y="457200"/>
            <a:ext cx="7924800" cy="990600"/>
          </a:xfrm>
          <a:prstGeom prst="rect">
            <a:avLst/>
          </a:prstGeom>
          <a:solidFill>
            <a:srgbClr val="008000"/>
          </a:solidFill>
          <a:ln w="38100" algn="ctr">
            <a:solidFill>
              <a:srgbClr val="FFFF00"/>
            </a:solidFill>
            <a:miter lim="800000"/>
            <a:headEnd/>
            <a:tailEnd/>
          </a:ln>
          <a:effectLst/>
        </p:spPr>
        <p:txBody>
          <a:bodyPr anchor="ctr"/>
          <a:lstStyle/>
          <a:p>
            <a:pPr algn="ctr"/>
            <a:r>
              <a:rPr lang="ru-RU" sz="2800">
                <a:solidFill>
                  <a:srgbClr val="FFFF00"/>
                </a:solidFill>
                <a:effectLst>
                  <a:outerShdw blurRad="38100" dist="38100" dir="2700000" algn="tl">
                    <a:srgbClr val="000000"/>
                  </a:outerShdw>
                </a:effectLst>
              </a:rPr>
              <a:t>Уважительные причины неявки в военкомат по вызову</a:t>
            </a:r>
          </a:p>
        </p:txBody>
      </p:sp>
      <p:sp>
        <p:nvSpPr>
          <p:cNvPr id="9222" name="Text Box 6"/>
          <p:cNvSpPr txBox="1">
            <a:spLocks noChangeArrowheads="1"/>
          </p:cNvSpPr>
          <p:nvPr/>
        </p:nvSpPr>
        <p:spPr bwMode="auto">
          <a:xfrm>
            <a:off x="4038600" y="1828800"/>
            <a:ext cx="4953000" cy="711200"/>
          </a:xfrm>
          <a:prstGeom prst="rect">
            <a:avLst/>
          </a:prstGeom>
          <a:solidFill>
            <a:schemeClr val="accent5">
              <a:lumMod val="75000"/>
            </a:schemeClr>
          </a:solidFill>
          <a:ln w="9525" algn="ctr">
            <a:solidFill>
              <a:srgbClr val="FFFF00"/>
            </a:solidFill>
            <a:miter lim="800000"/>
            <a:headEnd/>
            <a:tailEnd/>
          </a:ln>
          <a:effectLst/>
        </p:spPr>
        <p:txBody>
          <a:bodyPr>
            <a:spAutoFit/>
          </a:bodyPr>
          <a:lstStyle/>
          <a:p>
            <a:pPr algn="ctr">
              <a:spcBef>
                <a:spcPct val="50000"/>
              </a:spcBef>
            </a:pPr>
            <a:r>
              <a:rPr lang="ru-RU" sz="2000" b="1"/>
              <a:t>Тяжелое состояние здоровья близких родственников </a:t>
            </a:r>
          </a:p>
        </p:txBody>
      </p:sp>
      <p:sp>
        <p:nvSpPr>
          <p:cNvPr id="9223" name="Text Box 7"/>
          <p:cNvSpPr txBox="1">
            <a:spLocks noChangeArrowheads="1"/>
          </p:cNvSpPr>
          <p:nvPr/>
        </p:nvSpPr>
        <p:spPr bwMode="auto">
          <a:xfrm>
            <a:off x="4038600" y="2971800"/>
            <a:ext cx="4953000" cy="711200"/>
          </a:xfrm>
          <a:prstGeom prst="rect">
            <a:avLst/>
          </a:prstGeom>
          <a:solidFill>
            <a:schemeClr val="accent5">
              <a:lumMod val="75000"/>
            </a:schemeClr>
          </a:solidFill>
          <a:ln w="9525" algn="ctr">
            <a:solidFill>
              <a:srgbClr val="FFFF00"/>
            </a:solidFill>
            <a:miter lim="800000"/>
            <a:headEnd/>
            <a:tailEnd/>
          </a:ln>
          <a:effectLst/>
        </p:spPr>
        <p:txBody>
          <a:bodyPr>
            <a:spAutoFit/>
          </a:bodyPr>
          <a:lstStyle/>
          <a:p>
            <a:pPr algn="ctr">
              <a:spcBef>
                <a:spcPct val="50000"/>
              </a:spcBef>
            </a:pPr>
            <a:r>
              <a:rPr lang="ru-RU" sz="2000" b="1"/>
              <a:t>Заболевание гражданина, связанные с утратой трудоспособности </a:t>
            </a:r>
          </a:p>
        </p:txBody>
      </p:sp>
      <p:sp>
        <p:nvSpPr>
          <p:cNvPr id="9224" name="Text Box 8"/>
          <p:cNvSpPr txBox="1">
            <a:spLocks noChangeArrowheads="1"/>
          </p:cNvSpPr>
          <p:nvPr/>
        </p:nvSpPr>
        <p:spPr bwMode="auto">
          <a:xfrm>
            <a:off x="4038600" y="4191000"/>
            <a:ext cx="4953000" cy="711200"/>
          </a:xfrm>
          <a:prstGeom prst="rect">
            <a:avLst/>
          </a:prstGeom>
          <a:solidFill>
            <a:schemeClr val="accent5">
              <a:lumMod val="75000"/>
            </a:schemeClr>
          </a:solidFill>
          <a:ln w="9525" algn="ctr">
            <a:solidFill>
              <a:srgbClr val="FFFF00"/>
            </a:solidFill>
            <a:miter lim="800000"/>
            <a:headEnd/>
            <a:tailEnd/>
          </a:ln>
          <a:effectLst/>
        </p:spPr>
        <p:txBody>
          <a:bodyPr>
            <a:spAutoFit/>
          </a:bodyPr>
          <a:lstStyle/>
          <a:p>
            <a:pPr algn="ctr">
              <a:spcBef>
                <a:spcPct val="50000"/>
              </a:spcBef>
            </a:pPr>
            <a:r>
              <a:rPr lang="ru-RU" sz="2000" b="1"/>
              <a:t>Обстоятельство, не зависящее от воли гражданина</a:t>
            </a:r>
          </a:p>
        </p:txBody>
      </p:sp>
      <p:sp>
        <p:nvSpPr>
          <p:cNvPr id="9225" name="Text Box 9"/>
          <p:cNvSpPr txBox="1">
            <a:spLocks noChangeArrowheads="1"/>
          </p:cNvSpPr>
          <p:nvPr/>
        </p:nvSpPr>
        <p:spPr bwMode="auto">
          <a:xfrm>
            <a:off x="4038600" y="5410200"/>
            <a:ext cx="4953000" cy="711200"/>
          </a:xfrm>
          <a:prstGeom prst="rect">
            <a:avLst/>
          </a:prstGeom>
          <a:solidFill>
            <a:schemeClr val="accent5">
              <a:lumMod val="75000"/>
            </a:schemeClr>
          </a:solidFill>
          <a:ln w="9525" algn="ctr">
            <a:solidFill>
              <a:srgbClr val="FFFF00"/>
            </a:solidFill>
            <a:miter lim="800000"/>
            <a:headEnd/>
            <a:tailEnd/>
          </a:ln>
          <a:effectLst/>
        </p:spPr>
        <p:txBody>
          <a:bodyPr>
            <a:spAutoFit/>
          </a:bodyPr>
          <a:lstStyle/>
          <a:p>
            <a:pPr algn="ctr">
              <a:spcBef>
                <a:spcPct val="50000"/>
              </a:spcBef>
            </a:pPr>
            <a:r>
              <a:rPr lang="ru-RU" sz="2000" b="1"/>
              <a:t>Иные причины, признанные уважительными</a:t>
            </a:r>
          </a:p>
        </p:txBody>
      </p:sp>
      <p:sp>
        <p:nvSpPr>
          <p:cNvPr id="9226" name="Line 10"/>
          <p:cNvSpPr>
            <a:spLocks noChangeShapeType="1"/>
          </p:cNvSpPr>
          <p:nvPr/>
        </p:nvSpPr>
        <p:spPr bwMode="auto">
          <a:xfrm>
            <a:off x="3581400" y="1447800"/>
            <a:ext cx="0" cy="4419600"/>
          </a:xfrm>
          <a:prstGeom prst="line">
            <a:avLst/>
          </a:prstGeom>
          <a:noFill/>
          <a:ln w="57150">
            <a:solidFill>
              <a:srgbClr val="FFFF99"/>
            </a:solidFill>
            <a:round/>
            <a:headEnd/>
            <a:tailEnd/>
          </a:ln>
          <a:effectLst/>
        </p:spPr>
        <p:txBody>
          <a:bodyPr/>
          <a:lstStyle/>
          <a:p>
            <a:endParaRPr lang="ru-RU"/>
          </a:p>
        </p:txBody>
      </p:sp>
      <p:sp>
        <p:nvSpPr>
          <p:cNvPr id="9227" name="Line 11"/>
          <p:cNvSpPr>
            <a:spLocks noChangeShapeType="1"/>
          </p:cNvSpPr>
          <p:nvPr/>
        </p:nvSpPr>
        <p:spPr bwMode="auto">
          <a:xfrm>
            <a:off x="3581400" y="2209800"/>
            <a:ext cx="457200" cy="0"/>
          </a:xfrm>
          <a:prstGeom prst="line">
            <a:avLst/>
          </a:prstGeom>
          <a:noFill/>
          <a:ln w="57150">
            <a:solidFill>
              <a:srgbClr val="FFFF99"/>
            </a:solidFill>
            <a:round/>
            <a:headEnd/>
            <a:tailEnd type="triangle" w="med" len="med"/>
          </a:ln>
          <a:effectLst/>
        </p:spPr>
        <p:txBody>
          <a:bodyPr/>
          <a:lstStyle/>
          <a:p>
            <a:endParaRPr lang="ru-RU"/>
          </a:p>
        </p:txBody>
      </p:sp>
      <p:sp>
        <p:nvSpPr>
          <p:cNvPr id="9228" name="Line 12"/>
          <p:cNvSpPr>
            <a:spLocks noChangeShapeType="1"/>
          </p:cNvSpPr>
          <p:nvPr/>
        </p:nvSpPr>
        <p:spPr bwMode="auto">
          <a:xfrm>
            <a:off x="3581400" y="5867400"/>
            <a:ext cx="457200" cy="0"/>
          </a:xfrm>
          <a:prstGeom prst="line">
            <a:avLst/>
          </a:prstGeom>
          <a:noFill/>
          <a:ln w="57150">
            <a:solidFill>
              <a:srgbClr val="FFFF99"/>
            </a:solidFill>
            <a:round/>
            <a:headEnd/>
            <a:tailEnd type="triangle" w="med" len="med"/>
          </a:ln>
          <a:effectLst/>
        </p:spPr>
        <p:txBody>
          <a:bodyPr/>
          <a:lstStyle/>
          <a:p>
            <a:endParaRPr lang="ru-RU"/>
          </a:p>
        </p:txBody>
      </p:sp>
      <p:sp>
        <p:nvSpPr>
          <p:cNvPr id="9229" name="Line 13"/>
          <p:cNvSpPr>
            <a:spLocks noChangeShapeType="1"/>
          </p:cNvSpPr>
          <p:nvPr/>
        </p:nvSpPr>
        <p:spPr bwMode="auto">
          <a:xfrm>
            <a:off x="3581400" y="4572000"/>
            <a:ext cx="457200" cy="0"/>
          </a:xfrm>
          <a:prstGeom prst="line">
            <a:avLst/>
          </a:prstGeom>
          <a:noFill/>
          <a:ln w="57150">
            <a:solidFill>
              <a:srgbClr val="FFFF99"/>
            </a:solidFill>
            <a:round/>
            <a:headEnd/>
            <a:tailEnd type="triangle" w="med" len="med"/>
          </a:ln>
          <a:effectLst/>
        </p:spPr>
        <p:txBody>
          <a:bodyPr/>
          <a:lstStyle/>
          <a:p>
            <a:endParaRPr lang="ru-RU"/>
          </a:p>
        </p:txBody>
      </p:sp>
      <p:sp>
        <p:nvSpPr>
          <p:cNvPr id="9230" name="Line 14"/>
          <p:cNvSpPr>
            <a:spLocks noChangeShapeType="1"/>
          </p:cNvSpPr>
          <p:nvPr/>
        </p:nvSpPr>
        <p:spPr bwMode="auto">
          <a:xfrm>
            <a:off x="3581400" y="3352800"/>
            <a:ext cx="457200" cy="0"/>
          </a:xfrm>
          <a:prstGeom prst="line">
            <a:avLst/>
          </a:prstGeom>
          <a:noFill/>
          <a:ln w="57150">
            <a:solidFill>
              <a:srgbClr val="FFFF99"/>
            </a:solidFill>
            <a:round/>
            <a:headEnd/>
            <a:tailEnd type="triangle" w="med" len="med"/>
          </a:ln>
          <a:effectLst/>
        </p:spPr>
        <p:txBody>
          <a:bodyPr/>
          <a:lstStyle/>
          <a:p>
            <a:endParaRPr lang="ru-RU"/>
          </a:p>
        </p:txBody>
      </p:sp>
      <p:pic>
        <p:nvPicPr>
          <p:cNvPr id="9246" name="Ответственность граждан за неявку.mp3">
            <a:hlinkClick r:id="" action="ppaction://media"/>
          </p:cNvPr>
          <p:cNvPicPr>
            <a:picLocks noRot="1" noChangeAspect="1" noChangeArrowheads="1"/>
          </p:cNvPicPr>
          <p:nvPr>
            <a:audioFile r:link="rId1"/>
          </p:nvPr>
        </p:nvPicPr>
        <p:blipFill>
          <a:blip r:embed="rId3" cstate="print"/>
          <a:srcRect/>
          <a:stretch>
            <a:fillRect/>
          </a:stretch>
        </p:blipFill>
        <p:spPr bwMode="auto">
          <a:xfrm>
            <a:off x="381000" y="6019800"/>
            <a:ext cx="304800" cy="304800"/>
          </a:xfrm>
          <a:prstGeom prst="rect">
            <a:avLst/>
          </a:prstGeom>
          <a:noFill/>
        </p:spPr>
      </p:pic>
      <p:pic>
        <p:nvPicPr>
          <p:cNvPr id="9249" name="Picture 33"/>
          <p:cNvPicPr>
            <a:picLocks noChangeAspect="1" noChangeArrowheads="1"/>
          </p:cNvPicPr>
          <p:nvPr/>
        </p:nvPicPr>
        <p:blipFill>
          <a:blip r:embed="rId4" cstate="print"/>
          <a:srcRect/>
          <a:stretch>
            <a:fillRect/>
          </a:stretch>
        </p:blipFill>
        <p:spPr bwMode="auto">
          <a:xfrm>
            <a:off x="1143000" y="1600200"/>
            <a:ext cx="1905000" cy="1449388"/>
          </a:xfrm>
          <a:prstGeom prst="rect">
            <a:avLst/>
          </a:prstGeom>
          <a:noFill/>
          <a:ln w="9525">
            <a:noFill/>
            <a:miter lim="800000"/>
            <a:headEnd/>
            <a:tailEnd/>
          </a:ln>
          <a:effectLst/>
        </p:spPr>
      </p:pic>
      <p:pic>
        <p:nvPicPr>
          <p:cNvPr id="9250" name="Picture 34"/>
          <p:cNvPicPr>
            <a:picLocks noChangeAspect="1" noChangeArrowheads="1"/>
          </p:cNvPicPr>
          <p:nvPr/>
        </p:nvPicPr>
        <p:blipFill>
          <a:blip r:embed="rId5" cstate="print"/>
          <a:srcRect/>
          <a:stretch>
            <a:fillRect/>
          </a:stretch>
        </p:blipFill>
        <p:spPr bwMode="auto">
          <a:xfrm>
            <a:off x="1143000" y="3124200"/>
            <a:ext cx="1905000" cy="1703388"/>
          </a:xfrm>
          <a:prstGeom prst="rect">
            <a:avLst/>
          </a:prstGeom>
          <a:noFill/>
          <a:ln w="9525">
            <a:noFill/>
            <a:miter lim="800000"/>
            <a:headEnd/>
            <a:tailEnd/>
          </a:ln>
          <a:effectLst/>
        </p:spPr>
      </p:pic>
      <p:pic>
        <p:nvPicPr>
          <p:cNvPr id="9252" name="Picture 36"/>
          <p:cNvPicPr>
            <a:picLocks noChangeAspect="1" noChangeArrowheads="1"/>
          </p:cNvPicPr>
          <p:nvPr/>
        </p:nvPicPr>
        <p:blipFill>
          <a:blip r:embed="rId6" cstate="print"/>
          <a:srcRect/>
          <a:stretch>
            <a:fillRect/>
          </a:stretch>
        </p:blipFill>
        <p:spPr bwMode="auto">
          <a:xfrm>
            <a:off x="1143000" y="4876800"/>
            <a:ext cx="1905000" cy="1641475"/>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12" fill="hold"/>
                                        <p:tgtEl>
                                          <p:spTgt spid="92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24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04800" y="228600"/>
            <a:ext cx="8534400" cy="838200"/>
          </a:xfrm>
          <a:prstGeom prst="rect">
            <a:avLst/>
          </a:prstGeom>
          <a:solidFill>
            <a:srgbClr val="008000"/>
          </a:solidFill>
          <a:ln w="38100" algn="ctr">
            <a:solidFill>
              <a:srgbClr val="FFFF00"/>
            </a:solidFill>
            <a:miter lim="800000"/>
            <a:headEnd/>
            <a:tailEnd/>
          </a:ln>
          <a:effectLst/>
        </p:spPr>
        <p:txBody>
          <a:bodyPr anchor="ctr"/>
          <a:lstStyle/>
          <a:p>
            <a:pPr algn="ctr">
              <a:spcBef>
                <a:spcPct val="50000"/>
              </a:spcBef>
              <a:spcAft>
                <a:spcPct val="50000"/>
              </a:spcAft>
            </a:pPr>
            <a:r>
              <a:rPr lang="ru-RU" sz="2800">
                <a:solidFill>
                  <a:srgbClr val="FFFF00"/>
                </a:solidFill>
                <a:effectLst>
                  <a:outerShdw blurRad="38100" dist="38100" dir="2700000" algn="tl">
                    <a:srgbClr val="000000"/>
                  </a:outerShdw>
                </a:effectLst>
              </a:rPr>
              <a:t>Операторские воинские должности</a:t>
            </a:r>
          </a:p>
        </p:txBody>
      </p:sp>
      <p:sp>
        <p:nvSpPr>
          <p:cNvPr id="23556" name="Text Box 4"/>
          <p:cNvSpPr txBox="1">
            <a:spLocks noChangeArrowheads="1"/>
          </p:cNvSpPr>
          <p:nvPr/>
        </p:nvSpPr>
        <p:spPr bwMode="auto">
          <a:xfrm>
            <a:off x="3962400" y="1295400"/>
            <a:ext cx="5181600" cy="5170646"/>
          </a:xfrm>
          <a:prstGeom prst="rect">
            <a:avLst/>
          </a:prstGeom>
          <a:solidFill>
            <a:srgbClr val="7030A0"/>
          </a:solidFill>
          <a:ln w="9525">
            <a:noFill/>
            <a:miter lim="800000"/>
            <a:headEnd/>
            <a:tailEnd/>
          </a:ln>
          <a:effectLst/>
        </p:spPr>
        <p:txBody>
          <a:bodyPr>
            <a:spAutoFit/>
          </a:bodyPr>
          <a:lstStyle/>
          <a:p>
            <a:pPr>
              <a:spcBef>
                <a:spcPct val="50000"/>
              </a:spcBef>
            </a:pPr>
            <a:r>
              <a:rPr lang="ru-RU" sz="2000" b="1" dirty="0">
                <a:solidFill>
                  <a:srgbClr val="FFFF00"/>
                </a:solidFill>
              </a:rPr>
              <a:t>Оператор </a:t>
            </a:r>
            <a:r>
              <a:rPr lang="ru-RU" sz="2000" b="1" dirty="0">
                <a:solidFill>
                  <a:schemeClr val="bg1"/>
                </a:solidFill>
              </a:rPr>
              <a:t>– специалист, управляющий с пульта работой сложного оборудования (например, ЭВМ), радиолокационной станцией. </a:t>
            </a:r>
          </a:p>
          <a:p>
            <a:pPr>
              <a:spcBef>
                <a:spcPct val="50000"/>
              </a:spcBef>
            </a:pPr>
            <a:r>
              <a:rPr lang="ru-RU" sz="2000" b="1" dirty="0">
                <a:solidFill>
                  <a:schemeClr val="bg1"/>
                </a:solidFill>
              </a:rPr>
              <a:t>В зависимости от содержания и характера операторских обязанностей различают несколько видов должностей операторов: </a:t>
            </a:r>
            <a:r>
              <a:rPr lang="ru-RU" sz="2000" b="1" dirty="0">
                <a:solidFill>
                  <a:srgbClr val="FFFF00"/>
                </a:solidFill>
              </a:rPr>
              <a:t>операторы-технологи</a:t>
            </a:r>
            <a:r>
              <a:rPr lang="ru-RU" sz="2000" b="1" dirty="0">
                <a:solidFill>
                  <a:schemeClr val="bg1"/>
                </a:solidFill>
              </a:rPr>
              <a:t> (например, операторы-наводчики), </a:t>
            </a:r>
            <a:r>
              <a:rPr lang="ru-RU" sz="2000" b="1" dirty="0">
                <a:solidFill>
                  <a:srgbClr val="FFFF00"/>
                </a:solidFill>
              </a:rPr>
              <a:t>операторы-диспетчеры</a:t>
            </a:r>
            <a:r>
              <a:rPr lang="ru-RU" sz="2000" b="1" dirty="0">
                <a:solidFill>
                  <a:schemeClr val="bg1"/>
                </a:solidFill>
              </a:rPr>
              <a:t> (например, операторы контрольно-измерительных постов главных энергетических установок подводных лодок), </a:t>
            </a:r>
            <a:r>
              <a:rPr lang="ru-RU" sz="2000" b="1" dirty="0">
                <a:solidFill>
                  <a:srgbClr val="FFFF00"/>
                </a:solidFill>
              </a:rPr>
              <a:t>операторы-исследователи</a:t>
            </a:r>
            <a:r>
              <a:rPr lang="ru-RU" sz="2000" b="1" dirty="0">
                <a:solidFill>
                  <a:schemeClr val="bg1"/>
                </a:solidFill>
              </a:rPr>
              <a:t> (например, операторы-наблюдатели, операторы ввода информации) и др.</a:t>
            </a:r>
          </a:p>
          <a:p>
            <a:endParaRPr lang="ru-RU" sz="2000" dirty="0">
              <a:solidFill>
                <a:schemeClr val="bg1"/>
              </a:solidFill>
            </a:endParaRPr>
          </a:p>
        </p:txBody>
      </p:sp>
      <p:pic>
        <p:nvPicPr>
          <p:cNvPr id="23565" name="Picture 13" descr="slide0011_image036"/>
          <p:cNvPicPr>
            <a:picLocks noChangeAspect="1" noChangeArrowheads="1"/>
          </p:cNvPicPr>
          <p:nvPr/>
        </p:nvPicPr>
        <p:blipFill>
          <a:blip r:embed="rId2" cstate="print"/>
          <a:srcRect/>
          <a:stretch>
            <a:fillRect/>
          </a:stretch>
        </p:blipFill>
        <p:spPr bwMode="auto">
          <a:xfrm>
            <a:off x="381000" y="1371600"/>
            <a:ext cx="2590800" cy="1874838"/>
          </a:xfrm>
          <a:prstGeom prst="rect">
            <a:avLst/>
          </a:prstGeom>
          <a:noFill/>
        </p:spPr>
      </p:pic>
      <p:pic>
        <p:nvPicPr>
          <p:cNvPr id="23566" name="Picture 14" descr="slide0011_image038"/>
          <p:cNvPicPr>
            <a:picLocks noChangeAspect="1" noChangeArrowheads="1"/>
          </p:cNvPicPr>
          <p:nvPr/>
        </p:nvPicPr>
        <p:blipFill>
          <a:blip r:embed="rId3" cstate="print"/>
          <a:srcRect/>
          <a:stretch>
            <a:fillRect/>
          </a:stretch>
        </p:blipFill>
        <p:spPr bwMode="auto">
          <a:xfrm>
            <a:off x="1066800" y="2895600"/>
            <a:ext cx="2895600" cy="2084388"/>
          </a:xfrm>
          <a:prstGeom prst="rect">
            <a:avLst/>
          </a:prstGeom>
          <a:noFill/>
        </p:spPr>
      </p:pic>
      <p:pic>
        <p:nvPicPr>
          <p:cNvPr id="23567" name="Picture 15" descr="slide0011_image040"/>
          <p:cNvPicPr>
            <a:picLocks noChangeAspect="1" noChangeArrowheads="1"/>
          </p:cNvPicPr>
          <p:nvPr/>
        </p:nvPicPr>
        <p:blipFill>
          <a:blip r:embed="rId4" cstate="print"/>
          <a:srcRect/>
          <a:stretch>
            <a:fillRect/>
          </a:stretch>
        </p:blipFill>
        <p:spPr bwMode="auto">
          <a:xfrm>
            <a:off x="304800" y="4648200"/>
            <a:ext cx="2857500" cy="2000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1000" fill="hold"/>
                                        <p:tgtEl>
                                          <p:spTgt spid="23554"/>
                                        </p:tgtEl>
                                        <p:attrNameLst>
                                          <p:attrName>ppt_w</p:attrName>
                                        </p:attrNameLst>
                                      </p:cBhvr>
                                      <p:tavLst>
                                        <p:tav tm="0">
                                          <p:val>
                                            <p:fltVal val="0"/>
                                          </p:val>
                                        </p:tav>
                                        <p:tav tm="100000">
                                          <p:val>
                                            <p:strVal val="#ppt_w"/>
                                          </p:val>
                                        </p:tav>
                                      </p:tavLst>
                                    </p:anim>
                                    <p:anim calcmode="lin" valueType="num">
                                      <p:cBhvr>
                                        <p:cTn id="8" dur="1000" fill="hold"/>
                                        <p:tgtEl>
                                          <p:spTgt spid="23554"/>
                                        </p:tgtEl>
                                        <p:attrNameLst>
                                          <p:attrName>ppt_h</p:attrName>
                                        </p:attrNameLst>
                                      </p:cBhvr>
                                      <p:tavLst>
                                        <p:tav tm="0">
                                          <p:val>
                                            <p:fltVal val="0"/>
                                          </p:val>
                                        </p:tav>
                                        <p:tav tm="100000">
                                          <p:val>
                                            <p:strVal val="#ppt_h"/>
                                          </p:val>
                                        </p:tav>
                                      </p:tavLst>
                                    </p:anim>
                                    <p:anim calcmode="lin" valueType="num">
                                      <p:cBhvr>
                                        <p:cTn id="9" dur="1000" fill="hold"/>
                                        <p:tgtEl>
                                          <p:spTgt spid="23554"/>
                                        </p:tgtEl>
                                        <p:attrNameLst>
                                          <p:attrName>style.rotation</p:attrName>
                                        </p:attrNameLst>
                                      </p:cBhvr>
                                      <p:tavLst>
                                        <p:tav tm="0">
                                          <p:val>
                                            <p:fltVal val="90"/>
                                          </p:val>
                                        </p:tav>
                                        <p:tav tm="100000">
                                          <p:val>
                                            <p:fltVal val="0"/>
                                          </p:val>
                                        </p:tav>
                                      </p:tavLst>
                                    </p:anim>
                                    <p:animEffect transition="in" filter="fade">
                                      <p:cBhvr>
                                        <p:cTn id="10" dur="1000"/>
                                        <p:tgtEl>
                                          <p:spTgt spid="2355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3556"/>
                                        </p:tgtEl>
                                        <p:attrNameLst>
                                          <p:attrName>style.visibility</p:attrName>
                                        </p:attrNameLst>
                                      </p:cBhvr>
                                      <p:to>
                                        <p:strVal val="visible"/>
                                      </p:to>
                                    </p:set>
                                    <p:anim calcmode="lin" valueType="num">
                                      <p:cBhvr>
                                        <p:cTn id="13" dur="1000" fill="hold"/>
                                        <p:tgtEl>
                                          <p:spTgt spid="23556"/>
                                        </p:tgtEl>
                                        <p:attrNameLst>
                                          <p:attrName>ppt_w</p:attrName>
                                        </p:attrNameLst>
                                      </p:cBhvr>
                                      <p:tavLst>
                                        <p:tav tm="0">
                                          <p:val>
                                            <p:fltVal val="0"/>
                                          </p:val>
                                        </p:tav>
                                        <p:tav tm="100000">
                                          <p:val>
                                            <p:strVal val="#ppt_w"/>
                                          </p:val>
                                        </p:tav>
                                      </p:tavLst>
                                    </p:anim>
                                    <p:anim calcmode="lin" valueType="num">
                                      <p:cBhvr>
                                        <p:cTn id="14" dur="1000" fill="hold"/>
                                        <p:tgtEl>
                                          <p:spTgt spid="23556"/>
                                        </p:tgtEl>
                                        <p:attrNameLst>
                                          <p:attrName>ppt_h</p:attrName>
                                        </p:attrNameLst>
                                      </p:cBhvr>
                                      <p:tavLst>
                                        <p:tav tm="0">
                                          <p:val>
                                            <p:fltVal val="0"/>
                                          </p:val>
                                        </p:tav>
                                        <p:tav tm="100000">
                                          <p:val>
                                            <p:strVal val="#ppt_h"/>
                                          </p:val>
                                        </p:tav>
                                      </p:tavLst>
                                    </p:anim>
                                    <p:anim calcmode="lin" valueType="num">
                                      <p:cBhvr>
                                        <p:cTn id="15" dur="1000" fill="hold"/>
                                        <p:tgtEl>
                                          <p:spTgt spid="23556"/>
                                        </p:tgtEl>
                                        <p:attrNameLst>
                                          <p:attrName>style.rotation</p:attrName>
                                        </p:attrNameLst>
                                      </p:cBhvr>
                                      <p:tavLst>
                                        <p:tav tm="0">
                                          <p:val>
                                            <p:fltVal val="90"/>
                                          </p:val>
                                        </p:tav>
                                        <p:tav tm="100000">
                                          <p:val>
                                            <p:fltVal val="0"/>
                                          </p:val>
                                        </p:tav>
                                      </p:tavLst>
                                    </p:anim>
                                    <p:animEffect transition="in" filter="fade">
                                      <p:cBhvr>
                                        <p:cTn id="16" dur="1000"/>
                                        <p:tgtEl>
                                          <p:spTgt spid="23556"/>
                                        </p:tgtEl>
                                      </p:cBhvr>
                                    </p:animEffect>
                                  </p:childTnLst>
                                </p:cTn>
                              </p:par>
                              <p:par>
                                <p:cTn id="17" presetID="31" presetClass="entr" presetSubtype="0" fill="hold" nodeType="withEffect">
                                  <p:stCondLst>
                                    <p:cond delay="0"/>
                                  </p:stCondLst>
                                  <p:childTnLst>
                                    <p:set>
                                      <p:cBhvr>
                                        <p:cTn id="18" dur="1" fill="hold">
                                          <p:stCondLst>
                                            <p:cond delay="0"/>
                                          </p:stCondLst>
                                        </p:cTn>
                                        <p:tgtEl>
                                          <p:spTgt spid="23565"/>
                                        </p:tgtEl>
                                        <p:attrNameLst>
                                          <p:attrName>style.visibility</p:attrName>
                                        </p:attrNameLst>
                                      </p:cBhvr>
                                      <p:to>
                                        <p:strVal val="visible"/>
                                      </p:to>
                                    </p:set>
                                    <p:anim calcmode="lin" valueType="num">
                                      <p:cBhvr>
                                        <p:cTn id="19" dur="1000" fill="hold"/>
                                        <p:tgtEl>
                                          <p:spTgt spid="23565"/>
                                        </p:tgtEl>
                                        <p:attrNameLst>
                                          <p:attrName>ppt_w</p:attrName>
                                        </p:attrNameLst>
                                      </p:cBhvr>
                                      <p:tavLst>
                                        <p:tav tm="0">
                                          <p:val>
                                            <p:fltVal val="0"/>
                                          </p:val>
                                        </p:tav>
                                        <p:tav tm="100000">
                                          <p:val>
                                            <p:strVal val="#ppt_w"/>
                                          </p:val>
                                        </p:tav>
                                      </p:tavLst>
                                    </p:anim>
                                    <p:anim calcmode="lin" valueType="num">
                                      <p:cBhvr>
                                        <p:cTn id="20" dur="1000" fill="hold"/>
                                        <p:tgtEl>
                                          <p:spTgt spid="23565"/>
                                        </p:tgtEl>
                                        <p:attrNameLst>
                                          <p:attrName>ppt_h</p:attrName>
                                        </p:attrNameLst>
                                      </p:cBhvr>
                                      <p:tavLst>
                                        <p:tav tm="0">
                                          <p:val>
                                            <p:fltVal val="0"/>
                                          </p:val>
                                        </p:tav>
                                        <p:tav tm="100000">
                                          <p:val>
                                            <p:strVal val="#ppt_h"/>
                                          </p:val>
                                        </p:tav>
                                      </p:tavLst>
                                    </p:anim>
                                    <p:anim calcmode="lin" valueType="num">
                                      <p:cBhvr>
                                        <p:cTn id="21" dur="1000" fill="hold"/>
                                        <p:tgtEl>
                                          <p:spTgt spid="23565"/>
                                        </p:tgtEl>
                                        <p:attrNameLst>
                                          <p:attrName>style.rotation</p:attrName>
                                        </p:attrNameLst>
                                      </p:cBhvr>
                                      <p:tavLst>
                                        <p:tav tm="0">
                                          <p:val>
                                            <p:fltVal val="90"/>
                                          </p:val>
                                        </p:tav>
                                        <p:tav tm="100000">
                                          <p:val>
                                            <p:fltVal val="0"/>
                                          </p:val>
                                        </p:tav>
                                      </p:tavLst>
                                    </p:anim>
                                    <p:animEffect transition="in" filter="fade">
                                      <p:cBhvr>
                                        <p:cTn id="22" dur="1000"/>
                                        <p:tgtEl>
                                          <p:spTgt spid="23565"/>
                                        </p:tgtEl>
                                      </p:cBhvr>
                                    </p:animEffect>
                                  </p:childTnLst>
                                </p:cTn>
                              </p:par>
                              <p:par>
                                <p:cTn id="23" presetID="31" presetClass="entr" presetSubtype="0" fill="hold" nodeType="withEffect">
                                  <p:stCondLst>
                                    <p:cond delay="0"/>
                                  </p:stCondLst>
                                  <p:childTnLst>
                                    <p:set>
                                      <p:cBhvr>
                                        <p:cTn id="24" dur="1" fill="hold">
                                          <p:stCondLst>
                                            <p:cond delay="0"/>
                                          </p:stCondLst>
                                        </p:cTn>
                                        <p:tgtEl>
                                          <p:spTgt spid="23566"/>
                                        </p:tgtEl>
                                        <p:attrNameLst>
                                          <p:attrName>style.visibility</p:attrName>
                                        </p:attrNameLst>
                                      </p:cBhvr>
                                      <p:to>
                                        <p:strVal val="visible"/>
                                      </p:to>
                                    </p:set>
                                    <p:anim calcmode="lin" valueType="num">
                                      <p:cBhvr>
                                        <p:cTn id="25" dur="1000" fill="hold"/>
                                        <p:tgtEl>
                                          <p:spTgt spid="23566"/>
                                        </p:tgtEl>
                                        <p:attrNameLst>
                                          <p:attrName>ppt_w</p:attrName>
                                        </p:attrNameLst>
                                      </p:cBhvr>
                                      <p:tavLst>
                                        <p:tav tm="0">
                                          <p:val>
                                            <p:fltVal val="0"/>
                                          </p:val>
                                        </p:tav>
                                        <p:tav tm="100000">
                                          <p:val>
                                            <p:strVal val="#ppt_w"/>
                                          </p:val>
                                        </p:tav>
                                      </p:tavLst>
                                    </p:anim>
                                    <p:anim calcmode="lin" valueType="num">
                                      <p:cBhvr>
                                        <p:cTn id="26" dur="1000" fill="hold"/>
                                        <p:tgtEl>
                                          <p:spTgt spid="23566"/>
                                        </p:tgtEl>
                                        <p:attrNameLst>
                                          <p:attrName>ppt_h</p:attrName>
                                        </p:attrNameLst>
                                      </p:cBhvr>
                                      <p:tavLst>
                                        <p:tav tm="0">
                                          <p:val>
                                            <p:fltVal val="0"/>
                                          </p:val>
                                        </p:tav>
                                        <p:tav tm="100000">
                                          <p:val>
                                            <p:strVal val="#ppt_h"/>
                                          </p:val>
                                        </p:tav>
                                      </p:tavLst>
                                    </p:anim>
                                    <p:anim calcmode="lin" valueType="num">
                                      <p:cBhvr>
                                        <p:cTn id="27" dur="1000" fill="hold"/>
                                        <p:tgtEl>
                                          <p:spTgt spid="23566"/>
                                        </p:tgtEl>
                                        <p:attrNameLst>
                                          <p:attrName>style.rotation</p:attrName>
                                        </p:attrNameLst>
                                      </p:cBhvr>
                                      <p:tavLst>
                                        <p:tav tm="0">
                                          <p:val>
                                            <p:fltVal val="90"/>
                                          </p:val>
                                        </p:tav>
                                        <p:tav tm="100000">
                                          <p:val>
                                            <p:fltVal val="0"/>
                                          </p:val>
                                        </p:tav>
                                      </p:tavLst>
                                    </p:anim>
                                    <p:animEffect transition="in" filter="fade">
                                      <p:cBhvr>
                                        <p:cTn id="28" dur="1000"/>
                                        <p:tgtEl>
                                          <p:spTgt spid="23566"/>
                                        </p:tgtEl>
                                      </p:cBhvr>
                                    </p:animEffect>
                                  </p:childTnLst>
                                </p:cTn>
                              </p:par>
                              <p:par>
                                <p:cTn id="29" presetID="31" presetClass="entr" presetSubtype="0" fill="hold" nodeType="withEffect">
                                  <p:stCondLst>
                                    <p:cond delay="0"/>
                                  </p:stCondLst>
                                  <p:childTnLst>
                                    <p:set>
                                      <p:cBhvr>
                                        <p:cTn id="30" dur="1" fill="hold">
                                          <p:stCondLst>
                                            <p:cond delay="0"/>
                                          </p:stCondLst>
                                        </p:cTn>
                                        <p:tgtEl>
                                          <p:spTgt spid="23567"/>
                                        </p:tgtEl>
                                        <p:attrNameLst>
                                          <p:attrName>style.visibility</p:attrName>
                                        </p:attrNameLst>
                                      </p:cBhvr>
                                      <p:to>
                                        <p:strVal val="visible"/>
                                      </p:to>
                                    </p:set>
                                    <p:anim calcmode="lin" valueType="num">
                                      <p:cBhvr>
                                        <p:cTn id="31" dur="1000" fill="hold"/>
                                        <p:tgtEl>
                                          <p:spTgt spid="23567"/>
                                        </p:tgtEl>
                                        <p:attrNameLst>
                                          <p:attrName>ppt_w</p:attrName>
                                        </p:attrNameLst>
                                      </p:cBhvr>
                                      <p:tavLst>
                                        <p:tav tm="0">
                                          <p:val>
                                            <p:fltVal val="0"/>
                                          </p:val>
                                        </p:tav>
                                        <p:tav tm="100000">
                                          <p:val>
                                            <p:strVal val="#ppt_w"/>
                                          </p:val>
                                        </p:tav>
                                      </p:tavLst>
                                    </p:anim>
                                    <p:anim calcmode="lin" valueType="num">
                                      <p:cBhvr>
                                        <p:cTn id="32" dur="1000" fill="hold"/>
                                        <p:tgtEl>
                                          <p:spTgt spid="23567"/>
                                        </p:tgtEl>
                                        <p:attrNameLst>
                                          <p:attrName>ppt_h</p:attrName>
                                        </p:attrNameLst>
                                      </p:cBhvr>
                                      <p:tavLst>
                                        <p:tav tm="0">
                                          <p:val>
                                            <p:fltVal val="0"/>
                                          </p:val>
                                        </p:tav>
                                        <p:tav tm="100000">
                                          <p:val>
                                            <p:strVal val="#ppt_h"/>
                                          </p:val>
                                        </p:tav>
                                      </p:tavLst>
                                    </p:anim>
                                    <p:anim calcmode="lin" valueType="num">
                                      <p:cBhvr>
                                        <p:cTn id="33" dur="1000" fill="hold"/>
                                        <p:tgtEl>
                                          <p:spTgt spid="23567"/>
                                        </p:tgtEl>
                                        <p:attrNameLst>
                                          <p:attrName>style.rotation</p:attrName>
                                        </p:attrNameLst>
                                      </p:cBhvr>
                                      <p:tavLst>
                                        <p:tav tm="0">
                                          <p:val>
                                            <p:fltVal val="90"/>
                                          </p:val>
                                        </p:tav>
                                        <p:tav tm="100000">
                                          <p:val>
                                            <p:fltVal val="0"/>
                                          </p:val>
                                        </p:tav>
                                      </p:tavLst>
                                    </p:anim>
                                    <p:animEffect transition="in" filter="fade">
                                      <p:cBhvr>
                                        <p:cTn id="34" dur="1000"/>
                                        <p:tgtEl>
                                          <p:spTgt spid="23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355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p:cNvSpPr txBox="1">
            <a:spLocks noChangeArrowheads="1"/>
          </p:cNvSpPr>
          <p:nvPr/>
        </p:nvSpPr>
        <p:spPr bwMode="auto">
          <a:xfrm>
            <a:off x="457200" y="1752600"/>
            <a:ext cx="8305800" cy="2530475"/>
          </a:xfrm>
          <a:prstGeom prst="rect">
            <a:avLst/>
          </a:prstGeom>
          <a:noFill/>
          <a:ln w="9525">
            <a:noFill/>
            <a:miter lim="800000"/>
            <a:headEnd/>
            <a:tailEnd/>
          </a:ln>
          <a:effectLst/>
        </p:spPr>
        <p:txBody>
          <a:bodyPr>
            <a:spAutoFit/>
          </a:bodyPr>
          <a:lstStyle/>
          <a:p>
            <a:pPr algn="ctr">
              <a:spcBef>
                <a:spcPct val="50000"/>
              </a:spcBef>
            </a:pPr>
            <a:r>
              <a:rPr lang="ru-RU" sz="4000" dirty="0">
                <a:solidFill>
                  <a:srgbClr val="C00000"/>
                </a:solidFill>
                <a:effectLst>
                  <a:outerShdw blurRad="38100" dist="38100" dir="2700000" algn="tl">
                    <a:srgbClr val="000000"/>
                  </a:outerShdw>
                </a:effectLst>
              </a:rPr>
              <a:t>Общевоинские уставы</a:t>
            </a:r>
          </a:p>
          <a:p>
            <a:pPr algn="ctr">
              <a:spcBef>
                <a:spcPct val="50000"/>
              </a:spcBef>
            </a:pPr>
            <a:r>
              <a:rPr lang="ru-RU" sz="4000" dirty="0">
                <a:solidFill>
                  <a:srgbClr val="C00000"/>
                </a:solidFill>
                <a:effectLst>
                  <a:outerShdw blurRad="38100" dist="38100" dir="2700000" algn="tl">
                    <a:srgbClr val="000000"/>
                  </a:outerShdw>
                </a:effectLst>
              </a:rPr>
              <a:t>Вооруженных Сил РФ – </a:t>
            </a:r>
          </a:p>
          <a:p>
            <a:pPr algn="ctr">
              <a:spcBef>
                <a:spcPct val="50000"/>
              </a:spcBef>
            </a:pPr>
            <a:r>
              <a:rPr lang="ru-RU" sz="4000" dirty="0">
                <a:solidFill>
                  <a:srgbClr val="C00000"/>
                </a:solidFill>
                <a:effectLst>
                  <a:outerShdw blurRad="38100" dist="38100" dir="2700000" algn="tl">
                    <a:srgbClr val="000000"/>
                  </a:outerShdw>
                </a:effectLst>
              </a:rPr>
              <a:t>законы воинской жизни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wipe(down)">
                                      <p:cBhvr>
                                        <p:cTn id="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04800" y="381000"/>
            <a:ext cx="8610600" cy="1590675"/>
          </a:xfrm>
          <a:prstGeom prst="rect">
            <a:avLst/>
          </a:prstGeom>
          <a:solidFill>
            <a:srgbClr val="008000"/>
          </a:solidFill>
          <a:ln w="38100">
            <a:solidFill>
              <a:srgbClr val="FFFF00"/>
            </a:solidFill>
            <a:miter lim="800000"/>
            <a:headEnd/>
            <a:tailEnd/>
          </a:ln>
          <a:effectLst/>
        </p:spPr>
        <p:txBody>
          <a:bodyPr>
            <a:spAutoFit/>
          </a:bodyPr>
          <a:lstStyle/>
          <a:p>
            <a:pPr algn="ctr"/>
            <a:r>
              <a:rPr lang="ru-RU" sz="2400" b="1" i="1" dirty="0">
                <a:solidFill>
                  <a:schemeClr val="bg1"/>
                </a:solidFill>
                <a:effectLst>
                  <a:outerShdw blurRad="38100" dist="38100" dir="2700000" algn="tl">
                    <a:srgbClr val="000000"/>
                  </a:outerShdw>
                </a:effectLst>
              </a:rPr>
              <a:t>Общевоинские уставы</a:t>
            </a:r>
            <a:r>
              <a:rPr lang="ru-RU" sz="2400" dirty="0">
                <a:solidFill>
                  <a:srgbClr val="FFFF00"/>
                </a:solidFill>
                <a:effectLst>
                  <a:outerShdw blurRad="38100" dist="38100" dir="2700000" algn="tl">
                    <a:srgbClr val="000000"/>
                  </a:outerShdw>
                </a:effectLst>
              </a:rPr>
              <a:t> – это нормативно-правовые акты, которые регламентируют жизнь и быт военнослужащих, их взаимоотношения между собой и повседневную деятельность.</a:t>
            </a:r>
          </a:p>
        </p:txBody>
      </p:sp>
      <p:pic>
        <p:nvPicPr>
          <p:cNvPr id="7173" name="Picture 5" descr="Общевоинский устав вооруженныхсил РФ (внутр. и дисципл.)"/>
          <p:cNvPicPr>
            <a:picLocks noChangeAspect="1" noChangeArrowheads="1"/>
          </p:cNvPicPr>
          <p:nvPr/>
        </p:nvPicPr>
        <p:blipFill>
          <a:blip r:embed="rId2" cstate="print"/>
          <a:srcRect/>
          <a:stretch>
            <a:fillRect/>
          </a:stretch>
        </p:blipFill>
        <p:spPr bwMode="auto">
          <a:xfrm>
            <a:off x="3276600" y="2209800"/>
            <a:ext cx="2744788" cy="4267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barn(inVertical)">
                                      <p:cBhvr>
                                        <p:cTn id="7" dur="500"/>
                                        <p:tgtEl>
                                          <p:spTgt spid="717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barn(inVertical)">
                                      <p:cBhvr>
                                        <p:cTn id="1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2" name="Picture 14" descr="cupl131136big"/>
          <p:cNvPicPr>
            <a:picLocks noChangeAspect="1" noChangeArrowheads="1"/>
          </p:cNvPicPr>
          <p:nvPr/>
        </p:nvPicPr>
        <p:blipFill>
          <a:blip r:embed="rId2" cstate="print"/>
          <a:srcRect/>
          <a:stretch>
            <a:fillRect/>
          </a:stretch>
        </p:blipFill>
        <p:spPr bwMode="auto">
          <a:xfrm>
            <a:off x="457200" y="2514599"/>
            <a:ext cx="1954560" cy="3032529"/>
          </a:xfrm>
          <a:prstGeom prst="rect">
            <a:avLst/>
          </a:prstGeom>
          <a:noFill/>
        </p:spPr>
      </p:pic>
      <p:sp>
        <p:nvSpPr>
          <p:cNvPr id="22530" name="Text Box 2"/>
          <p:cNvSpPr txBox="1">
            <a:spLocks noChangeArrowheads="1"/>
          </p:cNvSpPr>
          <p:nvPr/>
        </p:nvSpPr>
        <p:spPr bwMode="auto">
          <a:xfrm>
            <a:off x="304800" y="381000"/>
            <a:ext cx="8610600" cy="1955800"/>
          </a:xfrm>
          <a:prstGeom prst="rect">
            <a:avLst/>
          </a:prstGeom>
          <a:solidFill>
            <a:srgbClr val="008000"/>
          </a:solidFill>
          <a:ln w="38100">
            <a:solidFill>
              <a:srgbClr val="FFFF00"/>
            </a:solidFill>
            <a:miter lim="800000"/>
            <a:headEnd/>
            <a:tailEnd/>
          </a:ln>
          <a:effectLst/>
        </p:spPr>
        <p:txBody>
          <a:bodyPr>
            <a:spAutoFit/>
          </a:bodyPr>
          <a:lstStyle/>
          <a:p>
            <a:pPr algn="ctr"/>
            <a:r>
              <a:rPr lang="ru-RU" sz="2400" dirty="0">
                <a:solidFill>
                  <a:schemeClr val="bg1"/>
                </a:solidFill>
                <a:effectLst>
                  <a:outerShdw blurRad="38100" dist="38100" dir="2700000" algn="tl">
                    <a:srgbClr val="000000"/>
                  </a:outerShdw>
                </a:effectLst>
              </a:rPr>
              <a:t>Устав внутренней службы, дисциплинарный устав, устав гарнизонной и караульной служб</a:t>
            </a:r>
            <a:r>
              <a:rPr lang="ru-RU" sz="2400" dirty="0">
                <a:solidFill>
                  <a:srgbClr val="FFFF00"/>
                </a:solidFill>
                <a:effectLst>
                  <a:outerShdw blurRad="38100" dist="38100" dir="2700000" algn="tl">
                    <a:srgbClr val="000000"/>
                  </a:outerShdw>
                </a:effectLst>
              </a:rPr>
              <a:t> в соответствии с Федеральным законом «Об обороне» утверждены Указом Президента РФ – Верховного Главнокомандующего ВС РФ 14 декабря 1993 г. </a:t>
            </a:r>
            <a:r>
              <a:rPr lang="ru-RU" sz="2400" dirty="0">
                <a:solidFill>
                  <a:schemeClr val="bg1"/>
                </a:solidFill>
                <a:effectLst>
                  <a:outerShdw blurRad="38100" dist="38100" dir="2700000" algn="tl">
                    <a:srgbClr val="000000"/>
                  </a:outerShdw>
                </a:effectLst>
              </a:rPr>
              <a:t>имеют статус законов</a:t>
            </a:r>
            <a:r>
              <a:rPr lang="ru-RU" sz="2400" dirty="0">
                <a:solidFill>
                  <a:srgbClr val="FFFF00"/>
                </a:solidFill>
                <a:effectLst>
                  <a:outerShdw blurRad="38100" dist="38100" dir="2700000" algn="tl">
                    <a:srgbClr val="000000"/>
                  </a:outerShdw>
                </a:effectLst>
              </a:rPr>
              <a:t>  </a:t>
            </a:r>
          </a:p>
        </p:txBody>
      </p:sp>
      <p:pic>
        <p:nvPicPr>
          <p:cNvPr id="22539" name="Picture 11" descr="files-UPTpa77W2p"/>
          <p:cNvPicPr>
            <a:picLocks noChangeAspect="1" noChangeArrowheads="1"/>
          </p:cNvPicPr>
          <p:nvPr/>
        </p:nvPicPr>
        <p:blipFill>
          <a:blip r:embed="rId3" cstate="print"/>
          <a:srcRect/>
          <a:stretch>
            <a:fillRect/>
          </a:stretch>
        </p:blipFill>
        <p:spPr bwMode="auto">
          <a:xfrm>
            <a:off x="6732240" y="2492896"/>
            <a:ext cx="2161793" cy="3024336"/>
          </a:xfrm>
          <a:prstGeom prst="rect">
            <a:avLst/>
          </a:prstGeom>
          <a:noFill/>
        </p:spPr>
      </p:pic>
      <p:pic>
        <p:nvPicPr>
          <p:cNvPr id="22541" name="Picture 13" descr="141090"/>
          <p:cNvPicPr>
            <a:picLocks noChangeAspect="1" noChangeArrowheads="1"/>
          </p:cNvPicPr>
          <p:nvPr/>
        </p:nvPicPr>
        <p:blipFill>
          <a:blip r:embed="rId4" cstate="print"/>
          <a:srcRect/>
          <a:stretch>
            <a:fillRect/>
          </a:stretch>
        </p:blipFill>
        <p:spPr bwMode="auto">
          <a:xfrm>
            <a:off x="3563888" y="3645024"/>
            <a:ext cx="2180042" cy="3024336"/>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859436" y="381000"/>
            <a:ext cx="7467600" cy="617538"/>
          </a:xfrm>
          <a:prstGeom prst="rect">
            <a:avLst/>
          </a:prstGeom>
          <a:solidFill>
            <a:srgbClr val="008000"/>
          </a:solidFill>
          <a:ln w="38100">
            <a:solidFill>
              <a:srgbClr val="FFFF00"/>
            </a:solidFill>
            <a:miter lim="800000"/>
            <a:headEnd/>
            <a:tailEnd/>
          </a:ln>
          <a:effectLst/>
        </p:spPr>
        <p:txBody>
          <a:bodyPr>
            <a:spAutoFit/>
          </a:bodyPr>
          <a:lstStyle/>
          <a:p>
            <a:pPr algn="ctr"/>
            <a:r>
              <a:rPr lang="ru-RU" sz="3200" b="1" i="1" dirty="0">
                <a:solidFill>
                  <a:srgbClr val="FFFF00"/>
                </a:solidFill>
                <a:effectLst>
                  <a:outerShdw blurRad="38100" dist="38100" dir="2700000" algn="tl">
                    <a:srgbClr val="000000"/>
                  </a:outerShdw>
                </a:effectLst>
              </a:rPr>
              <a:t>Общевоинские уставы</a:t>
            </a:r>
            <a:endParaRPr lang="ru-RU" sz="3200" dirty="0">
              <a:solidFill>
                <a:srgbClr val="FFFF00"/>
              </a:solidFill>
              <a:effectLst>
                <a:outerShdw blurRad="38100" dist="38100" dir="2700000" algn="tl">
                  <a:srgbClr val="000000"/>
                </a:outerShdw>
              </a:effectLst>
            </a:endParaRPr>
          </a:p>
        </p:txBody>
      </p:sp>
      <p:sp>
        <p:nvSpPr>
          <p:cNvPr id="21508" name="Text Box 4"/>
          <p:cNvSpPr txBox="1">
            <a:spLocks noChangeArrowheads="1"/>
          </p:cNvSpPr>
          <p:nvPr/>
        </p:nvSpPr>
        <p:spPr bwMode="auto">
          <a:xfrm>
            <a:off x="2688236" y="1524000"/>
            <a:ext cx="5638800" cy="523220"/>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800" b="1" dirty="0">
                <a:solidFill>
                  <a:schemeClr val="bg1"/>
                </a:solidFill>
              </a:rPr>
              <a:t>Устав внутренней службы</a:t>
            </a:r>
          </a:p>
        </p:txBody>
      </p:sp>
      <p:sp>
        <p:nvSpPr>
          <p:cNvPr id="21509" name="Text Box 5"/>
          <p:cNvSpPr txBox="1">
            <a:spLocks noChangeArrowheads="1"/>
          </p:cNvSpPr>
          <p:nvPr/>
        </p:nvSpPr>
        <p:spPr bwMode="auto">
          <a:xfrm>
            <a:off x="2688236" y="2362200"/>
            <a:ext cx="5638800" cy="523220"/>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800" dirty="0">
                <a:solidFill>
                  <a:schemeClr val="bg1"/>
                </a:solidFill>
                <a:effectLst>
                  <a:outerShdw blurRad="38100" dist="38100" dir="2700000" algn="tl">
                    <a:srgbClr val="000000"/>
                  </a:outerShdw>
                </a:effectLst>
              </a:rPr>
              <a:t>Дисциплинарный устав</a:t>
            </a:r>
          </a:p>
        </p:txBody>
      </p:sp>
      <p:sp>
        <p:nvSpPr>
          <p:cNvPr id="21510" name="Text Box 6"/>
          <p:cNvSpPr txBox="1">
            <a:spLocks noChangeArrowheads="1"/>
          </p:cNvSpPr>
          <p:nvPr/>
        </p:nvSpPr>
        <p:spPr bwMode="auto">
          <a:xfrm>
            <a:off x="2688236" y="3276600"/>
            <a:ext cx="5638800" cy="919739"/>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lnSpc>
                <a:spcPct val="70000"/>
              </a:lnSpc>
              <a:spcBef>
                <a:spcPct val="50000"/>
              </a:spcBef>
            </a:pPr>
            <a:r>
              <a:rPr lang="ru-RU" sz="2800" dirty="0">
                <a:solidFill>
                  <a:schemeClr val="bg1"/>
                </a:solidFill>
                <a:effectLst>
                  <a:outerShdw blurRad="38100" dist="38100" dir="2700000" algn="tl">
                    <a:srgbClr val="000000"/>
                  </a:outerShdw>
                </a:effectLst>
              </a:rPr>
              <a:t>Устав гарнизонной</a:t>
            </a:r>
            <a:r>
              <a:rPr lang="ru-RU" sz="2800" dirty="0">
                <a:solidFill>
                  <a:schemeClr val="bg1"/>
                </a:solidFill>
              </a:rPr>
              <a:t> и </a:t>
            </a:r>
          </a:p>
          <a:p>
            <a:pPr>
              <a:lnSpc>
                <a:spcPct val="70000"/>
              </a:lnSpc>
              <a:spcBef>
                <a:spcPct val="50000"/>
              </a:spcBef>
            </a:pPr>
            <a:r>
              <a:rPr lang="ru-RU" sz="2800" dirty="0">
                <a:solidFill>
                  <a:schemeClr val="bg1"/>
                </a:solidFill>
              </a:rPr>
              <a:t>караульной служб</a:t>
            </a:r>
          </a:p>
        </p:txBody>
      </p:sp>
      <p:sp>
        <p:nvSpPr>
          <p:cNvPr id="21511" name="Text Box 7"/>
          <p:cNvSpPr txBox="1">
            <a:spLocks noChangeArrowheads="1"/>
          </p:cNvSpPr>
          <p:nvPr/>
        </p:nvSpPr>
        <p:spPr bwMode="auto">
          <a:xfrm>
            <a:off x="2688236" y="4648200"/>
            <a:ext cx="5638800" cy="523220"/>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800" b="1" dirty="0">
                <a:solidFill>
                  <a:schemeClr val="bg1"/>
                </a:solidFill>
              </a:rPr>
              <a:t>Строевой устав</a:t>
            </a:r>
          </a:p>
        </p:txBody>
      </p:sp>
      <p:sp>
        <p:nvSpPr>
          <p:cNvPr id="21512" name="Text Box 8"/>
          <p:cNvSpPr txBox="1">
            <a:spLocks noChangeArrowheads="1"/>
          </p:cNvSpPr>
          <p:nvPr/>
        </p:nvSpPr>
        <p:spPr bwMode="auto">
          <a:xfrm>
            <a:off x="2688236" y="5562600"/>
            <a:ext cx="5638800" cy="523220"/>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800" b="1" dirty="0">
                <a:solidFill>
                  <a:schemeClr val="bg1"/>
                </a:solidFill>
              </a:rPr>
              <a:t>Корабельный устав ВМФ</a:t>
            </a:r>
          </a:p>
        </p:txBody>
      </p:sp>
      <p:sp>
        <p:nvSpPr>
          <p:cNvPr id="21513" name="Line 9"/>
          <p:cNvSpPr>
            <a:spLocks noChangeShapeType="1"/>
          </p:cNvSpPr>
          <p:nvPr/>
        </p:nvSpPr>
        <p:spPr bwMode="auto">
          <a:xfrm>
            <a:off x="1773836" y="990600"/>
            <a:ext cx="0" cy="4987925"/>
          </a:xfrm>
          <a:prstGeom prst="line">
            <a:avLst/>
          </a:prstGeom>
          <a:noFill/>
          <a:ln w="76200">
            <a:solidFill>
              <a:srgbClr val="FFFF99"/>
            </a:solidFill>
            <a:round/>
            <a:headEnd/>
            <a:tailEnd/>
          </a:ln>
          <a:effectLst/>
        </p:spPr>
        <p:txBody>
          <a:bodyPr/>
          <a:lstStyle/>
          <a:p>
            <a:endParaRPr lang="ru-RU"/>
          </a:p>
        </p:txBody>
      </p:sp>
      <p:sp>
        <p:nvSpPr>
          <p:cNvPr id="21515" name="Line 11"/>
          <p:cNvSpPr>
            <a:spLocks noChangeShapeType="1"/>
          </p:cNvSpPr>
          <p:nvPr/>
        </p:nvSpPr>
        <p:spPr bwMode="auto">
          <a:xfrm>
            <a:off x="1773836" y="1828800"/>
            <a:ext cx="914400" cy="0"/>
          </a:xfrm>
          <a:prstGeom prst="line">
            <a:avLst/>
          </a:prstGeom>
          <a:noFill/>
          <a:ln w="76200">
            <a:solidFill>
              <a:srgbClr val="FFFF99"/>
            </a:solidFill>
            <a:round/>
            <a:headEnd/>
            <a:tailEnd type="triangle" w="med" len="med"/>
          </a:ln>
          <a:effectLst/>
        </p:spPr>
        <p:txBody>
          <a:bodyPr/>
          <a:lstStyle/>
          <a:p>
            <a:endParaRPr lang="ru-RU"/>
          </a:p>
        </p:txBody>
      </p:sp>
      <p:sp>
        <p:nvSpPr>
          <p:cNvPr id="21516" name="Line 12"/>
          <p:cNvSpPr>
            <a:spLocks noChangeShapeType="1"/>
          </p:cNvSpPr>
          <p:nvPr/>
        </p:nvSpPr>
        <p:spPr bwMode="auto">
          <a:xfrm>
            <a:off x="1773836" y="2667000"/>
            <a:ext cx="914400" cy="0"/>
          </a:xfrm>
          <a:prstGeom prst="line">
            <a:avLst/>
          </a:prstGeom>
          <a:noFill/>
          <a:ln w="76200">
            <a:solidFill>
              <a:srgbClr val="FFFF99"/>
            </a:solidFill>
            <a:round/>
            <a:headEnd/>
            <a:tailEnd type="triangle" w="med" len="med"/>
          </a:ln>
          <a:effectLst/>
        </p:spPr>
        <p:txBody>
          <a:bodyPr/>
          <a:lstStyle/>
          <a:p>
            <a:endParaRPr lang="ru-RU"/>
          </a:p>
        </p:txBody>
      </p:sp>
      <p:sp>
        <p:nvSpPr>
          <p:cNvPr id="21517" name="Line 13"/>
          <p:cNvSpPr>
            <a:spLocks noChangeShapeType="1"/>
          </p:cNvSpPr>
          <p:nvPr/>
        </p:nvSpPr>
        <p:spPr bwMode="auto">
          <a:xfrm>
            <a:off x="1752600" y="3810000"/>
            <a:ext cx="914400" cy="0"/>
          </a:xfrm>
          <a:prstGeom prst="line">
            <a:avLst/>
          </a:prstGeom>
          <a:noFill/>
          <a:ln w="76200">
            <a:solidFill>
              <a:srgbClr val="FFFF99"/>
            </a:solidFill>
            <a:round/>
            <a:headEnd/>
            <a:tailEnd type="triangle" w="med" len="med"/>
          </a:ln>
          <a:effectLst/>
        </p:spPr>
        <p:txBody>
          <a:bodyPr/>
          <a:lstStyle/>
          <a:p>
            <a:endParaRPr lang="ru-RU"/>
          </a:p>
        </p:txBody>
      </p:sp>
      <p:sp>
        <p:nvSpPr>
          <p:cNvPr id="21518" name="Line 14"/>
          <p:cNvSpPr>
            <a:spLocks noChangeShapeType="1"/>
          </p:cNvSpPr>
          <p:nvPr/>
        </p:nvSpPr>
        <p:spPr bwMode="auto">
          <a:xfrm>
            <a:off x="1752600" y="4953000"/>
            <a:ext cx="914400" cy="0"/>
          </a:xfrm>
          <a:prstGeom prst="line">
            <a:avLst/>
          </a:prstGeom>
          <a:noFill/>
          <a:ln w="76200">
            <a:solidFill>
              <a:srgbClr val="FFFF99"/>
            </a:solidFill>
            <a:round/>
            <a:headEnd/>
            <a:tailEnd type="triangle" w="med" len="med"/>
          </a:ln>
          <a:effectLst/>
        </p:spPr>
        <p:txBody>
          <a:bodyPr/>
          <a:lstStyle/>
          <a:p>
            <a:endParaRPr lang="ru-RU"/>
          </a:p>
        </p:txBody>
      </p:sp>
      <p:sp>
        <p:nvSpPr>
          <p:cNvPr id="21519" name="Line 15"/>
          <p:cNvSpPr>
            <a:spLocks noChangeShapeType="1"/>
          </p:cNvSpPr>
          <p:nvPr/>
        </p:nvSpPr>
        <p:spPr bwMode="auto">
          <a:xfrm>
            <a:off x="1752600" y="5943600"/>
            <a:ext cx="914400" cy="0"/>
          </a:xfrm>
          <a:prstGeom prst="line">
            <a:avLst/>
          </a:prstGeom>
          <a:noFill/>
          <a:ln w="76200">
            <a:solidFill>
              <a:srgbClr val="FFFF99"/>
            </a:solidFill>
            <a:round/>
            <a:headEnd/>
            <a:tailEnd type="triangle" w="med" len="med"/>
          </a:ln>
          <a:effectLst/>
        </p:spPr>
        <p:txBody>
          <a:bodyPr/>
          <a:lstStyle/>
          <a:p>
            <a:endParaRPr lang="ru-RU"/>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838200" y="381000"/>
            <a:ext cx="7467600" cy="557213"/>
          </a:xfrm>
          <a:prstGeom prst="rect">
            <a:avLst/>
          </a:prstGeom>
          <a:solidFill>
            <a:srgbClr val="008000"/>
          </a:solidFill>
          <a:ln w="38100">
            <a:solidFill>
              <a:srgbClr val="FFFF00"/>
            </a:solidFill>
            <a:miter lim="800000"/>
            <a:headEnd/>
            <a:tailEnd/>
          </a:ln>
          <a:effectLst/>
        </p:spPr>
        <p:txBody>
          <a:bodyPr>
            <a:spAutoFit/>
          </a:bodyPr>
          <a:lstStyle/>
          <a:p>
            <a:pPr algn="ctr"/>
            <a:r>
              <a:rPr lang="ru-RU" sz="2800" b="1">
                <a:solidFill>
                  <a:schemeClr val="bg1"/>
                </a:solidFill>
              </a:rPr>
              <a:t>Устав внутренней службы</a:t>
            </a:r>
          </a:p>
        </p:txBody>
      </p:sp>
      <p:sp>
        <p:nvSpPr>
          <p:cNvPr id="12296" name="Text Box 8"/>
          <p:cNvSpPr txBox="1">
            <a:spLocks noChangeArrowheads="1"/>
          </p:cNvSpPr>
          <p:nvPr/>
        </p:nvSpPr>
        <p:spPr bwMode="auto">
          <a:xfrm>
            <a:off x="381000" y="1295400"/>
            <a:ext cx="8229600" cy="1562100"/>
          </a:xfrm>
          <a:prstGeom prst="rect">
            <a:avLst/>
          </a:prstGeom>
          <a:solidFill>
            <a:schemeClr val="accent5">
              <a:lumMod val="60000"/>
              <a:lumOff val="40000"/>
            </a:schemeClr>
          </a:solidFill>
          <a:ln w="9525" algn="ctr">
            <a:solidFill>
              <a:srgbClr val="FFFF00"/>
            </a:solidFill>
            <a:miter lim="800000"/>
            <a:headEnd/>
            <a:tailEnd/>
          </a:ln>
          <a:effectLst/>
        </p:spPr>
        <p:txBody>
          <a:bodyPr>
            <a:spAutoFit/>
          </a:bodyPr>
          <a:lstStyle/>
          <a:p>
            <a:pPr algn="ctr">
              <a:spcBef>
                <a:spcPct val="50000"/>
              </a:spcBef>
            </a:pPr>
            <a:r>
              <a:rPr lang="ru-RU" sz="2400" b="1" i="1" dirty="0">
                <a:solidFill>
                  <a:srgbClr val="C00000"/>
                </a:solidFill>
              </a:rPr>
              <a:t>Устав внутренней службы</a:t>
            </a:r>
            <a:r>
              <a:rPr lang="ru-RU" sz="2400" b="1" dirty="0">
                <a:solidFill>
                  <a:srgbClr val="C00000"/>
                </a:solidFill>
              </a:rPr>
              <a:t> </a:t>
            </a:r>
            <a:r>
              <a:rPr lang="ru-RU" sz="2400" b="1" dirty="0">
                <a:solidFill>
                  <a:schemeClr val="bg1"/>
                </a:solidFill>
              </a:rPr>
              <a:t>– </a:t>
            </a:r>
            <a:r>
              <a:rPr lang="ru-RU" sz="2400" dirty="0">
                <a:solidFill>
                  <a:schemeClr val="bg1"/>
                </a:solidFill>
              </a:rPr>
              <a:t>определяет общие права и обязанности военнослужащих и взаимоотношения между ними, обязанности основных должностных лиц полка и его подразделений </a:t>
            </a:r>
          </a:p>
        </p:txBody>
      </p:sp>
      <p:pic>
        <p:nvPicPr>
          <p:cNvPr id="12297" name="Picture 9" descr="1035"/>
          <p:cNvPicPr>
            <a:picLocks noChangeAspect="1" noChangeArrowheads="1"/>
          </p:cNvPicPr>
          <p:nvPr/>
        </p:nvPicPr>
        <p:blipFill>
          <a:blip r:embed="rId2" cstate="print"/>
          <a:srcRect/>
          <a:stretch>
            <a:fillRect/>
          </a:stretch>
        </p:blipFill>
        <p:spPr bwMode="auto">
          <a:xfrm>
            <a:off x="4267200" y="3048000"/>
            <a:ext cx="3084513" cy="3505200"/>
          </a:xfrm>
          <a:prstGeom prst="rect">
            <a:avLst/>
          </a:prstGeom>
          <a:noFill/>
        </p:spPr>
      </p:pic>
      <p:pic>
        <p:nvPicPr>
          <p:cNvPr id="12298" name="Picture 10" descr="cupl131136big"/>
          <p:cNvPicPr>
            <a:picLocks noChangeAspect="1" noChangeArrowheads="1"/>
          </p:cNvPicPr>
          <p:nvPr/>
        </p:nvPicPr>
        <p:blipFill>
          <a:blip r:embed="rId3" cstate="print"/>
          <a:srcRect/>
          <a:stretch>
            <a:fillRect/>
          </a:stretch>
        </p:blipFill>
        <p:spPr bwMode="auto">
          <a:xfrm>
            <a:off x="990600" y="3048000"/>
            <a:ext cx="2209800" cy="3429000"/>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838200" y="381000"/>
            <a:ext cx="7467600" cy="557213"/>
          </a:xfrm>
          <a:prstGeom prst="rect">
            <a:avLst/>
          </a:prstGeom>
          <a:solidFill>
            <a:srgbClr val="008000"/>
          </a:solidFill>
          <a:ln w="38100">
            <a:solidFill>
              <a:srgbClr val="FFFF00"/>
            </a:solidFill>
            <a:miter lim="800000"/>
            <a:headEnd/>
            <a:tailEnd/>
          </a:ln>
          <a:effectLst/>
        </p:spPr>
        <p:txBody>
          <a:bodyPr>
            <a:spAutoFit/>
          </a:bodyPr>
          <a:lstStyle/>
          <a:p>
            <a:pPr algn="ctr"/>
            <a:r>
              <a:rPr lang="ru-RU" sz="2800" b="1">
                <a:solidFill>
                  <a:schemeClr val="bg1"/>
                </a:solidFill>
                <a:effectLst>
                  <a:outerShdw blurRad="38100" dist="38100" dir="2700000" algn="tl">
                    <a:srgbClr val="000000"/>
                  </a:outerShdw>
                </a:effectLst>
              </a:rPr>
              <a:t>Дисциплинарный устав</a:t>
            </a:r>
          </a:p>
        </p:txBody>
      </p:sp>
      <p:sp>
        <p:nvSpPr>
          <p:cNvPr id="11267" name="Text Box 3"/>
          <p:cNvSpPr txBox="1">
            <a:spLocks noChangeArrowheads="1"/>
          </p:cNvSpPr>
          <p:nvPr/>
        </p:nvSpPr>
        <p:spPr bwMode="auto">
          <a:xfrm>
            <a:off x="838200" y="1143000"/>
            <a:ext cx="7467600" cy="1562100"/>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lgn="ctr">
              <a:spcBef>
                <a:spcPct val="50000"/>
              </a:spcBef>
            </a:pPr>
            <a:r>
              <a:rPr lang="ru-RU" sz="2400" b="1" i="1" dirty="0">
                <a:solidFill>
                  <a:srgbClr val="C00000"/>
                </a:solidFill>
              </a:rPr>
              <a:t>Дисциплинарный устав </a:t>
            </a:r>
            <a:r>
              <a:rPr lang="ru-RU" sz="2400" b="1" dirty="0">
                <a:solidFill>
                  <a:schemeClr val="bg1"/>
                </a:solidFill>
              </a:rPr>
              <a:t>– </a:t>
            </a:r>
            <a:r>
              <a:rPr lang="ru-RU" sz="2400" dirty="0">
                <a:solidFill>
                  <a:schemeClr val="bg1"/>
                </a:solidFill>
              </a:rPr>
              <a:t>определяет сущность воинской дисциплины, обязанности военнослужащих по её соблюдению, виды поощрений и дисциплинарных взысканий</a:t>
            </a:r>
          </a:p>
        </p:txBody>
      </p:sp>
      <p:pic>
        <p:nvPicPr>
          <p:cNvPr id="11269" name="Picture 5" descr="Kartoshka"/>
          <p:cNvPicPr>
            <a:picLocks noChangeAspect="1" noChangeArrowheads="1"/>
          </p:cNvPicPr>
          <p:nvPr/>
        </p:nvPicPr>
        <p:blipFill>
          <a:blip r:embed="rId2" cstate="print"/>
          <a:srcRect/>
          <a:stretch>
            <a:fillRect/>
          </a:stretch>
        </p:blipFill>
        <p:spPr bwMode="auto">
          <a:xfrm>
            <a:off x="3886200" y="3124200"/>
            <a:ext cx="4343400" cy="3257550"/>
          </a:xfrm>
          <a:prstGeom prst="rect">
            <a:avLst/>
          </a:prstGeom>
          <a:noFill/>
        </p:spPr>
      </p:pic>
      <p:pic>
        <p:nvPicPr>
          <p:cNvPr id="11271" name="Picture 7" descr="141090"/>
          <p:cNvPicPr>
            <a:picLocks noChangeAspect="1" noChangeArrowheads="1"/>
          </p:cNvPicPr>
          <p:nvPr/>
        </p:nvPicPr>
        <p:blipFill>
          <a:blip r:embed="rId3" cstate="print"/>
          <a:srcRect/>
          <a:stretch>
            <a:fillRect/>
          </a:stretch>
        </p:blipFill>
        <p:spPr bwMode="auto">
          <a:xfrm>
            <a:off x="1219200" y="3124200"/>
            <a:ext cx="2363788" cy="3276600"/>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838200" y="381000"/>
            <a:ext cx="7467600" cy="557213"/>
          </a:xfrm>
          <a:prstGeom prst="rect">
            <a:avLst/>
          </a:prstGeom>
          <a:solidFill>
            <a:srgbClr val="008000"/>
          </a:solidFill>
          <a:ln w="38100">
            <a:solidFill>
              <a:srgbClr val="FFFF00"/>
            </a:solidFill>
            <a:miter lim="800000"/>
            <a:headEnd/>
            <a:tailEnd/>
          </a:ln>
          <a:effectLst/>
        </p:spPr>
        <p:txBody>
          <a:bodyPr>
            <a:spAutoFit/>
          </a:bodyPr>
          <a:lstStyle/>
          <a:p>
            <a:pPr algn="ctr"/>
            <a:r>
              <a:rPr lang="ru-RU" sz="2800" b="1">
                <a:solidFill>
                  <a:schemeClr val="bg1"/>
                </a:solidFill>
                <a:effectLst>
                  <a:outerShdw blurRad="38100" dist="38100" dir="2700000" algn="tl">
                    <a:srgbClr val="000000"/>
                  </a:outerShdw>
                </a:effectLst>
              </a:rPr>
              <a:t>Устав гарнизонной и караульной служб</a:t>
            </a:r>
            <a:endParaRPr lang="ru-RU" sz="2800">
              <a:solidFill>
                <a:schemeClr val="bg1"/>
              </a:solidFill>
              <a:effectLst>
                <a:outerShdw blurRad="38100" dist="38100" dir="2700000" algn="tl">
                  <a:srgbClr val="000000"/>
                </a:outerShdw>
              </a:effectLst>
            </a:endParaRPr>
          </a:p>
        </p:txBody>
      </p:sp>
      <p:sp>
        <p:nvSpPr>
          <p:cNvPr id="10243" name="Text Box 3"/>
          <p:cNvSpPr txBox="1">
            <a:spLocks noChangeArrowheads="1"/>
          </p:cNvSpPr>
          <p:nvPr/>
        </p:nvSpPr>
        <p:spPr bwMode="auto">
          <a:xfrm>
            <a:off x="228600" y="1219200"/>
            <a:ext cx="8686800" cy="1562100"/>
          </a:xfrm>
          <a:prstGeom prst="rect">
            <a:avLst/>
          </a:prstGeom>
          <a:solidFill>
            <a:schemeClr val="accent5">
              <a:lumMod val="60000"/>
              <a:lumOff val="40000"/>
            </a:schemeClr>
          </a:solidFill>
          <a:ln w="9525" algn="ctr">
            <a:solidFill>
              <a:srgbClr val="FFFF00"/>
            </a:solidFill>
            <a:miter lim="800000"/>
            <a:headEnd/>
            <a:tailEnd/>
          </a:ln>
          <a:effectLst/>
        </p:spPr>
        <p:txBody>
          <a:bodyPr>
            <a:spAutoFit/>
          </a:bodyPr>
          <a:lstStyle/>
          <a:p>
            <a:pPr algn="ctr">
              <a:spcBef>
                <a:spcPct val="50000"/>
              </a:spcBef>
            </a:pPr>
            <a:r>
              <a:rPr lang="ru-RU" sz="2400" b="1" i="1" dirty="0">
                <a:solidFill>
                  <a:srgbClr val="FFFF00"/>
                </a:solidFill>
              </a:rPr>
              <a:t>Устав гарнизонной и караульной служб</a:t>
            </a:r>
            <a:r>
              <a:rPr lang="ru-RU" sz="2400" b="1" dirty="0">
                <a:solidFill>
                  <a:schemeClr val="bg1"/>
                </a:solidFill>
              </a:rPr>
              <a:t> – </a:t>
            </a:r>
            <a:r>
              <a:rPr lang="ru-RU" sz="2400" dirty="0">
                <a:solidFill>
                  <a:schemeClr val="bg1"/>
                </a:solidFill>
              </a:rPr>
              <a:t>определяет предназначение, порядок организации и несения гарнизонной и караульной служб права и обязанности должностных лиц гарнизона и военнослужащих </a:t>
            </a:r>
            <a:endParaRPr lang="ru-RU" sz="2400" dirty="0"/>
          </a:p>
        </p:txBody>
      </p:sp>
      <p:pic>
        <p:nvPicPr>
          <p:cNvPr id="10253" name="Picture 13" descr="142294"/>
          <p:cNvPicPr>
            <a:picLocks noChangeAspect="1" noChangeArrowheads="1"/>
          </p:cNvPicPr>
          <p:nvPr/>
        </p:nvPicPr>
        <p:blipFill>
          <a:blip r:embed="rId2" cstate="print"/>
          <a:srcRect/>
          <a:stretch>
            <a:fillRect/>
          </a:stretch>
        </p:blipFill>
        <p:spPr bwMode="auto">
          <a:xfrm>
            <a:off x="1143000" y="2971800"/>
            <a:ext cx="2038350" cy="3200400"/>
          </a:xfrm>
          <a:prstGeom prst="rect">
            <a:avLst/>
          </a:prstGeom>
          <a:noFill/>
        </p:spPr>
      </p:pic>
      <p:pic>
        <p:nvPicPr>
          <p:cNvPr id="10256" name="Picture 16" descr="030222a2"/>
          <p:cNvPicPr>
            <a:picLocks noChangeAspect="1" noChangeArrowheads="1"/>
          </p:cNvPicPr>
          <p:nvPr/>
        </p:nvPicPr>
        <p:blipFill>
          <a:blip r:embed="rId3" cstate="print"/>
          <a:srcRect/>
          <a:stretch>
            <a:fillRect/>
          </a:stretch>
        </p:blipFill>
        <p:spPr bwMode="auto">
          <a:xfrm>
            <a:off x="6324600" y="3124200"/>
            <a:ext cx="2514600" cy="1885950"/>
          </a:xfrm>
          <a:prstGeom prst="rect">
            <a:avLst/>
          </a:prstGeom>
          <a:noFill/>
        </p:spPr>
      </p:pic>
      <p:pic>
        <p:nvPicPr>
          <p:cNvPr id="10257" name="Picture 17" descr="s1-6"/>
          <p:cNvPicPr>
            <a:picLocks noChangeAspect="1" noChangeArrowheads="1"/>
          </p:cNvPicPr>
          <p:nvPr/>
        </p:nvPicPr>
        <p:blipFill>
          <a:blip r:embed="rId4" cstate="print"/>
          <a:srcRect/>
          <a:stretch>
            <a:fillRect/>
          </a:stretch>
        </p:blipFill>
        <p:spPr bwMode="auto">
          <a:xfrm>
            <a:off x="3733800" y="4343400"/>
            <a:ext cx="3200400" cy="2128838"/>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838200" y="381000"/>
            <a:ext cx="7467600" cy="557213"/>
          </a:xfrm>
          <a:prstGeom prst="rect">
            <a:avLst/>
          </a:prstGeom>
          <a:solidFill>
            <a:srgbClr val="008000"/>
          </a:solidFill>
          <a:ln w="38100">
            <a:solidFill>
              <a:srgbClr val="FFFF00"/>
            </a:solidFill>
            <a:miter lim="800000"/>
            <a:headEnd/>
            <a:tailEnd/>
          </a:ln>
          <a:effectLst/>
        </p:spPr>
        <p:txBody>
          <a:bodyPr>
            <a:spAutoFit/>
          </a:bodyPr>
          <a:lstStyle/>
          <a:p>
            <a:pPr algn="ctr"/>
            <a:r>
              <a:rPr lang="ru-RU" sz="2800" b="1">
                <a:solidFill>
                  <a:schemeClr val="bg1"/>
                </a:solidFill>
              </a:rPr>
              <a:t>Строевой устав</a:t>
            </a:r>
          </a:p>
        </p:txBody>
      </p:sp>
      <p:sp>
        <p:nvSpPr>
          <p:cNvPr id="9219" name="Text Box 3"/>
          <p:cNvSpPr txBox="1">
            <a:spLocks noChangeArrowheads="1"/>
          </p:cNvSpPr>
          <p:nvPr/>
        </p:nvSpPr>
        <p:spPr bwMode="auto">
          <a:xfrm>
            <a:off x="533400" y="1219200"/>
            <a:ext cx="8305800" cy="1562100"/>
          </a:xfrm>
          <a:prstGeom prst="rect">
            <a:avLst/>
          </a:prstGeom>
          <a:solidFill>
            <a:schemeClr val="accent3">
              <a:lumMod val="75000"/>
            </a:schemeClr>
          </a:solidFill>
          <a:ln w="9525" algn="ctr">
            <a:solidFill>
              <a:srgbClr val="FFFF00"/>
            </a:solidFill>
            <a:miter lim="800000"/>
            <a:headEnd/>
            <a:tailEnd/>
          </a:ln>
          <a:effectLst/>
        </p:spPr>
        <p:txBody>
          <a:bodyPr>
            <a:spAutoFit/>
          </a:bodyPr>
          <a:lstStyle/>
          <a:p>
            <a:pPr algn="ctr">
              <a:spcBef>
                <a:spcPct val="50000"/>
              </a:spcBef>
            </a:pPr>
            <a:r>
              <a:rPr lang="ru-RU" sz="2400" b="1" i="1" dirty="0">
                <a:solidFill>
                  <a:srgbClr val="FFFF00"/>
                </a:solidFill>
              </a:rPr>
              <a:t>Строевой устав</a:t>
            </a:r>
            <a:r>
              <a:rPr lang="ru-RU" sz="2400" b="1" dirty="0">
                <a:solidFill>
                  <a:schemeClr val="bg1"/>
                </a:solidFill>
              </a:rPr>
              <a:t> – </a:t>
            </a:r>
            <a:r>
              <a:rPr lang="ru-RU" sz="2400" dirty="0">
                <a:solidFill>
                  <a:schemeClr val="bg1"/>
                </a:solidFill>
              </a:rPr>
              <a:t>определяет строевые приемы и движения без оружия и с оружием, строи подразделений и воинских частей в пешем порядке и на машинах, порядок выполнения воинского приветствия</a:t>
            </a:r>
          </a:p>
        </p:txBody>
      </p:sp>
      <p:pic>
        <p:nvPicPr>
          <p:cNvPr id="9223" name="Picture 7" descr="1159269548"/>
          <p:cNvPicPr>
            <a:picLocks noChangeAspect="1" noChangeArrowheads="1"/>
          </p:cNvPicPr>
          <p:nvPr/>
        </p:nvPicPr>
        <p:blipFill>
          <a:blip r:embed="rId2" cstate="print"/>
          <a:srcRect/>
          <a:stretch>
            <a:fillRect/>
          </a:stretch>
        </p:blipFill>
        <p:spPr bwMode="auto">
          <a:xfrm>
            <a:off x="1074738" y="3352800"/>
            <a:ext cx="2039937" cy="2971800"/>
          </a:xfrm>
          <a:prstGeom prst="rect">
            <a:avLst/>
          </a:prstGeom>
          <a:noFill/>
        </p:spPr>
      </p:pic>
      <p:pic>
        <p:nvPicPr>
          <p:cNvPr id="9228" name="Picture 12" descr="marsh"/>
          <p:cNvPicPr>
            <a:picLocks noChangeAspect="1" noChangeArrowheads="1"/>
          </p:cNvPicPr>
          <p:nvPr/>
        </p:nvPicPr>
        <p:blipFill>
          <a:blip r:embed="rId3" cstate="print"/>
          <a:srcRect t="8510" b="8511"/>
          <a:stretch>
            <a:fillRect/>
          </a:stretch>
        </p:blipFill>
        <p:spPr bwMode="auto">
          <a:xfrm>
            <a:off x="3962400" y="3124200"/>
            <a:ext cx="3581400" cy="3484563"/>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838200" y="381000"/>
            <a:ext cx="7467600" cy="557213"/>
          </a:xfrm>
          <a:prstGeom prst="rect">
            <a:avLst/>
          </a:prstGeom>
          <a:solidFill>
            <a:srgbClr val="008000"/>
          </a:solidFill>
          <a:ln w="38100">
            <a:solidFill>
              <a:srgbClr val="FFFF00"/>
            </a:solidFill>
            <a:miter lim="800000"/>
            <a:headEnd/>
            <a:tailEnd/>
          </a:ln>
          <a:effectLst/>
        </p:spPr>
        <p:txBody>
          <a:bodyPr>
            <a:spAutoFit/>
          </a:bodyPr>
          <a:lstStyle/>
          <a:p>
            <a:pPr algn="ctr"/>
            <a:r>
              <a:rPr lang="ru-RU" sz="2800" b="1">
                <a:solidFill>
                  <a:schemeClr val="bg1"/>
                </a:solidFill>
              </a:rPr>
              <a:t>Корабельный устав ВМФ</a:t>
            </a:r>
          </a:p>
        </p:txBody>
      </p:sp>
      <p:sp>
        <p:nvSpPr>
          <p:cNvPr id="8197" name="Text Box 5"/>
          <p:cNvSpPr txBox="1">
            <a:spLocks noChangeArrowheads="1"/>
          </p:cNvSpPr>
          <p:nvPr/>
        </p:nvSpPr>
        <p:spPr bwMode="auto">
          <a:xfrm>
            <a:off x="381000" y="1295400"/>
            <a:ext cx="8229600" cy="1196975"/>
          </a:xfrm>
          <a:prstGeom prst="rect">
            <a:avLst/>
          </a:prstGeom>
          <a:solidFill>
            <a:srgbClr val="00B0F0"/>
          </a:solidFill>
          <a:ln w="9525" algn="ctr">
            <a:solidFill>
              <a:srgbClr val="FFFF00"/>
            </a:solidFill>
            <a:miter lim="800000"/>
            <a:headEnd/>
            <a:tailEnd/>
          </a:ln>
          <a:effectLst/>
        </p:spPr>
        <p:txBody>
          <a:bodyPr>
            <a:spAutoFit/>
          </a:bodyPr>
          <a:lstStyle/>
          <a:p>
            <a:pPr algn="ctr">
              <a:spcBef>
                <a:spcPct val="50000"/>
              </a:spcBef>
            </a:pPr>
            <a:r>
              <a:rPr lang="ru-RU" sz="2400" dirty="0">
                <a:solidFill>
                  <a:schemeClr val="bg1"/>
                </a:solidFill>
              </a:rPr>
              <a:t>На кораблях внутренняя служба и обязанности должностных лиц дополнительно определяются </a:t>
            </a:r>
            <a:r>
              <a:rPr lang="ru-RU" sz="2400" b="1" dirty="0">
                <a:solidFill>
                  <a:srgbClr val="FFFF00"/>
                </a:solidFill>
              </a:rPr>
              <a:t>Корабельным уставом ВМФ</a:t>
            </a:r>
          </a:p>
        </p:txBody>
      </p:sp>
      <p:pic>
        <p:nvPicPr>
          <p:cNvPr id="8199" name="Picture 7" descr="nk1143kuzn2"/>
          <p:cNvPicPr>
            <a:picLocks noChangeAspect="1" noChangeArrowheads="1"/>
          </p:cNvPicPr>
          <p:nvPr/>
        </p:nvPicPr>
        <p:blipFill>
          <a:blip r:embed="rId2" cstate="print"/>
          <a:srcRect/>
          <a:stretch>
            <a:fillRect/>
          </a:stretch>
        </p:blipFill>
        <p:spPr bwMode="auto">
          <a:xfrm>
            <a:off x="2362200" y="2971800"/>
            <a:ext cx="4343400" cy="3451225"/>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457200" y="609600"/>
            <a:ext cx="8305800" cy="1590675"/>
          </a:xfrm>
          <a:prstGeom prst="rect">
            <a:avLst/>
          </a:prstGeom>
          <a:solidFill>
            <a:srgbClr val="008000"/>
          </a:solidFill>
          <a:ln w="38100">
            <a:solidFill>
              <a:srgbClr val="FFFF00"/>
            </a:solidFill>
            <a:miter lim="800000"/>
            <a:headEnd/>
            <a:tailEnd/>
          </a:ln>
          <a:effectLst/>
        </p:spPr>
        <p:txBody>
          <a:bodyPr>
            <a:spAutoFit/>
          </a:bodyPr>
          <a:lstStyle/>
          <a:p>
            <a:pPr algn="ctr"/>
            <a:r>
              <a:rPr lang="ru-RU" sz="2400">
                <a:solidFill>
                  <a:srgbClr val="FFFF00"/>
                </a:solidFill>
              </a:rPr>
              <a:t>Первая попытка установить общий порядок несения военной службы относится к 1571 году, когда боярином М.Н. Воротынским был составлен </a:t>
            </a:r>
            <a:r>
              <a:rPr lang="ru-RU" sz="2400">
                <a:solidFill>
                  <a:schemeClr val="bg1"/>
                </a:solidFill>
              </a:rPr>
              <a:t>Устав пограничной и сторожевой службы</a:t>
            </a:r>
            <a:r>
              <a:rPr lang="ru-RU" sz="2400">
                <a:solidFill>
                  <a:srgbClr val="FFFF00"/>
                </a:solidFill>
              </a:rPr>
              <a:t>.</a:t>
            </a:r>
            <a:endParaRPr lang="ru-RU" sz="2400">
              <a:solidFill>
                <a:srgbClr val="FFFF00"/>
              </a:solidFill>
              <a:effectLst>
                <a:outerShdw blurRad="38100" dist="38100" dir="2700000" algn="tl">
                  <a:srgbClr val="000000"/>
                </a:outerShdw>
              </a:effectLst>
            </a:endParaRPr>
          </a:p>
        </p:txBody>
      </p:sp>
      <p:pic>
        <p:nvPicPr>
          <p:cNvPr id="20487" name="Picture 7" descr="slide0005"/>
          <p:cNvPicPr>
            <a:picLocks noChangeAspect="1" noChangeArrowheads="1"/>
          </p:cNvPicPr>
          <p:nvPr/>
        </p:nvPicPr>
        <p:blipFill>
          <a:blip r:embed="rId2" cstate="print"/>
          <a:srcRect/>
          <a:stretch>
            <a:fillRect/>
          </a:stretch>
        </p:blipFill>
        <p:spPr bwMode="auto">
          <a:xfrm>
            <a:off x="2133600" y="2590800"/>
            <a:ext cx="5122863" cy="384175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04800" y="228600"/>
            <a:ext cx="8534400" cy="838200"/>
          </a:xfrm>
          <a:prstGeom prst="rect">
            <a:avLst/>
          </a:prstGeom>
          <a:solidFill>
            <a:srgbClr val="008000"/>
          </a:solidFill>
          <a:ln w="38100" algn="ctr">
            <a:solidFill>
              <a:srgbClr val="FFFF00"/>
            </a:solidFill>
            <a:miter lim="800000"/>
            <a:headEnd/>
            <a:tailEnd/>
          </a:ln>
          <a:effectLst/>
        </p:spPr>
        <p:txBody>
          <a:bodyPr anchor="ctr"/>
          <a:lstStyle/>
          <a:p>
            <a:pPr algn="ctr">
              <a:spcBef>
                <a:spcPct val="50000"/>
              </a:spcBef>
              <a:spcAft>
                <a:spcPct val="50000"/>
              </a:spcAft>
            </a:pPr>
            <a:r>
              <a:rPr lang="ru-RU" sz="2800" dirty="0">
                <a:solidFill>
                  <a:srgbClr val="FFFF00"/>
                </a:solidFill>
                <a:effectLst>
                  <a:outerShdw blurRad="38100" dist="38100" dir="2700000" algn="tl">
                    <a:srgbClr val="000000"/>
                  </a:outerShdw>
                </a:effectLst>
              </a:rPr>
              <a:t>Воинские должности связи и наблюдения</a:t>
            </a:r>
          </a:p>
        </p:txBody>
      </p:sp>
      <p:sp>
        <p:nvSpPr>
          <p:cNvPr id="24586" name="Text Box 10"/>
          <p:cNvSpPr txBox="1">
            <a:spLocks noChangeArrowheads="1"/>
          </p:cNvSpPr>
          <p:nvPr/>
        </p:nvSpPr>
        <p:spPr bwMode="auto">
          <a:xfrm>
            <a:off x="4114800" y="1600200"/>
            <a:ext cx="4800600" cy="3597275"/>
          </a:xfrm>
          <a:prstGeom prst="rect">
            <a:avLst/>
          </a:prstGeom>
          <a:solidFill>
            <a:schemeClr val="accent4">
              <a:lumMod val="75000"/>
            </a:schemeClr>
          </a:solidFill>
          <a:ln w="9525">
            <a:noFill/>
            <a:miter lim="800000"/>
            <a:headEnd/>
            <a:tailEnd/>
          </a:ln>
          <a:effectLst/>
        </p:spPr>
        <p:txBody>
          <a:bodyPr>
            <a:spAutoFit/>
          </a:bodyPr>
          <a:lstStyle/>
          <a:p>
            <a:pPr>
              <a:spcBef>
                <a:spcPct val="50000"/>
              </a:spcBef>
            </a:pPr>
            <a:r>
              <a:rPr lang="ru-RU" sz="2000" dirty="0">
                <a:solidFill>
                  <a:srgbClr val="FFFF00"/>
                </a:solidFill>
              </a:rPr>
              <a:t>Связь </a:t>
            </a:r>
            <a:r>
              <a:rPr lang="ru-RU" sz="2000" dirty="0">
                <a:solidFill>
                  <a:schemeClr val="bg1"/>
                </a:solidFill>
              </a:rPr>
              <a:t>– основное средство управления войсками и оружием. </a:t>
            </a:r>
          </a:p>
          <a:p>
            <a:pPr>
              <a:spcBef>
                <a:spcPct val="50000"/>
              </a:spcBef>
            </a:pPr>
            <a:r>
              <a:rPr lang="ru-RU" sz="2000" dirty="0">
                <a:solidFill>
                  <a:schemeClr val="bg1"/>
                </a:solidFill>
              </a:rPr>
              <a:t>В зависимости от используемых средств связи и среды распространения сигналов связь делится: </a:t>
            </a:r>
            <a:r>
              <a:rPr lang="ru-RU" sz="2000" dirty="0">
                <a:solidFill>
                  <a:srgbClr val="FFFF00"/>
                </a:solidFill>
              </a:rPr>
              <a:t>на проводную, радиосвязь, радиорелейную связь, тропосферную, космическую, оптическую, лазерную и связь подвижными средствами</a:t>
            </a:r>
            <a:r>
              <a:rPr lang="ru-RU" sz="2000" dirty="0">
                <a:solidFill>
                  <a:schemeClr val="bg1"/>
                </a:solidFill>
              </a:rPr>
              <a:t> (фельдъегерско-почтовую).</a:t>
            </a:r>
          </a:p>
          <a:p>
            <a:endParaRPr lang="ru-RU" sz="2000" dirty="0">
              <a:solidFill>
                <a:schemeClr val="bg1"/>
              </a:solidFill>
            </a:endParaRPr>
          </a:p>
        </p:txBody>
      </p:sp>
      <p:pic>
        <p:nvPicPr>
          <p:cNvPr id="24588" name="Picture 12" descr="slide0012_image043"/>
          <p:cNvPicPr>
            <a:picLocks noChangeAspect="1" noChangeArrowheads="1"/>
          </p:cNvPicPr>
          <p:nvPr/>
        </p:nvPicPr>
        <p:blipFill>
          <a:blip r:embed="rId2" cstate="print"/>
          <a:srcRect/>
          <a:stretch>
            <a:fillRect/>
          </a:stretch>
        </p:blipFill>
        <p:spPr bwMode="auto">
          <a:xfrm>
            <a:off x="304800" y="1600200"/>
            <a:ext cx="2590800" cy="1722438"/>
          </a:xfrm>
          <a:prstGeom prst="rect">
            <a:avLst/>
          </a:prstGeom>
          <a:noFill/>
        </p:spPr>
      </p:pic>
      <p:pic>
        <p:nvPicPr>
          <p:cNvPr id="24589" name="Picture 13" descr="slide0012_image045"/>
          <p:cNvPicPr>
            <a:picLocks noChangeAspect="1" noChangeArrowheads="1"/>
          </p:cNvPicPr>
          <p:nvPr/>
        </p:nvPicPr>
        <p:blipFill>
          <a:blip r:embed="rId3" cstate="print"/>
          <a:srcRect/>
          <a:stretch>
            <a:fillRect/>
          </a:stretch>
        </p:blipFill>
        <p:spPr bwMode="auto">
          <a:xfrm>
            <a:off x="1676400" y="3048000"/>
            <a:ext cx="1993900" cy="3429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ppt_w</p:attrName>
                                        </p:attrNameLst>
                                      </p:cBhvr>
                                      <p:tavLst>
                                        <p:tav tm="0">
                                          <p:val>
                                            <p:fltVal val="0"/>
                                          </p:val>
                                        </p:tav>
                                        <p:tav tm="100000">
                                          <p:val>
                                            <p:strVal val="#ppt_w"/>
                                          </p:val>
                                        </p:tav>
                                      </p:tavLst>
                                    </p:anim>
                                    <p:anim calcmode="lin" valueType="num">
                                      <p:cBhvr>
                                        <p:cTn id="8" dur="500" fill="hold"/>
                                        <p:tgtEl>
                                          <p:spTgt spid="24578"/>
                                        </p:tgtEl>
                                        <p:attrNameLst>
                                          <p:attrName>ppt_h</p:attrName>
                                        </p:attrNameLst>
                                      </p:cBhvr>
                                      <p:tavLst>
                                        <p:tav tm="0">
                                          <p:val>
                                            <p:fltVal val="0"/>
                                          </p:val>
                                        </p:tav>
                                        <p:tav tm="100000">
                                          <p:val>
                                            <p:strVal val="#ppt_h"/>
                                          </p:val>
                                        </p:tav>
                                      </p:tavLst>
                                    </p:anim>
                                    <p:animEffect transition="in" filter="fade">
                                      <p:cBhvr>
                                        <p:cTn id="9" dur="500"/>
                                        <p:tgtEl>
                                          <p:spTgt spid="2457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586"/>
                                        </p:tgtEl>
                                        <p:attrNameLst>
                                          <p:attrName>style.visibility</p:attrName>
                                        </p:attrNameLst>
                                      </p:cBhvr>
                                      <p:to>
                                        <p:strVal val="visible"/>
                                      </p:to>
                                    </p:set>
                                    <p:anim calcmode="lin" valueType="num">
                                      <p:cBhvr>
                                        <p:cTn id="12" dur="500" fill="hold"/>
                                        <p:tgtEl>
                                          <p:spTgt spid="24586"/>
                                        </p:tgtEl>
                                        <p:attrNameLst>
                                          <p:attrName>ppt_w</p:attrName>
                                        </p:attrNameLst>
                                      </p:cBhvr>
                                      <p:tavLst>
                                        <p:tav tm="0">
                                          <p:val>
                                            <p:fltVal val="0"/>
                                          </p:val>
                                        </p:tav>
                                        <p:tav tm="100000">
                                          <p:val>
                                            <p:strVal val="#ppt_w"/>
                                          </p:val>
                                        </p:tav>
                                      </p:tavLst>
                                    </p:anim>
                                    <p:anim calcmode="lin" valueType="num">
                                      <p:cBhvr>
                                        <p:cTn id="13" dur="500" fill="hold"/>
                                        <p:tgtEl>
                                          <p:spTgt spid="24586"/>
                                        </p:tgtEl>
                                        <p:attrNameLst>
                                          <p:attrName>ppt_h</p:attrName>
                                        </p:attrNameLst>
                                      </p:cBhvr>
                                      <p:tavLst>
                                        <p:tav tm="0">
                                          <p:val>
                                            <p:fltVal val="0"/>
                                          </p:val>
                                        </p:tav>
                                        <p:tav tm="100000">
                                          <p:val>
                                            <p:strVal val="#ppt_h"/>
                                          </p:val>
                                        </p:tav>
                                      </p:tavLst>
                                    </p:anim>
                                    <p:animEffect transition="in" filter="fade">
                                      <p:cBhvr>
                                        <p:cTn id="14" dur="500"/>
                                        <p:tgtEl>
                                          <p:spTgt spid="24586"/>
                                        </p:tgtEl>
                                      </p:cBhvr>
                                    </p:animEffect>
                                  </p:childTnLst>
                                </p:cTn>
                              </p:par>
                              <p:par>
                                <p:cTn id="15" presetID="53" presetClass="entr" presetSubtype="16" fill="hold" nodeType="withEffect">
                                  <p:stCondLst>
                                    <p:cond delay="0"/>
                                  </p:stCondLst>
                                  <p:childTnLst>
                                    <p:set>
                                      <p:cBhvr>
                                        <p:cTn id="16" dur="1" fill="hold">
                                          <p:stCondLst>
                                            <p:cond delay="0"/>
                                          </p:stCondLst>
                                        </p:cTn>
                                        <p:tgtEl>
                                          <p:spTgt spid="24589"/>
                                        </p:tgtEl>
                                        <p:attrNameLst>
                                          <p:attrName>style.visibility</p:attrName>
                                        </p:attrNameLst>
                                      </p:cBhvr>
                                      <p:to>
                                        <p:strVal val="visible"/>
                                      </p:to>
                                    </p:set>
                                    <p:anim calcmode="lin" valueType="num">
                                      <p:cBhvr>
                                        <p:cTn id="17" dur="500" fill="hold"/>
                                        <p:tgtEl>
                                          <p:spTgt spid="24589"/>
                                        </p:tgtEl>
                                        <p:attrNameLst>
                                          <p:attrName>ppt_w</p:attrName>
                                        </p:attrNameLst>
                                      </p:cBhvr>
                                      <p:tavLst>
                                        <p:tav tm="0">
                                          <p:val>
                                            <p:fltVal val="0"/>
                                          </p:val>
                                        </p:tav>
                                        <p:tav tm="100000">
                                          <p:val>
                                            <p:strVal val="#ppt_w"/>
                                          </p:val>
                                        </p:tav>
                                      </p:tavLst>
                                    </p:anim>
                                    <p:anim calcmode="lin" valueType="num">
                                      <p:cBhvr>
                                        <p:cTn id="18" dur="500" fill="hold"/>
                                        <p:tgtEl>
                                          <p:spTgt spid="24589"/>
                                        </p:tgtEl>
                                        <p:attrNameLst>
                                          <p:attrName>ppt_h</p:attrName>
                                        </p:attrNameLst>
                                      </p:cBhvr>
                                      <p:tavLst>
                                        <p:tav tm="0">
                                          <p:val>
                                            <p:fltVal val="0"/>
                                          </p:val>
                                        </p:tav>
                                        <p:tav tm="100000">
                                          <p:val>
                                            <p:strVal val="#ppt_h"/>
                                          </p:val>
                                        </p:tav>
                                      </p:tavLst>
                                    </p:anim>
                                    <p:animEffect transition="in" filter="fade">
                                      <p:cBhvr>
                                        <p:cTn id="19" dur="500"/>
                                        <p:tgtEl>
                                          <p:spTgt spid="24589"/>
                                        </p:tgtEl>
                                      </p:cBhvr>
                                    </p:animEffect>
                                  </p:childTnLst>
                                </p:cTn>
                              </p:par>
                              <p:par>
                                <p:cTn id="20" presetID="53" presetClass="entr" presetSubtype="16" fill="hold" nodeType="withEffect">
                                  <p:stCondLst>
                                    <p:cond delay="0"/>
                                  </p:stCondLst>
                                  <p:childTnLst>
                                    <p:set>
                                      <p:cBhvr>
                                        <p:cTn id="21" dur="1" fill="hold">
                                          <p:stCondLst>
                                            <p:cond delay="0"/>
                                          </p:stCondLst>
                                        </p:cTn>
                                        <p:tgtEl>
                                          <p:spTgt spid="24588"/>
                                        </p:tgtEl>
                                        <p:attrNameLst>
                                          <p:attrName>style.visibility</p:attrName>
                                        </p:attrNameLst>
                                      </p:cBhvr>
                                      <p:to>
                                        <p:strVal val="visible"/>
                                      </p:to>
                                    </p:set>
                                    <p:anim calcmode="lin" valueType="num">
                                      <p:cBhvr>
                                        <p:cTn id="22" dur="500" fill="hold"/>
                                        <p:tgtEl>
                                          <p:spTgt spid="24588"/>
                                        </p:tgtEl>
                                        <p:attrNameLst>
                                          <p:attrName>ppt_w</p:attrName>
                                        </p:attrNameLst>
                                      </p:cBhvr>
                                      <p:tavLst>
                                        <p:tav tm="0">
                                          <p:val>
                                            <p:fltVal val="0"/>
                                          </p:val>
                                        </p:tav>
                                        <p:tav tm="100000">
                                          <p:val>
                                            <p:strVal val="#ppt_w"/>
                                          </p:val>
                                        </p:tav>
                                      </p:tavLst>
                                    </p:anim>
                                    <p:anim calcmode="lin" valueType="num">
                                      <p:cBhvr>
                                        <p:cTn id="23" dur="500" fill="hold"/>
                                        <p:tgtEl>
                                          <p:spTgt spid="24588"/>
                                        </p:tgtEl>
                                        <p:attrNameLst>
                                          <p:attrName>ppt_h</p:attrName>
                                        </p:attrNameLst>
                                      </p:cBhvr>
                                      <p:tavLst>
                                        <p:tav tm="0">
                                          <p:val>
                                            <p:fltVal val="0"/>
                                          </p:val>
                                        </p:tav>
                                        <p:tav tm="100000">
                                          <p:val>
                                            <p:strVal val="#ppt_h"/>
                                          </p:val>
                                        </p:tav>
                                      </p:tavLst>
                                    </p:anim>
                                    <p:animEffect transition="in" filter="fade">
                                      <p:cBhvr>
                                        <p:cTn id="24" dur="500"/>
                                        <p:tgtEl>
                                          <p:spTgt spid="24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nimBg="1"/>
      <p:bldP spid="2458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457200" y="609600"/>
            <a:ext cx="8305800" cy="1838325"/>
          </a:xfrm>
          <a:prstGeom prst="rect">
            <a:avLst/>
          </a:prstGeom>
          <a:solidFill>
            <a:srgbClr val="008000"/>
          </a:solidFill>
          <a:ln w="38100">
            <a:solidFill>
              <a:srgbClr val="FFFF00"/>
            </a:solidFill>
            <a:miter lim="800000"/>
            <a:headEnd/>
            <a:tailEnd/>
          </a:ln>
          <a:effectLst/>
        </p:spPr>
        <p:txBody>
          <a:bodyPr>
            <a:spAutoFit/>
          </a:bodyPr>
          <a:lstStyle/>
          <a:p>
            <a:pPr algn="ctr"/>
            <a:r>
              <a:rPr lang="ru-RU" sz="2800">
                <a:solidFill>
                  <a:srgbClr val="FFFF00"/>
                </a:solidFill>
              </a:rPr>
              <a:t>В 1621 году, появляется </a:t>
            </a:r>
            <a:r>
              <a:rPr lang="ru-RU" sz="2800">
                <a:solidFill>
                  <a:schemeClr val="bg1"/>
                </a:solidFill>
              </a:rPr>
              <a:t>"Устав ратных, пушечных и других дел, касающихся до воинской науки…"</a:t>
            </a:r>
            <a:r>
              <a:rPr lang="ru-RU" sz="2800">
                <a:solidFill>
                  <a:srgbClr val="FFFF00"/>
                </a:solidFill>
              </a:rPr>
              <a:t>, где определялись действия войск в различных видах боя.</a:t>
            </a:r>
          </a:p>
        </p:txBody>
      </p:sp>
      <p:pic>
        <p:nvPicPr>
          <p:cNvPr id="18438" name="Picture 6" descr="slide0007_i"/>
          <p:cNvPicPr>
            <a:picLocks noChangeAspect="1" noChangeArrowheads="1"/>
          </p:cNvPicPr>
          <p:nvPr/>
        </p:nvPicPr>
        <p:blipFill>
          <a:blip r:embed="rId2" cstate="print"/>
          <a:srcRect/>
          <a:stretch>
            <a:fillRect/>
          </a:stretch>
        </p:blipFill>
        <p:spPr bwMode="auto">
          <a:xfrm>
            <a:off x="533400" y="2971800"/>
            <a:ext cx="4056063" cy="3041650"/>
          </a:xfrm>
          <a:prstGeom prst="rect">
            <a:avLst/>
          </a:prstGeom>
          <a:noFill/>
        </p:spPr>
      </p:pic>
      <p:pic>
        <p:nvPicPr>
          <p:cNvPr id="18439" name="Picture 7" descr="slide0007"/>
          <p:cNvPicPr>
            <a:picLocks noChangeAspect="1" noChangeArrowheads="1"/>
          </p:cNvPicPr>
          <p:nvPr/>
        </p:nvPicPr>
        <p:blipFill>
          <a:blip r:embed="rId3" cstate="print"/>
          <a:srcRect/>
          <a:stretch>
            <a:fillRect/>
          </a:stretch>
        </p:blipFill>
        <p:spPr bwMode="auto">
          <a:xfrm>
            <a:off x="4876800" y="2971800"/>
            <a:ext cx="4038600" cy="3028950"/>
          </a:xfrm>
          <a:prstGeom prst="rect">
            <a:avLst/>
          </a:prstGeo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4"/>
          <p:cNvSpPr txBox="1">
            <a:spLocks noChangeArrowheads="1"/>
          </p:cNvSpPr>
          <p:nvPr/>
        </p:nvSpPr>
        <p:spPr bwMode="auto">
          <a:xfrm>
            <a:off x="304800" y="381000"/>
            <a:ext cx="8229600" cy="1411288"/>
          </a:xfrm>
          <a:prstGeom prst="rect">
            <a:avLst/>
          </a:prstGeom>
          <a:solidFill>
            <a:srgbClr val="008000"/>
          </a:solidFill>
          <a:ln w="38100">
            <a:solidFill>
              <a:srgbClr val="FFFF00"/>
            </a:solidFill>
            <a:miter lim="800000"/>
            <a:headEnd/>
            <a:tailEnd/>
          </a:ln>
          <a:effectLst/>
        </p:spPr>
        <p:txBody>
          <a:bodyPr>
            <a:spAutoFit/>
          </a:bodyPr>
          <a:lstStyle/>
          <a:p>
            <a:pPr algn="ctr"/>
            <a:r>
              <a:rPr lang="ru-RU" sz="2800">
                <a:solidFill>
                  <a:srgbClr val="FFFF00"/>
                </a:solidFill>
              </a:rPr>
              <a:t>Дальнейшее развитие русские уставные документы получили в процессе создания Петром I регулярной армии </a:t>
            </a:r>
            <a:endParaRPr lang="ru-RU" sz="2800">
              <a:solidFill>
                <a:srgbClr val="FFFF00"/>
              </a:solidFill>
              <a:effectLst>
                <a:outerShdw blurRad="38100" dist="38100" dir="2700000" algn="tl">
                  <a:srgbClr val="000000"/>
                </a:outerShdw>
              </a:effectLst>
            </a:endParaRPr>
          </a:p>
        </p:txBody>
      </p:sp>
      <p:pic>
        <p:nvPicPr>
          <p:cNvPr id="19461" name="Picture 5" descr="slide0006"/>
          <p:cNvPicPr>
            <a:picLocks noChangeAspect="1" noChangeArrowheads="1"/>
          </p:cNvPicPr>
          <p:nvPr/>
        </p:nvPicPr>
        <p:blipFill>
          <a:blip r:embed="rId2" cstate="print"/>
          <a:srcRect/>
          <a:stretch>
            <a:fillRect/>
          </a:stretch>
        </p:blipFill>
        <p:spPr bwMode="auto">
          <a:xfrm>
            <a:off x="1752600" y="2362200"/>
            <a:ext cx="5410200" cy="4057650"/>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228600" y="381000"/>
            <a:ext cx="8686800" cy="1411288"/>
          </a:xfrm>
          <a:prstGeom prst="rect">
            <a:avLst/>
          </a:prstGeom>
          <a:solidFill>
            <a:srgbClr val="008000"/>
          </a:solidFill>
          <a:ln w="38100">
            <a:solidFill>
              <a:srgbClr val="FFFF00"/>
            </a:solidFill>
            <a:miter lim="800000"/>
            <a:headEnd/>
            <a:tailEnd/>
          </a:ln>
          <a:effectLst/>
        </p:spPr>
        <p:txBody>
          <a:bodyPr>
            <a:spAutoFit/>
          </a:bodyPr>
          <a:lstStyle/>
          <a:p>
            <a:pPr algn="ctr"/>
            <a:r>
              <a:rPr lang="ru-RU" sz="2800">
                <a:solidFill>
                  <a:schemeClr val="bg1"/>
                </a:solidFill>
              </a:rPr>
              <a:t>"Воинский устав о пехотной службе"</a:t>
            </a:r>
            <a:r>
              <a:rPr lang="ru-RU" sz="2800">
                <a:solidFill>
                  <a:srgbClr val="FFFF00"/>
                </a:solidFill>
              </a:rPr>
              <a:t> вобрал в себя боевой опыт Отечественной войны </a:t>
            </a:r>
          </a:p>
          <a:p>
            <a:pPr algn="ctr"/>
            <a:r>
              <a:rPr lang="ru-RU" sz="2800">
                <a:solidFill>
                  <a:srgbClr val="FFFF00"/>
                </a:solidFill>
              </a:rPr>
              <a:t>1812 года</a:t>
            </a:r>
          </a:p>
        </p:txBody>
      </p:sp>
      <p:pic>
        <p:nvPicPr>
          <p:cNvPr id="13321" name="Picture 9" descr="brdn034"/>
          <p:cNvPicPr>
            <a:picLocks noChangeAspect="1" noChangeArrowheads="1"/>
          </p:cNvPicPr>
          <p:nvPr/>
        </p:nvPicPr>
        <p:blipFill>
          <a:blip r:embed="rId2" cstate="print"/>
          <a:srcRect/>
          <a:stretch>
            <a:fillRect/>
          </a:stretch>
        </p:blipFill>
        <p:spPr bwMode="auto">
          <a:xfrm>
            <a:off x="2133600" y="2209800"/>
            <a:ext cx="5257800" cy="3933825"/>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Первые уставы Красной Армии 1918 и 1919 гг"/>
          <p:cNvPicPr>
            <a:picLocks noChangeAspect="1" noChangeArrowheads="1"/>
          </p:cNvPicPr>
          <p:nvPr/>
        </p:nvPicPr>
        <p:blipFill>
          <a:blip r:embed="rId2" cstate="print"/>
          <a:srcRect/>
          <a:stretch>
            <a:fillRect/>
          </a:stretch>
        </p:blipFill>
        <p:spPr bwMode="auto">
          <a:xfrm>
            <a:off x="838200" y="2514600"/>
            <a:ext cx="7620000" cy="3600450"/>
          </a:xfrm>
          <a:prstGeom prst="rect">
            <a:avLst/>
          </a:prstGeom>
          <a:noFill/>
        </p:spPr>
      </p:pic>
      <p:sp>
        <p:nvSpPr>
          <p:cNvPr id="15364" name="Text Box 4"/>
          <p:cNvSpPr txBox="1">
            <a:spLocks noChangeArrowheads="1"/>
          </p:cNvSpPr>
          <p:nvPr/>
        </p:nvSpPr>
        <p:spPr bwMode="auto">
          <a:xfrm>
            <a:off x="457200" y="457200"/>
            <a:ext cx="8305800" cy="1838325"/>
          </a:xfrm>
          <a:prstGeom prst="rect">
            <a:avLst/>
          </a:prstGeom>
          <a:solidFill>
            <a:srgbClr val="008000"/>
          </a:solidFill>
          <a:ln w="38100">
            <a:solidFill>
              <a:srgbClr val="FFFF00"/>
            </a:solidFill>
            <a:miter lim="800000"/>
            <a:headEnd/>
            <a:tailEnd/>
          </a:ln>
          <a:effectLst/>
        </p:spPr>
        <p:txBody>
          <a:bodyPr>
            <a:spAutoFit/>
          </a:bodyPr>
          <a:lstStyle/>
          <a:p>
            <a:pPr algn="ctr"/>
            <a:r>
              <a:rPr lang="ru-RU" sz="2800">
                <a:solidFill>
                  <a:srgbClr val="FFFF00"/>
                </a:solidFill>
              </a:rPr>
              <a:t>В июле 1918 года Главный военный штаб утвердил и разослал в войска </a:t>
            </a:r>
          </a:p>
          <a:p>
            <a:pPr algn="ctr"/>
            <a:r>
              <a:rPr lang="ru-RU" sz="2800">
                <a:solidFill>
                  <a:schemeClr val="bg1"/>
                </a:solidFill>
              </a:rPr>
              <a:t>"Сведения из уставов Дисциплинарного, Внутренней и Гарнизонной служб"</a:t>
            </a:r>
            <a:r>
              <a:rPr lang="ru-RU" sz="2800">
                <a:solidFill>
                  <a:srgbClr val="FFFF00"/>
                </a:solidFill>
              </a:rPr>
              <a:t>.</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457200" y="609600"/>
            <a:ext cx="8305800" cy="984250"/>
          </a:xfrm>
          <a:prstGeom prst="rect">
            <a:avLst/>
          </a:prstGeom>
          <a:solidFill>
            <a:schemeClr val="accent6">
              <a:lumMod val="60000"/>
              <a:lumOff val="40000"/>
            </a:schemeClr>
          </a:solidFill>
          <a:ln w="38100">
            <a:solidFill>
              <a:srgbClr val="FFFF00"/>
            </a:solidFill>
            <a:miter lim="800000"/>
            <a:headEnd/>
            <a:tailEnd/>
          </a:ln>
          <a:effectLst/>
        </p:spPr>
        <p:txBody>
          <a:bodyPr>
            <a:spAutoFit/>
          </a:bodyPr>
          <a:lstStyle/>
          <a:p>
            <a:pPr algn="ctr"/>
            <a:r>
              <a:rPr lang="ru-RU" sz="2800" dirty="0">
                <a:solidFill>
                  <a:schemeClr val="bg1"/>
                </a:solidFill>
              </a:rPr>
              <a:t>Во время Великой Отечественной войны общевоинские уставы не перерабатывались</a:t>
            </a:r>
          </a:p>
        </p:txBody>
      </p:sp>
      <p:pic>
        <p:nvPicPr>
          <p:cNvPr id="14341" name="Picture 5" descr="slide0011"/>
          <p:cNvPicPr>
            <a:picLocks noChangeAspect="1" noChangeArrowheads="1"/>
          </p:cNvPicPr>
          <p:nvPr/>
        </p:nvPicPr>
        <p:blipFill>
          <a:blip r:embed="rId2" cstate="print"/>
          <a:srcRect/>
          <a:stretch>
            <a:fillRect/>
          </a:stretch>
        </p:blipFill>
        <p:spPr bwMode="auto">
          <a:xfrm>
            <a:off x="1524000" y="1981200"/>
            <a:ext cx="6019800" cy="4514850"/>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1219200" y="2209800"/>
            <a:ext cx="6781800" cy="2585323"/>
          </a:xfrm>
          <a:prstGeom prst="rect">
            <a:avLst/>
          </a:prstGeom>
          <a:noFill/>
          <a:ln w="9525">
            <a:noFill/>
            <a:miter lim="800000"/>
            <a:headEnd/>
            <a:tailEnd/>
          </a:ln>
          <a:effectLst/>
        </p:spPr>
        <p:txBody>
          <a:bodyPr>
            <a:spAutoFit/>
          </a:bodyPr>
          <a:lstStyle/>
          <a:p>
            <a:pPr algn="ctr">
              <a:spcBef>
                <a:spcPct val="50000"/>
              </a:spcBef>
            </a:pPr>
            <a:r>
              <a:rPr lang="ru-RU" sz="5400" dirty="0">
                <a:solidFill>
                  <a:srgbClr val="C00000"/>
                </a:solidFill>
              </a:rPr>
              <a:t>Права и ответственность военнослужащих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ipe(down)">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152400" y="206375"/>
            <a:ext cx="8915400" cy="860425"/>
          </a:xfrm>
          <a:prstGeom prst="rect">
            <a:avLst/>
          </a:prstGeom>
          <a:solidFill>
            <a:srgbClr val="008000"/>
          </a:solidFill>
          <a:ln w="38100">
            <a:solidFill>
              <a:srgbClr val="FFFF00"/>
            </a:solidFill>
            <a:miter lim="800000"/>
            <a:headEnd/>
            <a:tailEnd/>
          </a:ln>
          <a:effectLst/>
        </p:spPr>
        <p:txBody>
          <a:bodyPr>
            <a:spAutoFit/>
          </a:bodyPr>
          <a:lstStyle/>
          <a:p>
            <a:pPr algn="ctr"/>
            <a:r>
              <a:rPr lang="ru-RU" sz="2400">
                <a:solidFill>
                  <a:schemeClr val="bg1"/>
                </a:solidFill>
              </a:rPr>
              <a:t>Права и свободы военнослужащих регламентируются законодательными документами</a:t>
            </a:r>
            <a:endParaRPr lang="ru-RU" sz="2400" u="sng">
              <a:solidFill>
                <a:schemeClr val="bg1"/>
              </a:solidFill>
              <a:hlinkClick r:id="rId2"/>
            </a:endParaRPr>
          </a:p>
        </p:txBody>
      </p:sp>
      <p:pic>
        <p:nvPicPr>
          <p:cNvPr id="11270" name="Picture 6" descr="p00"/>
          <p:cNvPicPr>
            <a:picLocks noChangeAspect="1" noChangeArrowheads="1"/>
          </p:cNvPicPr>
          <p:nvPr/>
        </p:nvPicPr>
        <p:blipFill>
          <a:blip r:embed="rId3" cstate="print"/>
          <a:srcRect/>
          <a:stretch>
            <a:fillRect/>
          </a:stretch>
        </p:blipFill>
        <p:spPr bwMode="auto">
          <a:xfrm>
            <a:off x="152400" y="1295400"/>
            <a:ext cx="1574800" cy="2362200"/>
          </a:xfrm>
          <a:prstGeom prst="rect">
            <a:avLst/>
          </a:prstGeom>
          <a:noFill/>
        </p:spPr>
      </p:pic>
      <p:sp>
        <p:nvSpPr>
          <p:cNvPr id="11275" name="Text Box 11"/>
          <p:cNvSpPr txBox="1">
            <a:spLocks noChangeArrowheads="1"/>
          </p:cNvSpPr>
          <p:nvPr/>
        </p:nvSpPr>
        <p:spPr bwMode="auto">
          <a:xfrm>
            <a:off x="2438400" y="3968750"/>
            <a:ext cx="4953000" cy="831850"/>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Федеральный закон "О статусе военнослужащих"</a:t>
            </a:r>
          </a:p>
        </p:txBody>
      </p:sp>
      <p:sp>
        <p:nvSpPr>
          <p:cNvPr id="11276" name="Text Box 12"/>
          <p:cNvSpPr txBox="1">
            <a:spLocks noChangeArrowheads="1"/>
          </p:cNvSpPr>
          <p:nvPr/>
        </p:nvSpPr>
        <p:spPr bwMode="auto">
          <a:xfrm>
            <a:off x="2438400" y="1371600"/>
            <a:ext cx="4953000" cy="831850"/>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dirty="0">
                <a:solidFill>
                  <a:schemeClr val="bg1"/>
                </a:solidFill>
              </a:rPr>
              <a:t>Конституция Российской Федерации</a:t>
            </a:r>
          </a:p>
        </p:txBody>
      </p:sp>
      <p:sp>
        <p:nvSpPr>
          <p:cNvPr id="11277" name="Text Box 13"/>
          <p:cNvSpPr txBox="1">
            <a:spLocks noChangeArrowheads="1"/>
          </p:cNvSpPr>
          <p:nvPr/>
        </p:nvSpPr>
        <p:spPr bwMode="auto">
          <a:xfrm>
            <a:off x="2438400" y="5264150"/>
            <a:ext cx="4953000" cy="831850"/>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Федеральный закон "О воинской обязанности и военной службе</a:t>
            </a:r>
          </a:p>
        </p:txBody>
      </p:sp>
      <p:sp>
        <p:nvSpPr>
          <p:cNvPr id="11281" name="Line 17"/>
          <p:cNvSpPr>
            <a:spLocks noChangeShapeType="1"/>
          </p:cNvSpPr>
          <p:nvPr/>
        </p:nvSpPr>
        <p:spPr bwMode="auto">
          <a:xfrm>
            <a:off x="1905000" y="1066800"/>
            <a:ext cx="0" cy="4686300"/>
          </a:xfrm>
          <a:prstGeom prst="line">
            <a:avLst/>
          </a:prstGeom>
          <a:noFill/>
          <a:ln w="76200">
            <a:solidFill>
              <a:srgbClr val="FFFF99"/>
            </a:solidFill>
            <a:round/>
            <a:headEnd/>
            <a:tailEnd/>
          </a:ln>
          <a:effectLst/>
        </p:spPr>
        <p:txBody>
          <a:bodyPr/>
          <a:lstStyle/>
          <a:p>
            <a:endParaRPr lang="ru-RU"/>
          </a:p>
        </p:txBody>
      </p:sp>
      <p:sp>
        <p:nvSpPr>
          <p:cNvPr id="11284" name="Text Box 20"/>
          <p:cNvSpPr txBox="1">
            <a:spLocks noChangeArrowheads="1"/>
          </p:cNvSpPr>
          <p:nvPr/>
        </p:nvSpPr>
        <p:spPr bwMode="auto">
          <a:xfrm>
            <a:off x="2438400" y="2673350"/>
            <a:ext cx="4953000" cy="831850"/>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Федеральный закон "Об обороне"</a:t>
            </a:r>
          </a:p>
        </p:txBody>
      </p:sp>
      <p:sp>
        <p:nvSpPr>
          <p:cNvPr id="11285" name="Line 21"/>
          <p:cNvSpPr>
            <a:spLocks noChangeShapeType="1"/>
          </p:cNvSpPr>
          <p:nvPr/>
        </p:nvSpPr>
        <p:spPr bwMode="auto">
          <a:xfrm>
            <a:off x="1905000" y="1828800"/>
            <a:ext cx="533400" cy="0"/>
          </a:xfrm>
          <a:prstGeom prst="line">
            <a:avLst/>
          </a:prstGeom>
          <a:noFill/>
          <a:ln w="76200">
            <a:solidFill>
              <a:srgbClr val="FFFF99"/>
            </a:solidFill>
            <a:round/>
            <a:headEnd/>
            <a:tailEnd type="triangle" w="med" len="med"/>
          </a:ln>
          <a:effectLst/>
        </p:spPr>
        <p:txBody>
          <a:bodyPr/>
          <a:lstStyle/>
          <a:p>
            <a:endParaRPr lang="ru-RU"/>
          </a:p>
        </p:txBody>
      </p:sp>
      <p:sp>
        <p:nvSpPr>
          <p:cNvPr id="11286" name="Line 22"/>
          <p:cNvSpPr>
            <a:spLocks noChangeShapeType="1"/>
          </p:cNvSpPr>
          <p:nvPr/>
        </p:nvSpPr>
        <p:spPr bwMode="auto">
          <a:xfrm>
            <a:off x="1905000" y="3048000"/>
            <a:ext cx="533400" cy="0"/>
          </a:xfrm>
          <a:prstGeom prst="line">
            <a:avLst/>
          </a:prstGeom>
          <a:noFill/>
          <a:ln w="76200">
            <a:solidFill>
              <a:srgbClr val="FFFF99"/>
            </a:solidFill>
            <a:round/>
            <a:headEnd/>
            <a:tailEnd type="triangle" w="med" len="med"/>
          </a:ln>
          <a:effectLst/>
        </p:spPr>
        <p:txBody>
          <a:bodyPr/>
          <a:lstStyle/>
          <a:p>
            <a:endParaRPr lang="ru-RU"/>
          </a:p>
        </p:txBody>
      </p:sp>
      <p:sp>
        <p:nvSpPr>
          <p:cNvPr id="11287" name="Line 23"/>
          <p:cNvSpPr>
            <a:spLocks noChangeShapeType="1"/>
          </p:cNvSpPr>
          <p:nvPr/>
        </p:nvSpPr>
        <p:spPr bwMode="auto">
          <a:xfrm>
            <a:off x="1905000" y="4191000"/>
            <a:ext cx="533400" cy="0"/>
          </a:xfrm>
          <a:prstGeom prst="line">
            <a:avLst/>
          </a:prstGeom>
          <a:noFill/>
          <a:ln w="76200">
            <a:solidFill>
              <a:srgbClr val="FFFF99"/>
            </a:solidFill>
            <a:round/>
            <a:headEnd/>
            <a:tailEnd type="triangle" w="med" len="med"/>
          </a:ln>
          <a:effectLst/>
        </p:spPr>
        <p:txBody>
          <a:bodyPr/>
          <a:lstStyle/>
          <a:p>
            <a:endParaRPr lang="ru-RU"/>
          </a:p>
        </p:txBody>
      </p:sp>
      <p:sp>
        <p:nvSpPr>
          <p:cNvPr id="11288" name="Line 24"/>
          <p:cNvSpPr>
            <a:spLocks noChangeShapeType="1"/>
          </p:cNvSpPr>
          <p:nvPr/>
        </p:nvSpPr>
        <p:spPr bwMode="auto">
          <a:xfrm>
            <a:off x="1905000" y="5715000"/>
            <a:ext cx="533400" cy="0"/>
          </a:xfrm>
          <a:prstGeom prst="line">
            <a:avLst/>
          </a:prstGeom>
          <a:noFill/>
          <a:ln w="76200">
            <a:solidFill>
              <a:srgbClr val="FFFF99"/>
            </a:solidFill>
            <a:round/>
            <a:headEnd/>
            <a:tailEnd type="triangle" w="med" len="med"/>
          </a:ln>
          <a:effectLst/>
        </p:spPr>
        <p:txBody>
          <a:bodyPr/>
          <a:lstStyle/>
          <a:p>
            <a:endParaRPr lang="ru-RU"/>
          </a:p>
        </p:txBody>
      </p:sp>
      <p:pic>
        <p:nvPicPr>
          <p:cNvPr id="11289" name="Picture 25" descr="39380"/>
          <p:cNvPicPr>
            <a:picLocks noChangeAspect="1" noChangeArrowheads="1"/>
          </p:cNvPicPr>
          <p:nvPr/>
        </p:nvPicPr>
        <p:blipFill>
          <a:blip r:embed="rId4" cstate="print"/>
          <a:srcRect/>
          <a:stretch>
            <a:fillRect/>
          </a:stretch>
        </p:blipFill>
        <p:spPr bwMode="auto">
          <a:xfrm>
            <a:off x="7543800" y="1371600"/>
            <a:ext cx="1504950" cy="2133600"/>
          </a:xfrm>
          <a:prstGeom prst="rect">
            <a:avLst/>
          </a:prstGeom>
          <a:noFill/>
        </p:spPr>
      </p:pic>
      <p:pic>
        <p:nvPicPr>
          <p:cNvPr id="11291" name="Picture 27" descr="9785160006000"/>
          <p:cNvPicPr>
            <a:picLocks noChangeAspect="1" noChangeArrowheads="1"/>
          </p:cNvPicPr>
          <p:nvPr/>
        </p:nvPicPr>
        <p:blipFill>
          <a:blip r:embed="rId5" cstate="print"/>
          <a:srcRect/>
          <a:stretch>
            <a:fillRect/>
          </a:stretch>
        </p:blipFill>
        <p:spPr bwMode="auto">
          <a:xfrm>
            <a:off x="7543800" y="3962400"/>
            <a:ext cx="1477963" cy="2286000"/>
          </a:xfrm>
          <a:prstGeom prst="rect">
            <a:avLst/>
          </a:prstGeom>
          <a:noFill/>
        </p:spPr>
      </p:pic>
      <p:pic>
        <p:nvPicPr>
          <p:cNvPr id="11293" name="Picture 29" descr="j25000111491"/>
          <p:cNvPicPr>
            <a:picLocks noChangeAspect="1" noChangeArrowheads="1"/>
          </p:cNvPicPr>
          <p:nvPr/>
        </p:nvPicPr>
        <p:blipFill>
          <a:blip r:embed="rId6" cstate="print"/>
          <a:srcRect/>
          <a:stretch>
            <a:fillRect/>
          </a:stretch>
        </p:blipFill>
        <p:spPr bwMode="auto">
          <a:xfrm>
            <a:off x="152400" y="3962400"/>
            <a:ext cx="1597025" cy="2371725"/>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p:cNvSpPr txBox="1">
            <a:spLocks noChangeArrowheads="1"/>
          </p:cNvSpPr>
          <p:nvPr/>
        </p:nvSpPr>
        <p:spPr bwMode="auto">
          <a:xfrm>
            <a:off x="304800" y="228600"/>
            <a:ext cx="8610600" cy="860425"/>
          </a:xfrm>
          <a:prstGeom prst="rect">
            <a:avLst/>
          </a:prstGeom>
          <a:solidFill>
            <a:srgbClr val="008000"/>
          </a:solidFill>
          <a:ln w="38100">
            <a:solidFill>
              <a:srgbClr val="FFFF00"/>
            </a:solidFill>
            <a:miter lim="800000"/>
            <a:headEnd/>
            <a:tailEnd/>
          </a:ln>
          <a:effectLst/>
        </p:spPr>
        <p:txBody>
          <a:bodyPr>
            <a:spAutoFit/>
          </a:bodyPr>
          <a:lstStyle/>
          <a:p>
            <a:pPr algn="ctr"/>
            <a:r>
              <a:rPr lang="ru-RU" sz="2400">
                <a:solidFill>
                  <a:schemeClr val="bg1"/>
                </a:solidFill>
              </a:rPr>
              <a:t>Военнослужащие в зависимости от характера и тяжести совершенного правонарушения несут </a:t>
            </a:r>
            <a:r>
              <a:rPr lang="ru-RU" sz="2400" b="1">
                <a:solidFill>
                  <a:schemeClr val="bg1"/>
                </a:solidFill>
              </a:rPr>
              <a:t>ответственность</a:t>
            </a:r>
            <a:r>
              <a:rPr lang="ru-RU" sz="2400">
                <a:solidFill>
                  <a:schemeClr val="bg1"/>
                </a:solidFill>
              </a:rPr>
              <a:t>: </a:t>
            </a:r>
          </a:p>
        </p:txBody>
      </p:sp>
      <p:sp>
        <p:nvSpPr>
          <p:cNvPr id="5134" name="Text Box 14"/>
          <p:cNvSpPr txBox="1">
            <a:spLocks noChangeArrowheads="1"/>
          </p:cNvSpPr>
          <p:nvPr/>
        </p:nvSpPr>
        <p:spPr bwMode="auto">
          <a:xfrm>
            <a:off x="1905000" y="4648200"/>
            <a:ext cx="3429000" cy="466725"/>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уголовную</a:t>
            </a:r>
          </a:p>
        </p:txBody>
      </p:sp>
      <p:sp>
        <p:nvSpPr>
          <p:cNvPr id="5135" name="Text Box 15"/>
          <p:cNvSpPr txBox="1">
            <a:spLocks noChangeArrowheads="1"/>
          </p:cNvSpPr>
          <p:nvPr/>
        </p:nvSpPr>
        <p:spPr bwMode="auto">
          <a:xfrm>
            <a:off x="1905000" y="1600200"/>
            <a:ext cx="3429000" cy="466725"/>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дисциплинарную</a:t>
            </a:r>
          </a:p>
        </p:txBody>
      </p:sp>
      <p:sp>
        <p:nvSpPr>
          <p:cNvPr id="5136" name="Text Box 16"/>
          <p:cNvSpPr txBox="1">
            <a:spLocks noChangeArrowheads="1"/>
          </p:cNvSpPr>
          <p:nvPr/>
        </p:nvSpPr>
        <p:spPr bwMode="auto">
          <a:xfrm>
            <a:off x="1905000" y="3124200"/>
            <a:ext cx="3429000" cy="466725"/>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материальную</a:t>
            </a:r>
          </a:p>
        </p:txBody>
      </p:sp>
      <p:sp>
        <p:nvSpPr>
          <p:cNvPr id="5137" name="Line 17"/>
          <p:cNvSpPr>
            <a:spLocks noChangeShapeType="1"/>
          </p:cNvSpPr>
          <p:nvPr/>
        </p:nvSpPr>
        <p:spPr bwMode="auto">
          <a:xfrm>
            <a:off x="685800" y="1066800"/>
            <a:ext cx="0" cy="3922713"/>
          </a:xfrm>
          <a:prstGeom prst="line">
            <a:avLst/>
          </a:prstGeom>
          <a:noFill/>
          <a:ln w="76200">
            <a:solidFill>
              <a:srgbClr val="FFFF99"/>
            </a:solidFill>
            <a:round/>
            <a:headEnd/>
            <a:tailEnd/>
          </a:ln>
          <a:effectLst/>
        </p:spPr>
        <p:txBody>
          <a:bodyPr/>
          <a:lstStyle/>
          <a:p>
            <a:endParaRPr lang="ru-RU"/>
          </a:p>
        </p:txBody>
      </p:sp>
      <p:sp>
        <p:nvSpPr>
          <p:cNvPr id="5138" name="Text Box 18"/>
          <p:cNvSpPr txBox="1">
            <a:spLocks noChangeArrowheads="1"/>
          </p:cNvSpPr>
          <p:nvPr/>
        </p:nvSpPr>
        <p:spPr bwMode="auto">
          <a:xfrm>
            <a:off x="1905000" y="2362200"/>
            <a:ext cx="3429000" cy="466725"/>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административную</a:t>
            </a:r>
          </a:p>
        </p:txBody>
      </p:sp>
      <p:sp>
        <p:nvSpPr>
          <p:cNvPr id="5139" name="Line 19"/>
          <p:cNvSpPr>
            <a:spLocks noChangeShapeType="1"/>
          </p:cNvSpPr>
          <p:nvPr/>
        </p:nvSpPr>
        <p:spPr bwMode="auto">
          <a:xfrm>
            <a:off x="685800" y="1828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5140" name="Line 20"/>
          <p:cNvSpPr>
            <a:spLocks noChangeShapeType="1"/>
          </p:cNvSpPr>
          <p:nvPr/>
        </p:nvSpPr>
        <p:spPr bwMode="auto">
          <a:xfrm>
            <a:off x="685800" y="2590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5141" name="Line 21"/>
          <p:cNvSpPr>
            <a:spLocks noChangeShapeType="1"/>
          </p:cNvSpPr>
          <p:nvPr/>
        </p:nvSpPr>
        <p:spPr bwMode="auto">
          <a:xfrm>
            <a:off x="685800" y="3352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5143" name="Text Box 23"/>
          <p:cNvSpPr txBox="1">
            <a:spLocks noChangeArrowheads="1"/>
          </p:cNvSpPr>
          <p:nvPr/>
        </p:nvSpPr>
        <p:spPr bwMode="auto">
          <a:xfrm>
            <a:off x="1905000" y="3886200"/>
            <a:ext cx="3429000" cy="466725"/>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гражданско-правовую</a:t>
            </a:r>
          </a:p>
        </p:txBody>
      </p:sp>
      <p:sp>
        <p:nvSpPr>
          <p:cNvPr id="5144" name="Line 24"/>
          <p:cNvSpPr>
            <a:spLocks noChangeShapeType="1"/>
          </p:cNvSpPr>
          <p:nvPr/>
        </p:nvSpPr>
        <p:spPr bwMode="auto">
          <a:xfrm>
            <a:off x="685800" y="49530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5145" name="Line 25"/>
          <p:cNvSpPr>
            <a:spLocks noChangeShapeType="1"/>
          </p:cNvSpPr>
          <p:nvPr/>
        </p:nvSpPr>
        <p:spPr bwMode="auto">
          <a:xfrm>
            <a:off x="685800" y="4114800"/>
            <a:ext cx="1219200" cy="0"/>
          </a:xfrm>
          <a:prstGeom prst="line">
            <a:avLst/>
          </a:prstGeom>
          <a:noFill/>
          <a:ln w="76200">
            <a:solidFill>
              <a:srgbClr val="FFFF99"/>
            </a:solidFill>
            <a:round/>
            <a:headEnd/>
            <a:tailEnd type="triangle" w="med" len="med"/>
          </a:ln>
          <a:effectLst/>
        </p:spPr>
        <p:txBody>
          <a:bodyPr/>
          <a:lstStyle/>
          <a:p>
            <a:endParaRPr lang="ru-RU"/>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04800" y="228600"/>
            <a:ext cx="8610600" cy="860425"/>
          </a:xfrm>
          <a:prstGeom prst="rect">
            <a:avLst/>
          </a:prstGeom>
          <a:solidFill>
            <a:srgbClr val="008000"/>
          </a:solidFill>
          <a:ln w="38100">
            <a:solidFill>
              <a:srgbClr val="FFFF00"/>
            </a:solidFill>
            <a:miter lim="800000"/>
            <a:headEnd/>
            <a:tailEnd/>
          </a:ln>
          <a:effectLst/>
        </p:spPr>
        <p:txBody>
          <a:bodyPr>
            <a:spAutoFit/>
          </a:bodyPr>
          <a:lstStyle/>
          <a:p>
            <a:pPr algn="ctr"/>
            <a:r>
              <a:rPr lang="ru-RU" sz="2400">
                <a:solidFill>
                  <a:schemeClr val="bg1"/>
                </a:solidFill>
              </a:rPr>
              <a:t>Военнослужащие в зависимости от характера и тяжести совершенного правонарушения несут </a:t>
            </a:r>
            <a:r>
              <a:rPr lang="ru-RU" sz="2400" b="1">
                <a:solidFill>
                  <a:schemeClr val="bg1"/>
                </a:solidFill>
              </a:rPr>
              <a:t>ответственность</a:t>
            </a:r>
            <a:r>
              <a:rPr lang="ru-RU" sz="2400">
                <a:solidFill>
                  <a:schemeClr val="bg1"/>
                </a:solidFill>
              </a:rPr>
              <a:t>: </a:t>
            </a:r>
          </a:p>
        </p:txBody>
      </p:sp>
      <p:sp>
        <p:nvSpPr>
          <p:cNvPr id="35843" name="Text Box 3"/>
          <p:cNvSpPr txBox="1">
            <a:spLocks noChangeArrowheads="1"/>
          </p:cNvSpPr>
          <p:nvPr/>
        </p:nvSpPr>
        <p:spPr bwMode="auto">
          <a:xfrm>
            <a:off x="1905000" y="4648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уголовную</a:t>
            </a:r>
          </a:p>
        </p:txBody>
      </p:sp>
      <p:sp>
        <p:nvSpPr>
          <p:cNvPr id="35844" name="Text Box 4"/>
          <p:cNvSpPr txBox="1">
            <a:spLocks noChangeArrowheads="1"/>
          </p:cNvSpPr>
          <p:nvPr/>
        </p:nvSpPr>
        <p:spPr bwMode="auto">
          <a:xfrm>
            <a:off x="1905000" y="1600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dirty="0">
                <a:solidFill>
                  <a:srgbClr val="FF0000"/>
                </a:solidFill>
              </a:rPr>
              <a:t>дисциплинарную</a:t>
            </a:r>
          </a:p>
        </p:txBody>
      </p:sp>
      <p:sp>
        <p:nvSpPr>
          <p:cNvPr id="35845" name="Text Box 5"/>
          <p:cNvSpPr txBox="1">
            <a:spLocks noChangeArrowheads="1"/>
          </p:cNvSpPr>
          <p:nvPr/>
        </p:nvSpPr>
        <p:spPr bwMode="auto">
          <a:xfrm>
            <a:off x="1905000" y="3124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материальную</a:t>
            </a:r>
          </a:p>
        </p:txBody>
      </p:sp>
      <p:sp>
        <p:nvSpPr>
          <p:cNvPr id="35846" name="Line 6"/>
          <p:cNvSpPr>
            <a:spLocks noChangeShapeType="1"/>
          </p:cNvSpPr>
          <p:nvPr/>
        </p:nvSpPr>
        <p:spPr bwMode="auto">
          <a:xfrm>
            <a:off x="685800" y="1066800"/>
            <a:ext cx="0" cy="3922713"/>
          </a:xfrm>
          <a:prstGeom prst="line">
            <a:avLst/>
          </a:prstGeom>
          <a:noFill/>
          <a:ln w="76200">
            <a:solidFill>
              <a:srgbClr val="FFFF99"/>
            </a:solidFill>
            <a:round/>
            <a:headEnd/>
            <a:tailEnd/>
          </a:ln>
          <a:effectLst/>
        </p:spPr>
        <p:txBody>
          <a:bodyPr/>
          <a:lstStyle/>
          <a:p>
            <a:endParaRPr lang="ru-RU"/>
          </a:p>
        </p:txBody>
      </p:sp>
      <p:sp>
        <p:nvSpPr>
          <p:cNvPr id="35847" name="Text Box 7"/>
          <p:cNvSpPr txBox="1">
            <a:spLocks noChangeArrowheads="1"/>
          </p:cNvSpPr>
          <p:nvPr/>
        </p:nvSpPr>
        <p:spPr bwMode="auto">
          <a:xfrm>
            <a:off x="1905000" y="2362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административную</a:t>
            </a:r>
          </a:p>
        </p:txBody>
      </p:sp>
      <p:sp>
        <p:nvSpPr>
          <p:cNvPr id="35848" name="Line 8"/>
          <p:cNvSpPr>
            <a:spLocks noChangeShapeType="1"/>
          </p:cNvSpPr>
          <p:nvPr/>
        </p:nvSpPr>
        <p:spPr bwMode="auto">
          <a:xfrm>
            <a:off x="685800" y="1828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35849" name="Line 9"/>
          <p:cNvSpPr>
            <a:spLocks noChangeShapeType="1"/>
          </p:cNvSpPr>
          <p:nvPr/>
        </p:nvSpPr>
        <p:spPr bwMode="auto">
          <a:xfrm>
            <a:off x="685800" y="2590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35850" name="Line 10"/>
          <p:cNvSpPr>
            <a:spLocks noChangeShapeType="1"/>
          </p:cNvSpPr>
          <p:nvPr/>
        </p:nvSpPr>
        <p:spPr bwMode="auto">
          <a:xfrm>
            <a:off x="685800" y="3352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35851" name="Text Box 11"/>
          <p:cNvSpPr txBox="1">
            <a:spLocks noChangeArrowheads="1"/>
          </p:cNvSpPr>
          <p:nvPr/>
        </p:nvSpPr>
        <p:spPr bwMode="auto">
          <a:xfrm>
            <a:off x="1905000" y="3886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гражданско-правовую</a:t>
            </a:r>
          </a:p>
        </p:txBody>
      </p:sp>
      <p:sp>
        <p:nvSpPr>
          <p:cNvPr id="35852" name="Line 12"/>
          <p:cNvSpPr>
            <a:spLocks noChangeShapeType="1"/>
          </p:cNvSpPr>
          <p:nvPr/>
        </p:nvSpPr>
        <p:spPr bwMode="auto">
          <a:xfrm>
            <a:off x="685800" y="49530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35853" name="Line 13"/>
          <p:cNvSpPr>
            <a:spLocks noChangeShapeType="1"/>
          </p:cNvSpPr>
          <p:nvPr/>
        </p:nvSpPr>
        <p:spPr bwMode="auto">
          <a:xfrm>
            <a:off x="685800" y="4114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35854" name="Text Box 14"/>
          <p:cNvSpPr txBox="1">
            <a:spLocks noChangeArrowheads="1"/>
          </p:cNvSpPr>
          <p:nvPr/>
        </p:nvSpPr>
        <p:spPr bwMode="auto">
          <a:xfrm>
            <a:off x="5638800" y="1600200"/>
            <a:ext cx="3276600" cy="2847975"/>
          </a:xfrm>
          <a:prstGeom prst="rect">
            <a:avLst/>
          </a:prstGeom>
          <a:solidFill>
            <a:schemeClr val="accent4">
              <a:lumMod val="75000"/>
            </a:schemeClr>
          </a:solidFill>
          <a:ln w="9525">
            <a:solidFill>
              <a:srgbClr val="FFFF00"/>
            </a:solidFill>
            <a:miter lim="800000"/>
            <a:headEnd/>
            <a:tailEnd/>
          </a:ln>
          <a:effectLst/>
        </p:spPr>
        <p:txBody>
          <a:bodyPr>
            <a:spAutoFit/>
          </a:bodyPr>
          <a:lstStyle/>
          <a:p>
            <a:pPr>
              <a:spcBef>
                <a:spcPct val="50000"/>
              </a:spcBef>
            </a:pPr>
            <a:r>
              <a:rPr lang="ru-RU"/>
              <a:t>За проступки, связанные с нарушением воинской дисциплины или общественного порядка, военнослужащие несут дисциплинарную ответственность по основаниям и в порядке, которые определены общевоинскими уставами. </a:t>
            </a:r>
          </a:p>
        </p:txBody>
      </p:sp>
      <p:sp>
        <p:nvSpPr>
          <p:cNvPr id="35857" name="AutoShape 17"/>
          <p:cNvSpPr>
            <a:spLocks noChangeArrowheads="1"/>
          </p:cNvSpPr>
          <p:nvPr/>
        </p:nvSpPr>
        <p:spPr bwMode="auto">
          <a:xfrm>
            <a:off x="5334000" y="1676400"/>
            <a:ext cx="304800" cy="304800"/>
          </a:xfrm>
          <a:prstGeom prst="rightArrow">
            <a:avLst>
              <a:gd name="adj1" fmla="val 50000"/>
              <a:gd name="adj2" fmla="val 25000"/>
            </a:avLst>
          </a:prstGeom>
          <a:solidFill>
            <a:srgbClr val="FF0000"/>
          </a:solidFill>
          <a:ln w="9525" algn="ctr">
            <a:solidFill>
              <a:srgbClr val="FFFF00"/>
            </a:solidFill>
            <a:miter lim="800000"/>
            <a:headEnd/>
            <a:tailEnd/>
          </a:ln>
          <a:effectLst/>
        </p:spPr>
        <p:txBody>
          <a:bodyPr wrap="none" anchor="ctr"/>
          <a:lstStyle/>
          <a:p>
            <a:endParaRPr lang="ru-RU"/>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304800" y="228600"/>
            <a:ext cx="8610600" cy="860425"/>
          </a:xfrm>
          <a:prstGeom prst="rect">
            <a:avLst/>
          </a:prstGeom>
          <a:solidFill>
            <a:srgbClr val="008000"/>
          </a:solidFill>
          <a:ln w="38100">
            <a:solidFill>
              <a:srgbClr val="FFFF00"/>
            </a:solidFill>
            <a:miter lim="800000"/>
            <a:headEnd/>
            <a:tailEnd/>
          </a:ln>
          <a:effectLst/>
        </p:spPr>
        <p:txBody>
          <a:bodyPr>
            <a:spAutoFit/>
          </a:bodyPr>
          <a:lstStyle/>
          <a:p>
            <a:pPr algn="ctr"/>
            <a:r>
              <a:rPr lang="ru-RU" sz="2400">
                <a:solidFill>
                  <a:schemeClr val="bg1"/>
                </a:solidFill>
              </a:rPr>
              <a:t>Военнослужащие в зависимости от характера и тяжести совершенного правонарушения несут </a:t>
            </a:r>
            <a:r>
              <a:rPr lang="ru-RU" sz="2400" b="1">
                <a:solidFill>
                  <a:schemeClr val="bg1"/>
                </a:solidFill>
              </a:rPr>
              <a:t>ответственность</a:t>
            </a:r>
            <a:r>
              <a:rPr lang="ru-RU" sz="2400">
                <a:solidFill>
                  <a:schemeClr val="bg1"/>
                </a:solidFill>
              </a:rPr>
              <a:t>: </a:t>
            </a:r>
          </a:p>
        </p:txBody>
      </p:sp>
      <p:sp>
        <p:nvSpPr>
          <p:cNvPr id="40963" name="Text Box 3"/>
          <p:cNvSpPr txBox="1">
            <a:spLocks noChangeArrowheads="1"/>
          </p:cNvSpPr>
          <p:nvPr/>
        </p:nvSpPr>
        <p:spPr bwMode="auto">
          <a:xfrm>
            <a:off x="1905000" y="4648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уголовную</a:t>
            </a:r>
          </a:p>
        </p:txBody>
      </p:sp>
      <p:sp>
        <p:nvSpPr>
          <p:cNvPr id="40964" name="Text Box 4"/>
          <p:cNvSpPr txBox="1">
            <a:spLocks noChangeArrowheads="1"/>
          </p:cNvSpPr>
          <p:nvPr/>
        </p:nvSpPr>
        <p:spPr bwMode="auto">
          <a:xfrm>
            <a:off x="1905000" y="1600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дисциплинарную</a:t>
            </a:r>
          </a:p>
        </p:txBody>
      </p:sp>
      <p:sp>
        <p:nvSpPr>
          <p:cNvPr id="40965" name="Text Box 5"/>
          <p:cNvSpPr txBox="1">
            <a:spLocks noChangeArrowheads="1"/>
          </p:cNvSpPr>
          <p:nvPr/>
        </p:nvSpPr>
        <p:spPr bwMode="auto">
          <a:xfrm>
            <a:off x="1905000" y="3124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материальную</a:t>
            </a:r>
          </a:p>
        </p:txBody>
      </p:sp>
      <p:sp>
        <p:nvSpPr>
          <p:cNvPr id="40966" name="Line 6"/>
          <p:cNvSpPr>
            <a:spLocks noChangeShapeType="1"/>
          </p:cNvSpPr>
          <p:nvPr/>
        </p:nvSpPr>
        <p:spPr bwMode="auto">
          <a:xfrm>
            <a:off x="685800" y="1066800"/>
            <a:ext cx="0" cy="3922713"/>
          </a:xfrm>
          <a:prstGeom prst="line">
            <a:avLst/>
          </a:prstGeom>
          <a:noFill/>
          <a:ln w="76200">
            <a:solidFill>
              <a:srgbClr val="FFFF99"/>
            </a:solidFill>
            <a:round/>
            <a:headEnd/>
            <a:tailEnd/>
          </a:ln>
          <a:effectLst/>
        </p:spPr>
        <p:txBody>
          <a:bodyPr/>
          <a:lstStyle/>
          <a:p>
            <a:endParaRPr lang="ru-RU"/>
          </a:p>
        </p:txBody>
      </p:sp>
      <p:sp>
        <p:nvSpPr>
          <p:cNvPr id="40967" name="Text Box 7"/>
          <p:cNvSpPr txBox="1">
            <a:spLocks noChangeArrowheads="1"/>
          </p:cNvSpPr>
          <p:nvPr/>
        </p:nvSpPr>
        <p:spPr bwMode="auto">
          <a:xfrm>
            <a:off x="1905000" y="2362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dirty="0">
                <a:solidFill>
                  <a:srgbClr val="FF0000"/>
                </a:solidFill>
              </a:rPr>
              <a:t>административную</a:t>
            </a:r>
          </a:p>
        </p:txBody>
      </p:sp>
      <p:sp>
        <p:nvSpPr>
          <p:cNvPr id="40968" name="Line 8"/>
          <p:cNvSpPr>
            <a:spLocks noChangeShapeType="1"/>
          </p:cNvSpPr>
          <p:nvPr/>
        </p:nvSpPr>
        <p:spPr bwMode="auto">
          <a:xfrm>
            <a:off x="685800" y="1828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0969" name="Line 9"/>
          <p:cNvSpPr>
            <a:spLocks noChangeShapeType="1"/>
          </p:cNvSpPr>
          <p:nvPr/>
        </p:nvSpPr>
        <p:spPr bwMode="auto">
          <a:xfrm>
            <a:off x="685800" y="2590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0970" name="Line 10"/>
          <p:cNvSpPr>
            <a:spLocks noChangeShapeType="1"/>
          </p:cNvSpPr>
          <p:nvPr/>
        </p:nvSpPr>
        <p:spPr bwMode="auto">
          <a:xfrm>
            <a:off x="685800" y="3352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0971" name="Text Box 11"/>
          <p:cNvSpPr txBox="1">
            <a:spLocks noChangeArrowheads="1"/>
          </p:cNvSpPr>
          <p:nvPr/>
        </p:nvSpPr>
        <p:spPr bwMode="auto">
          <a:xfrm>
            <a:off x="1905000" y="3886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гражданско-правовую</a:t>
            </a:r>
          </a:p>
        </p:txBody>
      </p:sp>
      <p:sp>
        <p:nvSpPr>
          <p:cNvPr id="40972" name="Line 12"/>
          <p:cNvSpPr>
            <a:spLocks noChangeShapeType="1"/>
          </p:cNvSpPr>
          <p:nvPr/>
        </p:nvSpPr>
        <p:spPr bwMode="auto">
          <a:xfrm>
            <a:off x="685800" y="49530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0973" name="Line 13"/>
          <p:cNvSpPr>
            <a:spLocks noChangeShapeType="1"/>
          </p:cNvSpPr>
          <p:nvPr/>
        </p:nvSpPr>
        <p:spPr bwMode="auto">
          <a:xfrm>
            <a:off x="685800" y="4114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0974" name="Text Box 14"/>
          <p:cNvSpPr txBox="1">
            <a:spLocks noChangeArrowheads="1"/>
          </p:cNvSpPr>
          <p:nvPr/>
        </p:nvSpPr>
        <p:spPr bwMode="auto">
          <a:xfrm>
            <a:off x="5638800" y="1600200"/>
            <a:ext cx="3276600" cy="5045075"/>
          </a:xfrm>
          <a:prstGeom prst="rect">
            <a:avLst/>
          </a:prstGeom>
          <a:solidFill>
            <a:srgbClr val="0070C0"/>
          </a:solidFill>
          <a:ln w="9525">
            <a:solidFill>
              <a:srgbClr val="FFFF00"/>
            </a:solidFill>
            <a:miter lim="800000"/>
            <a:headEnd/>
            <a:tailEnd/>
          </a:ln>
          <a:effectLst/>
        </p:spPr>
        <p:txBody>
          <a:bodyPr>
            <a:spAutoFit/>
          </a:bodyPr>
          <a:lstStyle/>
          <a:p>
            <a:pPr>
              <a:spcBef>
                <a:spcPct val="50000"/>
              </a:spcBef>
            </a:pPr>
            <a:r>
              <a:rPr lang="ru-RU" dirty="0"/>
              <a:t>За административные правонарушения (нарушения правил дорожного движения, правил охоты, рыболовства и охраны рыбных запасов, таможенных правил) военнослужащие несут ответственность на общих основаниях, но к ним не могут быть применены административные взыскания в виде штрафа, лишения права на управление транспортными средствами, исправительных работ и административного ареста. </a:t>
            </a:r>
          </a:p>
        </p:txBody>
      </p:sp>
      <p:sp>
        <p:nvSpPr>
          <p:cNvPr id="40975" name="AutoShape 15"/>
          <p:cNvSpPr>
            <a:spLocks noChangeArrowheads="1"/>
          </p:cNvSpPr>
          <p:nvPr/>
        </p:nvSpPr>
        <p:spPr bwMode="auto">
          <a:xfrm>
            <a:off x="5334000" y="2438400"/>
            <a:ext cx="304800" cy="304800"/>
          </a:xfrm>
          <a:prstGeom prst="rightArrow">
            <a:avLst>
              <a:gd name="adj1" fmla="val 50000"/>
              <a:gd name="adj2" fmla="val 25000"/>
            </a:avLst>
          </a:prstGeom>
          <a:solidFill>
            <a:srgbClr val="FF0000"/>
          </a:solidFill>
          <a:ln w="9525" algn="ctr">
            <a:solidFill>
              <a:srgbClr val="FFFF00"/>
            </a:solidFill>
            <a:miter lim="800000"/>
            <a:headEnd/>
            <a:tailEnd/>
          </a:ln>
          <a:effectLst/>
        </p:spPr>
        <p:txBody>
          <a:bodyPr wrap="none" anchor="ctr"/>
          <a:lstStyle/>
          <a:p>
            <a:endParaRPr lang="ru-RU"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04800" y="228600"/>
            <a:ext cx="8534400" cy="838200"/>
          </a:xfrm>
          <a:prstGeom prst="rect">
            <a:avLst/>
          </a:prstGeom>
          <a:solidFill>
            <a:srgbClr val="008000"/>
          </a:solidFill>
          <a:ln w="38100" algn="ctr">
            <a:solidFill>
              <a:srgbClr val="FFFF00"/>
            </a:solidFill>
            <a:miter lim="800000"/>
            <a:headEnd/>
            <a:tailEnd/>
          </a:ln>
          <a:effectLst/>
        </p:spPr>
        <p:txBody>
          <a:bodyPr anchor="ctr"/>
          <a:lstStyle/>
          <a:p>
            <a:pPr algn="ctr">
              <a:spcBef>
                <a:spcPct val="50000"/>
              </a:spcBef>
              <a:spcAft>
                <a:spcPct val="50000"/>
              </a:spcAft>
            </a:pPr>
            <a:r>
              <a:rPr lang="ru-RU" sz="2800" dirty="0">
                <a:solidFill>
                  <a:srgbClr val="FFFF00"/>
                </a:solidFill>
                <a:effectLst>
                  <a:outerShdw blurRad="38100" dist="38100" dir="2700000" algn="tl">
                    <a:srgbClr val="000000"/>
                  </a:outerShdw>
                </a:effectLst>
              </a:rPr>
              <a:t>Водительские воинские должности</a:t>
            </a:r>
          </a:p>
        </p:txBody>
      </p:sp>
      <p:sp>
        <p:nvSpPr>
          <p:cNvPr id="25609" name="Text Box 9"/>
          <p:cNvSpPr txBox="1">
            <a:spLocks noChangeArrowheads="1"/>
          </p:cNvSpPr>
          <p:nvPr/>
        </p:nvSpPr>
        <p:spPr bwMode="auto">
          <a:xfrm>
            <a:off x="4191000" y="1371600"/>
            <a:ext cx="4800600" cy="4816475"/>
          </a:xfrm>
          <a:prstGeom prst="rect">
            <a:avLst/>
          </a:prstGeom>
          <a:solidFill>
            <a:schemeClr val="tx2">
              <a:lumMod val="75000"/>
            </a:schemeClr>
          </a:solidFill>
          <a:ln w="9525">
            <a:noFill/>
            <a:miter lim="800000"/>
            <a:headEnd/>
            <a:tailEnd/>
          </a:ln>
          <a:effectLst/>
        </p:spPr>
        <p:txBody>
          <a:bodyPr>
            <a:spAutoFit/>
          </a:bodyPr>
          <a:lstStyle/>
          <a:p>
            <a:pPr>
              <a:spcBef>
                <a:spcPct val="50000"/>
              </a:spcBef>
            </a:pPr>
            <a:r>
              <a:rPr lang="ru-RU" sz="2000" dirty="0">
                <a:solidFill>
                  <a:schemeClr val="bg1"/>
                </a:solidFill>
              </a:rPr>
              <a:t>В Вооруженных Силах к самодвижущимся машинам относятся </a:t>
            </a:r>
            <a:r>
              <a:rPr lang="ru-RU" sz="2000" dirty="0">
                <a:solidFill>
                  <a:srgbClr val="FFFF00"/>
                </a:solidFill>
              </a:rPr>
              <a:t>автомобильная и бронетанковая техника, подводные и надводные корабли, железнодорожные и транспортные средства</a:t>
            </a:r>
            <a:r>
              <a:rPr lang="ru-RU" sz="2000" dirty="0">
                <a:solidFill>
                  <a:schemeClr val="bg1"/>
                </a:solidFill>
              </a:rPr>
              <a:t>.</a:t>
            </a:r>
          </a:p>
          <a:p>
            <a:pPr>
              <a:spcBef>
                <a:spcPct val="50000"/>
              </a:spcBef>
            </a:pPr>
            <a:r>
              <a:rPr lang="ru-RU" sz="2000" dirty="0">
                <a:solidFill>
                  <a:schemeClr val="bg1"/>
                </a:solidFill>
              </a:rPr>
              <a:t>Это объясняет многообразие водительских воинских должностей, но все они имеют много сходных обязанностей, а следовательно, схожи и требования к профессионально-психологическим качествам, определяющим их профессиональную пригодность.</a:t>
            </a:r>
          </a:p>
          <a:p>
            <a:endParaRPr lang="ru-RU" sz="2000" dirty="0">
              <a:solidFill>
                <a:schemeClr val="bg1"/>
              </a:solidFill>
            </a:endParaRPr>
          </a:p>
        </p:txBody>
      </p:sp>
      <p:pic>
        <p:nvPicPr>
          <p:cNvPr id="25611" name="Picture 11" descr="slide0013_image048"/>
          <p:cNvPicPr>
            <a:picLocks noChangeAspect="1" noChangeArrowheads="1"/>
          </p:cNvPicPr>
          <p:nvPr/>
        </p:nvPicPr>
        <p:blipFill>
          <a:blip r:embed="rId2" cstate="print"/>
          <a:srcRect/>
          <a:stretch>
            <a:fillRect/>
          </a:stretch>
        </p:blipFill>
        <p:spPr bwMode="auto">
          <a:xfrm>
            <a:off x="381000" y="1447800"/>
            <a:ext cx="2895600" cy="2063750"/>
          </a:xfrm>
          <a:prstGeom prst="rect">
            <a:avLst/>
          </a:prstGeom>
          <a:noFill/>
        </p:spPr>
      </p:pic>
      <p:pic>
        <p:nvPicPr>
          <p:cNvPr id="25612" name="Picture 12" descr="slide0013_image050"/>
          <p:cNvPicPr>
            <a:picLocks noChangeAspect="1" noChangeArrowheads="1"/>
          </p:cNvPicPr>
          <p:nvPr/>
        </p:nvPicPr>
        <p:blipFill>
          <a:blip r:embed="rId3" cstate="print"/>
          <a:srcRect/>
          <a:stretch>
            <a:fillRect/>
          </a:stretch>
        </p:blipFill>
        <p:spPr bwMode="auto">
          <a:xfrm>
            <a:off x="1828800" y="3048000"/>
            <a:ext cx="2228850" cy="2362200"/>
          </a:xfrm>
          <a:prstGeom prst="rect">
            <a:avLst/>
          </a:prstGeom>
          <a:noFill/>
        </p:spPr>
      </p:pic>
      <p:pic>
        <p:nvPicPr>
          <p:cNvPr id="25613" name="Picture 13" descr="slide0013_image052"/>
          <p:cNvPicPr>
            <a:picLocks noChangeAspect="1" noChangeArrowheads="1"/>
          </p:cNvPicPr>
          <p:nvPr/>
        </p:nvPicPr>
        <p:blipFill>
          <a:blip r:embed="rId4" cstate="print"/>
          <a:srcRect/>
          <a:stretch>
            <a:fillRect/>
          </a:stretch>
        </p:blipFill>
        <p:spPr bwMode="auto">
          <a:xfrm>
            <a:off x="381000" y="4953000"/>
            <a:ext cx="2514600" cy="17589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1000" fill="hold"/>
                                        <p:tgtEl>
                                          <p:spTgt spid="25602"/>
                                        </p:tgtEl>
                                        <p:attrNameLst>
                                          <p:attrName>ppt_w</p:attrName>
                                        </p:attrNameLst>
                                      </p:cBhvr>
                                      <p:tavLst>
                                        <p:tav tm="0">
                                          <p:val>
                                            <p:fltVal val="0"/>
                                          </p:val>
                                        </p:tav>
                                        <p:tav tm="100000">
                                          <p:val>
                                            <p:strVal val="#ppt_w"/>
                                          </p:val>
                                        </p:tav>
                                      </p:tavLst>
                                    </p:anim>
                                    <p:anim calcmode="lin" valueType="num">
                                      <p:cBhvr>
                                        <p:cTn id="8" dur="1000" fill="hold"/>
                                        <p:tgtEl>
                                          <p:spTgt spid="25602"/>
                                        </p:tgtEl>
                                        <p:attrNameLst>
                                          <p:attrName>ppt_h</p:attrName>
                                        </p:attrNameLst>
                                      </p:cBhvr>
                                      <p:tavLst>
                                        <p:tav tm="0">
                                          <p:val>
                                            <p:fltVal val="0"/>
                                          </p:val>
                                        </p:tav>
                                        <p:tav tm="100000">
                                          <p:val>
                                            <p:strVal val="#ppt_h"/>
                                          </p:val>
                                        </p:tav>
                                      </p:tavLst>
                                    </p:anim>
                                    <p:anim calcmode="lin" valueType="num">
                                      <p:cBhvr>
                                        <p:cTn id="9" dur="1000" fill="hold"/>
                                        <p:tgtEl>
                                          <p:spTgt spid="25602"/>
                                        </p:tgtEl>
                                        <p:attrNameLst>
                                          <p:attrName>style.rotation</p:attrName>
                                        </p:attrNameLst>
                                      </p:cBhvr>
                                      <p:tavLst>
                                        <p:tav tm="0">
                                          <p:val>
                                            <p:fltVal val="90"/>
                                          </p:val>
                                        </p:tav>
                                        <p:tav tm="100000">
                                          <p:val>
                                            <p:fltVal val="0"/>
                                          </p:val>
                                        </p:tav>
                                      </p:tavLst>
                                    </p:anim>
                                    <p:animEffect transition="in" filter="fade">
                                      <p:cBhvr>
                                        <p:cTn id="10" dur="1000"/>
                                        <p:tgtEl>
                                          <p:spTgt spid="2560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5609"/>
                                        </p:tgtEl>
                                        <p:attrNameLst>
                                          <p:attrName>style.visibility</p:attrName>
                                        </p:attrNameLst>
                                      </p:cBhvr>
                                      <p:to>
                                        <p:strVal val="visible"/>
                                      </p:to>
                                    </p:set>
                                    <p:anim calcmode="lin" valueType="num">
                                      <p:cBhvr>
                                        <p:cTn id="13" dur="1000" fill="hold"/>
                                        <p:tgtEl>
                                          <p:spTgt spid="25609"/>
                                        </p:tgtEl>
                                        <p:attrNameLst>
                                          <p:attrName>ppt_w</p:attrName>
                                        </p:attrNameLst>
                                      </p:cBhvr>
                                      <p:tavLst>
                                        <p:tav tm="0">
                                          <p:val>
                                            <p:fltVal val="0"/>
                                          </p:val>
                                        </p:tav>
                                        <p:tav tm="100000">
                                          <p:val>
                                            <p:strVal val="#ppt_w"/>
                                          </p:val>
                                        </p:tav>
                                      </p:tavLst>
                                    </p:anim>
                                    <p:anim calcmode="lin" valueType="num">
                                      <p:cBhvr>
                                        <p:cTn id="14" dur="1000" fill="hold"/>
                                        <p:tgtEl>
                                          <p:spTgt spid="25609"/>
                                        </p:tgtEl>
                                        <p:attrNameLst>
                                          <p:attrName>ppt_h</p:attrName>
                                        </p:attrNameLst>
                                      </p:cBhvr>
                                      <p:tavLst>
                                        <p:tav tm="0">
                                          <p:val>
                                            <p:fltVal val="0"/>
                                          </p:val>
                                        </p:tav>
                                        <p:tav tm="100000">
                                          <p:val>
                                            <p:strVal val="#ppt_h"/>
                                          </p:val>
                                        </p:tav>
                                      </p:tavLst>
                                    </p:anim>
                                    <p:anim calcmode="lin" valueType="num">
                                      <p:cBhvr>
                                        <p:cTn id="15" dur="1000" fill="hold"/>
                                        <p:tgtEl>
                                          <p:spTgt spid="25609"/>
                                        </p:tgtEl>
                                        <p:attrNameLst>
                                          <p:attrName>style.rotation</p:attrName>
                                        </p:attrNameLst>
                                      </p:cBhvr>
                                      <p:tavLst>
                                        <p:tav tm="0">
                                          <p:val>
                                            <p:fltVal val="90"/>
                                          </p:val>
                                        </p:tav>
                                        <p:tav tm="100000">
                                          <p:val>
                                            <p:fltVal val="0"/>
                                          </p:val>
                                        </p:tav>
                                      </p:tavLst>
                                    </p:anim>
                                    <p:animEffect transition="in" filter="fade">
                                      <p:cBhvr>
                                        <p:cTn id="16" dur="1000"/>
                                        <p:tgtEl>
                                          <p:spTgt spid="25609"/>
                                        </p:tgtEl>
                                      </p:cBhvr>
                                    </p:animEffect>
                                  </p:childTnLst>
                                </p:cTn>
                              </p:par>
                              <p:par>
                                <p:cTn id="17" presetID="31" presetClass="entr" presetSubtype="0" fill="hold" nodeType="withEffect">
                                  <p:stCondLst>
                                    <p:cond delay="0"/>
                                  </p:stCondLst>
                                  <p:childTnLst>
                                    <p:set>
                                      <p:cBhvr>
                                        <p:cTn id="18" dur="1" fill="hold">
                                          <p:stCondLst>
                                            <p:cond delay="0"/>
                                          </p:stCondLst>
                                        </p:cTn>
                                        <p:tgtEl>
                                          <p:spTgt spid="25611"/>
                                        </p:tgtEl>
                                        <p:attrNameLst>
                                          <p:attrName>style.visibility</p:attrName>
                                        </p:attrNameLst>
                                      </p:cBhvr>
                                      <p:to>
                                        <p:strVal val="visible"/>
                                      </p:to>
                                    </p:set>
                                    <p:anim calcmode="lin" valueType="num">
                                      <p:cBhvr>
                                        <p:cTn id="19" dur="1000" fill="hold"/>
                                        <p:tgtEl>
                                          <p:spTgt spid="25611"/>
                                        </p:tgtEl>
                                        <p:attrNameLst>
                                          <p:attrName>ppt_w</p:attrName>
                                        </p:attrNameLst>
                                      </p:cBhvr>
                                      <p:tavLst>
                                        <p:tav tm="0">
                                          <p:val>
                                            <p:fltVal val="0"/>
                                          </p:val>
                                        </p:tav>
                                        <p:tav tm="100000">
                                          <p:val>
                                            <p:strVal val="#ppt_w"/>
                                          </p:val>
                                        </p:tav>
                                      </p:tavLst>
                                    </p:anim>
                                    <p:anim calcmode="lin" valueType="num">
                                      <p:cBhvr>
                                        <p:cTn id="20" dur="1000" fill="hold"/>
                                        <p:tgtEl>
                                          <p:spTgt spid="25611"/>
                                        </p:tgtEl>
                                        <p:attrNameLst>
                                          <p:attrName>ppt_h</p:attrName>
                                        </p:attrNameLst>
                                      </p:cBhvr>
                                      <p:tavLst>
                                        <p:tav tm="0">
                                          <p:val>
                                            <p:fltVal val="0"/>
                                          </p:val>
                                        </p:tav>
                                        <p:tav tm="100000">
                                          <p:val>
                                            <p:strVal val="#ppt_h"/>
                                          </p:val>
                                        </p:tav>
                                      </p:tavLst>
                                    </p:anim>
                                    <p:anim calcmode="lin" valueType="num">
                                      <p:cBhvr>
                                        <p:cTn id="21" dur="1000" fill="hold"/>
                                        <p:tgtEl>
                                          <p:spTgt spid="25611"/>
                                        </p:tgtEl>
                                        <p:attrNameLst>
                                          <p:attrName>style.rotation</p:attrName>
                                        </p:attrNameLst>
                                      </p:cBhvr>
                                      <p:tavLst>
                                        <p:tav tm="0">
                                          <p:val>
                                            <p:fltVal val="90"/>
                                          </p:val>
                                        </p:tav>
                                        <p:tav tm="100000">
                                          <p:val>
                                            <p:fltVal val="0"/>
                                          </p:val>
                                        </p:tav>
                                      </p:tavLst>
                                    </p:anim>
                                    <p:animEffect transition="in" filter="fade">
                                      <p:cBhvr>
                                        <p:cTn id="22" dur="1000"/>
                                        <p:tgtEl>
                                          <p:spTgt spid="25611"/>
                                        </p:tgtEl>
                                      </p:cBhvr>
                                    </p:animEffect>
                                  </p:childTnLst>
                                </p:cTn>
                              </p:par>
                              <p:par>
                                <p:cTn id="23" presetID="31" presetClass="entr" presetSubtype="0" fill="hold" nodeType="withEffect">
                                  <p:stCondLst>
                                    <p:cond delay="0"/>
                                  </p:stCondLst>
                                  <p:childTnLst>
                                    <p:set>
                                      <p:cBhvr>
                                        <p:cTn id="24" dur="1" fill="hold">
                                          <p:stCondLst>
                                            <p:cond delay="0"/>
                                          </p:stCondLst>
                                        </p:cTn>
                                        <p:tgtEl>
                                          <p:spTgt spid="25612"/>
                                        </p:tgtEl>
                                        <p:attrNameLst>
                                          <p:attrName>style.visibility</p:attrName>
                                        </p:attrNameLst>
                                      </p:cBhvr>
                                      <p:to>
                                        <p:strVal val="visible"/>
                                      </p:to>
                                    </p:set>
                                    <p:anim calcmode="lin" valueType="num">
                                      <p:cBhvr>
                                        <p:cTn id="25" dur="1000" fill="hold"/>
                                        <p:tgtEl>
                                          <p:spTgt spid="25612"/>
                                        </p:tgtEl>
                                        <p:attrNameLst>
                                          <p:attrName>ppt_w</p:attrName>
                                        </p:attrNameLst>
                                      </p:cBhvr>
                                      <p:tavLst>
                                        <p:tav tm="0">
                                          <p:val>
                                            <p:fltVal val="0"/>
                                          </p:val>
                                        </p:tav>
                                        <p:tav tm="100000">
                                          <p:val>
                                            <p:strVal val="#ppt_w"/>
                                          </p:val>
                                        </p:tav>
                                      </p:tavLst>
                                    </p:anim>
                                    <p:anim calcmode="lin" valueType="num">
                                      <p:cBhvr>
                                        <p:cTn id="26" dur="1000" fill="hold"/>
                                        <p:tgtEl>
                                          <p:spTgt spid="25612"/>
                                        </p:tgtEl>
                                        <p:attrNameLst>
                                          <p:attrName>ppt_h</p:attrName>
                                        </p:attrNameLst>
                                      </p:cBhvr>
                                      <p:tavLst>
                                        <p:tav tm="0">
                                          <p:val>
                                            <p:fltVal val="0"/>
                                          </p:val>
                                        </p:tav>
                                        <p:tav tm="100000">
                                          <p:val>
                                            <p:strVal val="#ppt_h"/>
                                          </p:val>
                                        </p:tav>
                                      </p:tavLst>
                                    </p:anim>
                                    <p:anim calcmode="lin" valueType="num">
                                      <p:cBhvr>
                                        <p:cTn id="27" dur="1000" fill="hold"/>
                                        <p:tgtEl>
                                          <p:spTgt spid="25612"/>
                                        </p:tgtEl>
                                        <p:attrNameLst>
                                          <p:attrName>style.rotation</p:attrName>
                                        </p:attrNameLst>
                                      </p:cBhvr>
                                      <p:tavLst>
                                        <p:tav tm="0">
                                          <p:val>
                                            <p:fltVal val="90"/>
                                          </p:val>
                                        </p:tav>
                                        <p:tav tm="100000">
                                          <p:val>
                                            <p:fltVal val="0"/>
                                          </p:val>
                                        </p:tav>
                                      </p:tavLst>
                                    </p:anim>
                                    <p:animEffect transition="in" filter="fade">
                                      <p:cBhvr>
                                        <p:cTn id="28" dur="1000"/>
                                        <p:tgtEl>
                                          <p:spTgt spid="25612"/>
                                        </p:tgtEl>
                                      </p:cBhvr>
                                    </p:animEffect>
                                  </p:childTnLst>
                                </p:cTn>
                              </p:par>
                              <p:par>
                                <p:cTn id="29" presetID="31" presetClass="entr" presetSubtype="0" fill="hold" nodeType="withEffect">
                                  <p:stCondLst>
                                    <p:cond delay="0"/>
                                  </p:stCondLst>
                                  <p:childTnLst>
                                    <p:set>
                                      <p:cBhvr>
                                        <p:cTn id="30" dur="1" fill="hold">
                                          <p:stCondLst>
                                            <p:cond delay="0"/>
                                          </p:stCondLst>
                                        </p:cTn>
                                        <p:tgtEl>
                                          <p:spTgt spid="25613"/>
                                        </p:tgtEl>
                                        <p:attrNameLst>
                                          <p:attrName>style.visibility</p:attrName>
                                        </p:attrNameLst>
                                      </p:cBhvr>
                                      <p:to>
                                        <p:strVal val="visible"/>
                                      </p:to>
                                    </p:set>
                                    <p:anim calcmode="lin" valueType="num">
                                      <p:cBhvr>
                                        <p:cTn id="31" dur="1000" fill="hold"/>
                                        <p:tgtEl>
                                          <p:spTgt spid="25613"/>
                                        </p:tgtEl>
                                        <p:attrNameLst>
                                          <p:attrName>ppt_w</p:attrName>
                                        </p:attrNameLst>
                                      </p:cBhvr>
                                      <p:tavLst>
                                        <p:tav tm="0">
                                          <p:val>
                                            <p:fltVal val="0"/>
                                          </p:val>
                                        </p:tav>
                                        <p:tav tm="100000">
                                          <p:val>
                                            <p:strVal val="#ppt_w"/>
                                          </p:val>
                                        </p:tav>
                                      </p:tavLst>
                                    </p:anim>
                                    <p:anim calcmode="lin" valueType="num">
                                      <p:cBhvr>
                                        <p:cTn id="32" dur="1000" fill="hold"/>
                                        <p:tgtEl>
                                          <p:spTgt spid="25613"/>
                                        </p:tgtEl>
                                        <p:attrNameLst>
                                          <p:attrName>ppt_h</p:attrName>
                                        </p:attrNameLst>
                                      </p:cBhvr>
                                      <p:tavLst>
                                        <p:tav tm="0">
                                          <p:val>
                                            <p:fltVal val="0"/>
                                          </p:val>
                                        </p:tav>
                                        <p:tav tm="100000">
                                          <p:val>
                                            <p:strVal val="#ppt_h"/>
                                          </p:val>
                                        </p:tav>
                                      </p:tavLst>
                                    </p:anim>
                                    <p:anim calcmode="lin" valueType="num">
                                      <p:cBhvr>
                                        <p:cTn id="33" dur="1000" fill="hold"/>
                                        <p:tgtEl>
                                          <p:spTgt spid="25613"/>
                                        </p:tgtEl>
                                        <p:attrNameLst>
                                          <p:attrName>style.rotation</p:attrName>
                                        </p:attrNameLst>
                                      </p:cBhvr>
                                      <p:tavLst>
                                        <p:tav tm="0">
                                          <p:val>
                                            <p:fltVal val="90"/>
                                          </p:val>
                                        </p:tav>
                                        <p:tav tm="100000">
                                          <p:val>
                                            <p:fltVal val="0"/>
                                          </p:val>
                                        </p:tav>
                                      </p:tavLst>
                                    </p:anim>
                                    <p:animEffect transition="in" filter="fade">
                                      <p:cBhvr>
                                        <p:cTn id="34" dur="1000"/>
                                        <p:tgtEl>
                                          <p:spTgt spid="25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nimBg="1"/>
      <p:bldP spid="25609"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304800" y="228600"/>
            <a:ext cx="8610600" cy="860425"/>
          </a:xfrm>
          <a:prstGeom prst="rect">
            <a:avLst/>
          </a:prstGeom>
          <a:solidFill>
            <a:srgbClr val="008000"/>
          </a:solidFill>
          <a:ln w="38100">
            <a:solidFill>
              <a:srgbClr val="FFFF00"/>
            </a:solidFill>
            <a:miter lim="800000"/>
            <a:headEnd/>
            <a:tailEnd/>
          </a:ln>
          <a:effectLst/>
        </p:spPr>
        <p:txBody>
          <a:bodyPr>
            <a:spAutoFit/>
          </a:bodyPr>
          <a:lstStyle/>
          <a:p>
            <a:pPr algn="ctr"/>
            <a:r>
              <a:rPr lang="ru-RU" sz="2400">
                <a:solidFill>
                  <a:schemeClr val="bg1"/>
                </a:solidFill>
              </a:rPr>
              <a:t>Военнослужащие в зависимости от характера и тяжести совершенного правонарушения несут </a:t>
            </a:r>
            <a:r>
              <a:rPr lang="ru-RU" sz="2400" b="1">
                <a:solidFill>
                  <a:schemeClr val="bg1"/>
                </a:solidFill>
              </a:rPr>
              <a:t>ответственность</a:t>
            </a:r>
            <a:r>
              <a:rPr lang="ru-RU" sz="2400">
                <a:solidFill>
                  <a:schemeClr val="bg1"/>
                </a:solidFill>
              </a:rPr>
              <a:t>: </a:t>
            </a:r>
          </a:p>
        </p:txBody>
      </p:sp>
      <p:sp>
        <p:nvSpPr>
          <p:cNvPr id="41987" name="Text Box 3"/>
          <p:cNvSpPr txBox="1">
            <a:spLocks noChangeArrowheads="1"/>
          </p:cNvSpPr>
          <p:nvPr/>
        </p:nvSpPr>
        <p:spPr bwMode="auto">
          <a:xfrm>
            <a:off x="1905000" y="4648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уголовную</a:t>
            </a:r>
          </a:p>
        </p:txBody>
      </p:sp>
      <p:sp>
        <p:nvSpPr>
          <p:cNvPr id="41988" name="Text Box 4"/>
          <p:cNvSpPr txBox="1">
            <a:spLocks noChangeArrowheads="1"/>
          </p:cNvSpPr>
          <p:nvPr/>
        </p:nvSpPr>
        <p:spPr bwMode="auto">
          <a:xfrm>
            <a:off x="1905000" y="1600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дисциплинарную</a:t>
            </a:r>
          </a:p>
        </p:txBody>
      </p:sp>
      <p:sp>
        <p:nvSpPr>
          <p:cNvPr id="41989" name="Text Box 5"/>
          <p:cNvSpPr txBox="1">
            <a:spLocks noChangeArrowheads="1"/>
          </p:cNvSpPr>
          <p:nvPr/>
        </p:nvSpPr>
        <p:spPr bwMode="auto">
          <a:xfrm>
            <a:off x="1905000" y="3124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dirty="0">
                <a:solidFill>
                  <a:srgbClr val="FF0000"/>
                </a:solidFill>
              </a:rPr>
              <a:t>материальную</a:t>
            </a:r>
          </a:p>
        </p:txBody>
      </p:sp>
      <p:sp>
        <p:nvSpPr>
          <p:cNvPr id="41990" name="Line 6"/>
          <p:cNvSpPr>
            <a:spLocks noChangeShapeType="1"/>
          </p:cNvSpPr>
          <p:nvPr/>
        </p:nvSpPr>
        <p:spPr bwMode="auto">
          <a:xfrm>
            <a:off x="685800" y="1066800"/>
            <a:ext cx="0" cy="3922713"/>
          </a:xfrm>
          <a:prstGeom prst="line">
            <a:avLst/>
          </a:prstGeom>
          <a:noFill/>
          <a:ln w="76200">
            <a:solidFill>
              <a:srgbClr val="FFFF99"/>
            </a:solidFill>
            <a:round/>
            <a:headEnd/>
            <a:tailEnd/>
          </a:ln>
          <a:effectLst/>
        </p:spPr>
        <p:txBody>
          <a:bodyPr/>
          <a:lstStyle/>
          <a:p>
            <a:endParaRPr lang="ru-RU"/>
          </a:p>
        </p:txBody>
      </p:sp>
      <p:sp>
        <p:nvSpPr>
          <p:cNvPr id="41991" name="Text Box 7"/>
          <p:cNvSpPr txBox="1">
            <a:spLocks noChangeArrowheads="1"/>
          </p:cNvSpPr>
          <p:nvPr/>
        </p:nvSpPr>
        <p:spPr bwMode="auto">
          <a:xfrm>
            <a:off x="1905000" y="2362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административную</a:t>
            </a:r>
          </a:p>
        </p:txBody>
      </p:sp>
      <p:sp>
        <p:nvSpPr>
          <p:cNvPr id="41992" name="Line 8"/>
          <p:cNvSpPr>
            <a:spLocks noChangeShapeType="1"/>
          </p:cNvSpPr>
          <p:nvPr/>
        </p:nvSpPr>
        <p:spPr bwMode="auto">
          <a:xfrm>
            <a:off x="685800" y="1828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1993" name="Line 9"/>
          <p:cNvSpPr>
            <a:spLocks noChangeShapeType="1"/>
          </p:cNvSpPr>
          <p:nvPr/>
        </p:nvSpPr>
        <p:spPr bwMode="auto">
          <a:xfrm>
            <a:off x="685800" y="2590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1994" name="Line 10"/>
          <p:cNvSpPr>
            <a:spLocks noChangeShapeType="1"/>
          </p:cNvSpPr>
          <p:nvPr/>
        </p:nvSpPr>
        <p:spPr bwMode="auto">
          <a:xfrm>
            <a:off x="685800" y="3352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1995" name="Text Box 11"/>
          <p:cNvSpPr txBox="1">
            <a:spLocks noChangeArrowheads="1"/>
          </p:cNvSpPr>
          <p:nvPr/>
        </p:nvSpPr>
        <p:spPr bwMode="auto">
          <a:xfrm>
            <a:off x="1905000" y="3886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гражданско-правовую</a:t>
            </a:r>
          </a:p>
        </p:txBody>
      </p:sp>
      <p:sp>
        <p:nvSpPr>
          <p:cNvPr id="41996" name="Line 12"/>
          <p:cNvSpPr>
            <a:spLocks noChangeShapeType="1"/>
          </p:cNvSpPr>
          <p:nvPr/>
        </p:nvSpPr>
        <p:spPr bwMode="auto">
          <a:xfrm>
            <a:off x="685800" y="49530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1997" name="Line 13"/>
          <p:cNvSpPr>
            <a:spLocks noChangeShapeType="1"/>
          </p:cNvSpPr>
          <p:nvPr/>
        </p:nvSpPr>
        <p:spPr bwMode="auto">
          <a:xfrm>
            <a:off x="685800" y="4114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1998" name="Text Box 14"/>
          <p:cNvSpPr txBox="1">
            <a:spLocks noChangeArrowheads="1"/>
          </p:cNvSpPr>
          <p:nvPr/>
        </p:nvSpPr>
        <p:spPr bwMode="auto">
          <a:xfrm>
            <a:off x="5638800" y="1600200"/>
            <a:ext cx="3276600" cy="3671888"/>
          </a:xfrm>
          <a:prstGeom prst="rect">
            <a:avLst/>
          </a:prstGeom>
          <a:solidFill>
            <a:srgbClr val="0070C0"/>
          </a:solidFill>
          <a:ln w="9525">
            <a:solidFill>
              <a:srgbClr val="FFFF00"/>
            </a:solidFill>
            <a:miter lim="800000"/>
            <a:headEnd/>
            <a:tailEnd/>
          </a:ln>
          <a:effectLst/>
        </p:spPr>
        <p:txBody>
          <a:bodyPr>
            <a:spAutoFit/>
          </a:bodyPr>
          <a:lstStyle/>
          <a:p>
            <a:pPr>
              <a:spcBef>
                <a:spcPct val="50000"/>
              </a:spcBef>
            </a:pPr>
            <a:r>
              <a:rPr lang="ru-RU" dirty="0"/>
              <a:t>За материальный ущерб, причиненный государству при исполнении обязанностей военной службы, военнослужащие привлекаются к материальной ответственности в соответствии с Федеральным законом о материальной ответственности военнослужащих. </a:t>
            </a:r>
          </a:p>
        </p:txBody>
      </p:sp>
      <p:sp>
        <p:nvSpPr>
          <p:cNvPr id="41999" name="AutoShape 15"/>
          <p:cNvSpPr>
            <a:spLocks noChangeArrowheads="1"/>
          </p:cNvSpPr>
          <p:nvPr/>
        </p:nvSpPr>
        <p:spPr bwMode="auto">
          <a:xfrm>
            <a:off x="5334000" y="3200400"/>
            <a:ext cx="304800" cy="304800"/>
          </a:xfrm>
          <a:prstGeom prst="rightArrow">
            <a:avLst>
              <a:gd name="adj1" fmla="val 50000"/>
              <a:gd name="adj2" fmla="val 25000"/>
            </a:avLst>
          </a:prstGeom>
          <a:solidFill>
            <a:srgbClr val="FF0000"/>
          </a:solidFill>
          <a:ln w="9525" algn="ctr">
            <a:solidFill>
              <a:srgbClr val="FFFF00"/>
            </a:solidFill>
            <a:miter lim="800000"/>
            <a:headEnd/>
            <a:tailEnd/>
          </a:ln>
          <a:effectLst/>
        </p:spPr>
        <p:txBody>
          <a:bodyPr wrap="none" anchor="ctr"/>
          <a:lstStyle/>
          <a:p>
            <a:endParaRPr lang="ru-RU"/>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04800" y="228600"/>
            <a:ext cx="8610600" cy="860425"/>
          </a:xfrm>
          <a:prstGeom prst="rect">
            <a:avLst/>
          </a:prstGeom>
          <a:solidFill>
            <a:srgbClr val="008000"/>
          </a:solidFill>
          <a:ln w="38100">
            <a:solidFill>
              <a:srgbClr val="FFFF00"/>
            </a:solidFill>
            <a:miter lim="800000"/>
            <a:headEnd/>
            <a:tailEnd/>
          </a:ln>
          <a:effectLst/>
        </p:spPr>
        <p:txBody>
          <a:bodyPr>
            <a:spAutoFit/>
          </a:bodyPr>
          <a:lstStyle/>
          <a:p>
            <a:pPr algn="ctr"/>
            <a:r>
              <a:rPr lang="ru-RU" sz="2400">
                <a:solidFill>
                  <a:schemeClr val="bg1"/>
                </a:solidFill>
              </a:rPr>
              <a:t>Военнослужащие в зависимости от характера и тяжести совершенного правонарушения несут </a:t>
            </a:r>
            <a:r>
              <a:rPr lang="ru-RU" sz="2400" b="1">
                <a:solidFill>
                  <a:schemeClr val="bg1"/>
                </a:solidFill>
              </a:rPr>
              <a:t>ответственность</a:t>
            </a:r>
            <a:r>
              <a:rPr lang="ru-RU" sz="2400">
                <a:solidFill>
                  <a:schemeClr val="bg1"/>
                </a:solidFill>
              </a:rPr>
              <a:t>: </a:t>
            </a:r>
          </a:p>
        </p:txBody>
      </p:sp>
      <p:sp>
        <p:nvSpPr>
          <p:cNvPr id="43011" name="Text Box 3"/>
          <p:cNvSpPr txBox="1">
            <a:spLocks noChangeArrowheads="1"/>
          </p:cNvSpPr>
          <p:nvPr/>
        </p:nvSpPr>
        <p:spPr bwMode="auto">
          <a:xfrm>
            <a:off x="1905000" y="4648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уголовную</a:t>
            </a:r>
          </a:p>
        </p:txBody>
      </p:sp>
      <p:sp>
        <p:nvSpPr>
          <p:cNvPr id="43012" name="Text Box 4"/>
          <p:cNvSpPr txBox="1">
            <a:spLocks noChangeArrowheads="1"/>
          </p:cNvSpPr>
          <p:nvPr/>
        </p:nvSpPr>
        <p:spPr bwMode="auto">
          <a:xfrm>
            <a:off x="1905000" y="1600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дисциплинарную</a:t>
            </a:r>
          </a:p>
        </p:txBody>
      </p:sp>
      <p:sp>
        <p:nvSpPr>
          <p:cNvPr id="43013" name="Text Box 5"/>
          <p:cNvSpPr txBox="1">
            <a:spLocks noChangeArrowheads="1"/>
          </p:cNvSpPr>
          <p:nvPr/>
        </p:nvSpPr>
        <p:spPr bwMode="auto">
          <a:xfrm>
            <a:off x="1905000" y="3124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материальную</a:t>
            </a:r>
          </a:p>
        </p:txBody>
      </p:sp>
      <p:sp>
        <p:nvSpPr>
          <p:cNvPr id="43014" name="Line 6"/>
          <p:cNvSpPr>
            <a:spLocks noChangeShapeType="1"/>
          </p:cNvSpPr>
          <p:nvPr/>
        </p:nvSpPr>
        <p:spPr bwMode="auto">
          <a:xfrm>
            <a:off x="685800" y="1066800"/>
            <a:ext cx="0" cy="3922713"/>
          </a:xfrm>
          <a:prstGeom prst="line">
            <a:avLst/>
          </a:prstGeom>
          <a:noFill/>
          <a:ln w="76200">
            <a:solidFill>
              <a:srgbClr val="FFFF99"/>
            </a:solidFill>
            <a:round/>
            <a:headEnd/>
            <a:tailEnd/>
          </a:ln>
          <a:effectLst/>
        </p:spPr>
        <p:txBody>
          <a:bodyPr/>
          <a:lstStyle/>
          <a:p>
            <a:endParaRPr lang="ru-RU"/>
          </a:p>
        </p:txBody>
      </p:sp>
      <p:sp>
        <p:nvSpPr>
          <p:cNvPr id="43015" name="Text Box 7"/>
          <p:cNvSpPr txBox="1">
            <a:spLocks noChangeArrowheads="1"/>
          </p:cNvSpPr>
          <p:nvPr/>
        </p:nvSpPr>
        <p:spPr bwMode="auto">
          <a:xfrm>
            <a:off x="1905000" y="2362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административную</a:t>
            </a:r>
          </a:p>
        </p:txBody>
      </p:sp>
      <p:sp>
        <p:nvSpPr>
          <p:cNvPr id="43016" name="Line 8"/>
          <p:cNvSpPr>
            <a:spLocks noChangeShapeType="1"/>
          </p:cNvSpPr>
          <p:nvPr/>
        </p:nvSpPr>
        <p:spPr bwMode="auto">
          <a:xfrm>
            <a:off x="685800" y="1828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3017" name="Line 9"/>
          <p:cNvSpPr>
            <a:spLocks noChangeShapeType="1"/>
          </p:cNvSpPr>
          <p:nvPr/>
        </p:nvSpPr>
        <p:spPr bwMode="auto">
          <a:xfrm>
            <a:off x="685800" y="2590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3018" name="Line 10"/>
          <p:cNvSpPr>
            <a:spLocks noChangeShapeType="1"/>
          </p:cNvSpPr>
          <p:nvPr/>
        </p:nvSpPr>
        <p:spPr bwMode="auto">
          <a:xfrm>
            <a:off x="685800" y="3352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3019" name="Text Box 11"/>
          <p:cNvSpPr txBox="1">
            <a:spLocks noChangeArrowheads="1"/>
          </p:cNvSpPr>
          <p:nvPr/>
        </p:nvSpPr>
        <p:spPr bwMode="auto">
          <a:xfrm>
            <a:off x="1905000" y="3886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dirty="0">
                <a:solidFill>
                  <a:srgbClr val="FF0000"/>
                </a:solidFill>
              </a:rPr>
              <a:t>гражданско-правовую</a:t>
            </a:r>
          </a:p>
        </p:txBody>
      </p:sp>
      <p:sp>
        <p:nvSpPr>
          <p:cNvPr id="43020" name="Line 12"/>
          <p:cNvSpPr>
            <a:spLocks noChangeShapeType="1"/>
          </p:cNvSpPr>
          <p:nvPr/>
        </p:nvSpPr>
        <p:spPr bwMode="auto">
          <a:xfrm>
            <a:off x="685800" y="49530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3021" name="Line 13"/>
          <p:cNvSpPr>
            <a:spLocks noChangeShapeType="1"/>
          </p:cNvSpPr>
          <p:nvPr/>
        </p:nvSpPr>
        <p:spPr bwMode="auto">
          <a:xfrm>
            <a:off x="685800" y="4114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3022" name="Text Box 14"/>
          <p:cNvSpPr txBox="1">
            <a:spLocks noChangeArrowheads="1"/>
          </p:cNvSpPr>
          <p:nvPr/>
        </p:nvSpPr>
        <p:spPr bwMode="auto">
          <a:xfrm>
            <a:off x="5638800" y="1600200"/>
            <a:ext cx="3276600" cy="4495800"/>
          </a:xfrm>
          <a:prstGeom prst="rect">
            <a:avLst/>
          </a:prstGeom>
          <a:solidFill>
            <a:schemeClr val="accent4">
              <a:lumMod val="75000"/>
            </a:schemeClr>
          </a:solidFill>
          <a:ln w="9525">
            <a:solidFill>
              <a:srgbClr val="FFFF00"/>
            </a:solidFill>
            <a:miter lim="800000"/>
            <a:headEnd/>
            <a:tailEnd/>
          </a:ln>
          <a:effectLst/>
        </p:spPr>
        <p:txBody>
          <a:bodyPr>
            <a:spAutoFit/>
          </a:bodyPr>
          <a:lstStyle/>
          <a:p>
            <a:pPr>
              <a:spcBef>
                <a:spcPct val="50000"/>
              </a:spcBef>
            </a:pPr>
            <a:r>
              <a:rPr lang="ru-RU"/>
              <a:t>За невыполнение или ненадлежащее выполнение предусмотренных Федеральными законами РФ обязательств, за убытки и моральный вред, причиненные военнослужащими, не находящимися при исполнении обязанностей военной службы, государству, физическим и юридическим лицам военнослужащие несут гражданско-правовую ответственность. </a:t>
            </a:r>
          </a:p>
        </p:txBody>
      </p:sp>
      <p:sp>
        <p:nvSpPr>
          <p:cNvPr id="43023" name="AutoShape 15"/>
          <p:cNvSpPr>
            <a:spLocks noChangeArrowheads="1"/>
          </p:cNvSpPr>
          <p:nvPr/>
        </p:nvSpPr>
        <p:spPr bwMode="auto">
          <a:xfrm>
            <a:off x="5334000" y="3962400"/>
            <a:ext cx="304800" cy="304800"/>
          </a:xfrm>
          <a:prstGeom prst="rightArrow">
            <a:avLst>
              <a:gd name="adj1" fmla="val 50000"/>
              <a:gd name="adj2" fmla="val 25000"/>
            </a:avLst>
          </a:prstGeom>
          <a:solidFill>
            <a:srgbClr val="FF0000"/>
          </a:solidFill>
          <a:ln w="9525" algn="ctr">
            <a:solidFill>
              <a:srgbClr val="FFFF00"/>
            </a:solidFill>
            <a:miter lim="800000"/>
            <a:headEnd/>
            <a:tailEnd/>
          </a:ln>
          <a:effectLst/>
        </p:spPr>
        <p:txBody>
          <a:bodyPr wrap="none" anchor="ctr"/>
          <a:lstStyle/>
          <a:p>
            <a:endParaRPr lang="ru-RU"/>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04800" y="228600"/>
            <a:ext cx="8610600" cy="860425"/>
          </a:xfrm>
          <a:prstGeom prst="rect">
            <a:avLst/>
          </a:prstGeom>
          <a:solidFill>
            <a:srgbClr val="008000"/>
          </a:solidFill>
          <a:ln w="38100">
            <a:solidFill>
              <a:srgbClr val="FFFF00"/>
            </a:solidFill>
            <a:miter lim="800000"/>
            <a:headEnd/>
            <a:tailEnd/>
          </a:ln>
          <a:effectLst/>
        </p:spPr>
        <p:txBody>
          <a:bodyPr>
            <a:spAutoFit/>
          </a:bodyPr>
          <a:lstStyle/>
          <a:p>
            <a:pPr algn="ctr"/>
            <a:r>
              <a:rPr lang="ru-RU" sz="2400">
                <a:solidFill>
                  <a:schemeClr val="bg1"/>
                </a:solidFill>
              </a:rPr>
              <a:t>Военнослужащие в зависимости от характера и тяжести совершенного правонарушения несут </a:t>
            </a:r>
            <a:r>
              <a:rPr lang="ru-RU" sz="2400" b="1">
                <a:solidFill>
                  <a:schemeClr val="bg1"/>
                </a:solidFill>
              </a:rPr>
              <a:t>ответственность</a:t>
            </a:r>
            <a:r>
              <a:rPr lang="ru-RU" sz="2400">
                <a:solidFill>
                  <a:schemeClr val="bg1"/>
                </a:solidFill>
              </a:rPr>
              <a:t>: </a:t>
            </a:r>
          </a:p>
        </p:txBody>
      </p:sp>
      <p:sp>
        <p:nvSpPr>
          <p:cNvPr id="44035" name="Text Box 3"/>
          <p:cNvSpPr txBox="1">
            <a:spLocks noChangeArrowheads="1"/>
          </p:cNvSpPr>
          <p:nvPr/>
        </p:nvSpPr>
        <p:spPr bwMode="auto">
          <a:xfrm>
            <a:off x="1905000" y="4648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dirty="0">
                <a:solidFill>
                  <a:srgbClr val="FF0000"/>
                </a:solidFill>
              </a:rPr>
              <a:t>уголовную</a:t>
            </a:r>
          </a:p>
        </p:txBody>
      </p:sp>
      <p:sp>
        <p:nvSpPr>
          <p:cNvPr id="44036" name="Text Box 4"/>
          <p:cNvSpPr txBox="1">
            <a:spLocks noChangeArrowheads="1"/>
          </p:cNvSpPr>
          <p:nvPr/>
        </p:nvSpPr>
        <p:spPr bwMode="auto">
          <a:xfrm>
            <a:off x="1905000" y="1600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дисциплинарную</a:t>
            </a:r>
          </a:p>
        </p:txBody>
      </p:sp>
      <p:sp>
        <p:nvSpPr>
          <p:cNvPr id="44037" name="Text Box 5"/>
          <p:cNvSpPr txBox="1">
            <a:spLocks noChangeArrowheads="1"/>
          </p:cNvSpPr>
          <p:nvPr/>
        </p:nvSpPr>
        <p:spPr bwMode="auto">
          <a:xfrm>
            <a:off x="1905000" y="3124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материальную</a:t>
            </a:r>
          </a:p>
        </p:txBody>
      </p:sp>
      <p:sp>
        <p:nvSpPr>
          <p:cNvPr id="44038" name="Line 6"/>
          <p:cNvSpPr>
            <a:spLocks noChangeShapeType="1"/>
          </p:cNvSpPr>
          <p:nvPr/>
        </p:nvSpPr>
        <p:spPr bwMode="auto">
          <a:xfrm>
            <a:off x="685800" y="1066800"/>
            <a:ext cx="0" cy="3922713"/>
          </a:xfrm>
          <a:prstGeom prst="line">
            <a:avLst/>
          </a:prstGeom>
          <a:noFill/>
          <a:ln w="76200">
            <a:solidFill>
              <a:srgbClr val="FFFF99"/>
            </a:solidFill>
            <a:round/>
            <a:headEnd/>
            <a:tailEnd/>
          </a:ln>
          <a:effectLst/>
        </p:spPr>
        <p:txBody>
          <a:bodyPr/>
          <a:lstStyle/>
          <a:p>
            <a:endParaRPr lang="ru-RU"/>
          </a:p>
        </p:txBody>
      </p:sp>
      <p:sp>
        <p:nvSpPr>
          <p:cNvPr id="44039" name="Text Box 7"/>
          <p:cNvSpPr txBox="1">
            <a:spLocks noChangeArrowheads="1"/>
          </p:cNvSpPr>
          <p:nvPr/>
        </p:nvSpPr>
        <p:spPr bwMode="auto">
          <a:xfrm>
            <a:off x="1905000" y="2362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административную</a:t>
            </a:r>
          </a:p>
        </p:txBody>
      </p:sp>
      <p:sp>
        <p:nvSpPr>
          <p:cNvPr id="44040" name="Line 8"/>
          <p:cNvSpPr>
            <a:spLocks noChangeShapeType="1"/>
          </p:cNvSpPr>
          <p:nvPr/>
        </p:nvSpPr>
        <p:spPr bwMode="auto">
          <a:xfrm>
            <a:off x="685800" y="1828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4041" name="Line 9"/>
          <p:cNvSpPr>
            <a:spLocks noChangeShapeType="1"/>
          </p:cNvSpPr>
          <p:nvPr/>
        </p:nvSpPr>
        <p:spPr bwMode="auto">
          <a:xfrm>
            <a:off x="685800" y="2590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4042" name="Line 10"/>
          <p:cNvSpPr>
            <a:spLocks noChangeShapeType="1"/>
          </p:cNvSpPr>
          <p:nvPr/>
        </p:nvSpPr>
        <p:spPr bwMode="auto">
          <a:xfrm>
            <a:off x="685800" y="3352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4043" name="Text Box 11"/>
          <p:cNvSpPr txBox="1">
            <a:spLocks noChangeArrowheads="1"/>
          </p:cNvSpPr>
          <p:nvPr/>
        </p:nvSpPr>
        <p:spPr bwMode="auto">
          <a:xfrm>
            <a:off x="1905000" y="3886200"/>
            <a:ext cx="3429000" cy="4667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гражданско-правовую</a:t>
            </a:r>
          </a:p>
        </p:txBody>
      </p:sp>
      <p:sp>
        <p:nvSpPr>
          <p:cNvPr id="44044" name="Line 12"/>
          <p:cNvSpPr>
            <a:spLocks noChangeShapeType="1"/>
          </p:cNvSpPr>
          <p:nvPr/>
        </p:nvSpPr>
        <p:spPr bwMode="auto">
          <a:xfrm>
            <a:off x="685800" y="49530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4045" name="Line 13"/>
          <p:cNvSpPr>
            <a:spLocks noChangeShapeType="1"/>
          </p:cNvSpPr>
          <p:nvPr/>
        </p:nvSpPr>
        <p:spPr bwMode="auto">
          <a:xfrm>
            <a:off x="685800" y="4114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44046" name="Text Box 14"/>
          <p:cNvSpPr txBox="1">
            <a:spLocks noChangeArrowheads="1"/>
          </p:cNvSpPr>
          <p:nvPr/>
        </p:nvSpPr>
        <p:spPr bwMode="auto">
          <a:xfrm>
            <a:off x="5638800" y="2532063"/>
            <a:ext cx="3276600" cy="2573337"/>
          </a:xfrm>
          <a:prstGeom prst="rect">
            <a:avLst/>
          </a:prstGeom>
          <a:solidFill>
            <a:srgbClr val="0070C0"/>
          </a:solidFill>
          <a:ln w="9525">
            <a:solidFill>
              <a:srgbClr val="FFFF00"/>
            </a:solidFill>
            <a:miter lim="800000"/>
            <a:headEnd/>
            <a:tailEnd/>
          </a:ln>
          <a:effectLst/>
        </p:spPr>
        <p:txBody>
          <a:bodyPr>
            <a:spAutoFit/>
          </a:bodyPr>
          <a:lstStyle/>
          <a:p>
            <a:pPr>
              <a:spcBef>
                <a:spcPct val="50000"/>
              </a:spcBef>
            </a:pPr>
            <a:r>
              <a:rPr lang="ru-RU"/>
              <a:t>За совершенные преступления военнослужащие несут уголовную ответственность в соответствии с Федеральными законами и иными нормативными правовыми актами Российской Федерации. </a:t>
            </a:r>
          </a:p>
        </p:txBody>
      </p:sp>
      <p:sp>
        <p:nvSpPr>
          <p:cNvPr id="44047" name="AutoShape 15"/>
          <p:cNvSpPr>
            <a:spLocks noChangeArrowheads="1"/>
          </p:cNvSpPr>
          <p:nvPr/>
        </p:nvSpPr>
        <p:spPr bwMode="auto">
          <a:xfrm>
            <a:off x="5334000" y="4724400"/>
            <a:ext cx="304800" cy="304800"/>
          </a:xfrm>
          <a:prstGeom prst="rightArrow">
            <a:avLst>
              <a:gd name="adj1" fmla="val 50000"/>
              <a:gd name="adj2" fmla="val 25000"/>
            </a:avLst>
          </a:prstGeom>
          <a:solidFill>
            <a:srgbClr val="FF0000"/>
          </a:solidFill>
          <a:ln w="9525" algn="ctr">
            <a:solidFill>
              <a:srgbClr val="FFFF00"/>
            </a:solidFill>
            <a:miter lim="800000"/>
            <a:headEnd/>
            <a:tailEnd/>
          </a:ln>
          <a:effectLst/>
        </p:spPr>
        <p:txBody>
          <a:bodyPr wrap="none" anchor="ctr"/>
          <a:lstStyle/>
          <a:p>
            <a:endParaRPr lang="ru-RU"/>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4"/>
          <p:cNvSpPr txBox="1">
            <a:spLocks noChangeArrowheads="1"/>
          </p:cNvSpPr>
          <p:nvPr/>
        </p:nvSpPr>
        <p:spPr bwMode="auto">
          <a:xfrm>
            <a:off x="2667000" y="304800"/>
            <a:ext cx="6324600" cy="5241925"/>
          </a:xfrm>
          <a:prstGeom prst="rect">
            <a:avLst/>
          </a:prstGeom>
          <a:solidFill>
            <a:schemeClr val="accent3">
              <a:lumMod val="75000"/>
            </a:schemeClr>
          </a:solidFill>
          <a:ln w="38100">
            <a:solidFill>
              <a:srgbClr val="FFFF00"/>
            </a:solidFill>
            <a:miter lim="800000"/>
            <a:headEnd/>
            <a:tailEnd/>
          </a:ln>
          <a:effectLst/>
        </p:spPr>
        <p:txBody>
          <a:bodyPr>
            <a:spAutoFit/>
          </a:bodyPr>
          <a:lstStyle/>
          <a:p>
            <a:pPr algn="ctr"/>
            <a:r>
              <a:rPr lang="ru-RU" sz="2400" b="1" dirty="0">
                <a:solidFill>
                  <a:srgbClr val="FFFF00"/>
                </a:solidFill>
              </a:rPr>
              <a:t>Преступлениями против военной службы</a:t>
            </a:r>
            <a:r>
              <a:rPr lang="ru-RU" sz="2400" b="1" dirty="0">
                <a:solidFill>
                  <a:schemeClr val="bg1"/>
                </a:solidFill>
              </a:rPr>
              <a:t> </a:t>
            </a:r>
          </a:p>
          <a:p>
            <a:pPr algn="ctr"/>
            <a:r>
              <a:rPr lang="ru-RU" sz="2400" dirty="0">
                <a:solidFill>
                  <a:schemeClr val="bg1"/>
                </a:solidFill>
              </a:rPr>
              <a:t>признаются предусмотренные </a:t>
            </a:r>
            <a:r>
              <a:rPr lang="ru-RU" sz="2400" dirty="0">
                <a:solidFill>
                  <a:srgbClr val="FFFF00"/>
                </a:solidFill>
              </a:rPr>
              <a:t>Уголовным кодексом РФ</a:t>
            </a:r>
            <a:r>
              <a:rPr lang="ru-RU" sz="2400" dirty="0">
                <a:solidFill>
                  <a:schemeClr val="bg1"/>
                </a:solidFill>
              </a:rPr>
              <a:t> (глава 33) преступления против установленного порядка прохождения военной службы, совершенные военнослужащими, проходящими военную службу по призыву либо по контракту в Вооруженных Силах Российской Федерации, других войсках и воинских формированиях РФ, </a:t>
            </a:r>
          </a:p>
          <a:p>
            <a:pPr algn="ctr"/>
            <a:r>
              <a:rPr lang="ru-RU" sz="2400" dirty="0">
                <a:solidFill>
                  <a:schemeClr val="bg1"/>
                </a:solidFill>
              </a:rPr>
              <a:t>а также гражданами, пребывающими в запасе, во время прохождения ими военных сборов.</a:t>
            </a:r>
          </a:p>
        </p:txBody>
      </p:sp>
      <p:sp>
        <p:nvSpPr>
          <p:cNvPr id="27655" name="Text Box 7"/>
          <p:cNvSpPr txBox="1">
            <a:spLocks noChangeArrowheads="1"/>
          </p:cNvSpPr>
          <p:nvPr/>
        </p:nvSpPr>
        <p:spPr bwMode="auto">
          <a:xfrm>
            <a:off x="457200" y="5715000"/>
            <a:ext cx="8458200" cy="925513"/>
          </a:xfrm>
          <a:prstGeom prst="rect">
            <a:avLst/>
          </a:prstGeom>
          <a:solidFill>
            <a:schemeClr val="accent4">
              <a:lumMod val="60000"/>
              <a:lumOff val="40000"/>
            </a:schemeClr>
          </a:solidFill>
          <a:ln w="9525" algn="ctr">
            <a:solidFill>
              <a:srgbClr val="FFFF00"/>
            </a:solidFill>
            <a:miter lim="800000"/>
            <a:headEnd/>
            <a:tailEnd/>
          </a:ln>
          <a:effectLst/>
        </p:spPr>
        <p:txBody>
          <a:bodyPr>
            <a:spAutoFit/>
          </a:bodyPr>
          <a:lstStyle/>
          <a:p>
            <a:pPr algn="ctr"/>
            <a:r>
              <a:rPr lang="ru-RU" dirty="0">
                <a:solidFill>
                  <a:schemeClr val="bg1"/>
                </a:solidFill>
              </a:rPr>
              <a:t>Уголовная ответственность за преступления против военной службы, совершенные в военное время либо в боевой обстановке, определяется законодательством Российской Федерации военного времени. </a:t>
            </a:r>
          </a:p>
        </p:txBody>
      </p:sp>
      <p:pic>
        <p:nvPicPr>
          <p:cNvPr id="27665" name="Picture 17" descr="5-941256"/>
          <p:cNvPicPr>
            <a:picLocks noChangeAspect="1" noChangeArrowheads="1"/>
          </p:cNvPicPr>
          <p:nvPr/>
        </p:nvPicPr>
        <p:blipFill>
          <a:blip r:embed="rId2" cstate="print"/>
          <a:srcRect/>
          <a:stretch>
            <a:fillRect/>
          </a:stretch>
        </p:blipFill>
        <p:spPr bwMode="auto">
          <a:xfrm>
            <a:off x="228600" y="990600"/>
            <a:ext cx="2501900" cy="3829050"/>
          </a:xfrm>
          <a:prstGeom prst="rect">
            <a:avLst/>
          </a:prstGeom>
          <a:noFill/>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304800" y="228600"/>
            <a:ext cx="8610600" cy="860425"/>
          </a:xfrm>
          <a:prstGeom prst="rect">
            <a:avLst/>
          </a:prstGeom>
          <a:solidFill>
            <a:srgbClr val="008000"/>
          </a:solidFill>
          <a:ln w="38100">
            <a:solidFill>
              <a:srgbClr val="FFFF00"/>
            </a:solidFill>
            <a:miter lim="800000"/>
            <a:headEnd/>
            <a:tailEnd/>
          </a:ln>
          <a:effectLst/>
        </p:spPr>
        <p:txBody>
          <a:bodyPr>
            <a:spAutoFit/>
          </a:bodyPr>
          <a:lstStyle/>
          <a:p>
            <a:pPr algn="ctr"/>
            <a:r>
              <a:rPr lang="ru-RU" sz="2400">
                <a:solidFill>
                  <a:schemeClr val="bg1"/>
                </a:solidFill>
              </a:rPr>
              <a:t>Преступления против военной службы, </a:t>
            </a:r>
          </a:p>
          <a:p>
            <a:pPr algn="ctr"/>
            <a:r>
              <a:rPr lang="ru-RU" sz="2400">
                <a:solidFill>
                  <a:schemeClr val="bg1"/>
                </a:solidFill>
              </a:rPr>
              <a:t>определенные Уголовным кодексом РФ</a:t>
            </a:r>
          </a:p>
        </p:txBody>
      </p:sp>
      <p:sp>
        <p:nvSpPr>
          <p:cNvPr id="46084" name="Text Box 4"/>
          <p:cNvSpPr txBox="1">
            <a:spLocks noChangeArrowheads="1"/>
          </p:cNvSpPr>
          <p:nvPr/>
        </p:nvSpPr>
        <p:spPr bwMode="auto">
          <a:xfrm>
            <a:off x="838200" y="1219200"/>
            <a:ext cx="8153400" cy="650875"/>
          </a:xfrm>
          <a:prstGeom prst="rect">
            <a:avLst/>
          </a:prstGeom>
          <a:solidFill>
            <a:schemeClr val="accent3">
              <a:lumMod val="75000"/>
            </a:schemeClr>
          </a:solidFill>
          <a:ln w="9525" algn="ctr">
            <a:solidFill>
              <a:srgbClr val="FFFF00"/>
            </a:solidFill>
            <a:miter lim="800000"/>
            <a:headEnd/>
            <a:tailEnd/>
          </a:ln>
          <a:effectLst/>
        </p:spPr>
        <p:txBody>
          <a:bodyPr>
            <a:spAutoFit/>
          </a:bodyPr>
          <a:lstStyle/>
          <a:p>
            <a:pPr>
              <a:spcBef>
                <a:spcPct val="50000"/>
              </a:spcBef>
            </a:pPr>
            <a:r>
              <a:rPr lang="ru-RU">
                <a:solidFill>
                  <a:schemeClr val="bg1"/>
                </a:solidFill>
              </a:rPr>
              <a:t>Сопротивление начальнику или принуждение его к нарушению обязанностей военной службы </a:t>
            </a:r>
            <a:r>
              <a:rPr lang="ru-RU">
                <a:solidFill>
                  <a:srgbClr val="FFFF00"/>
                </a:solidFill>
              </a:rPr>
              <a:t>(статья 333)</a:t>
            </a:r>
            <a:r>
              <a:rPr lang="ru-RU">
                <a:solidFill>
                  <a:schemeClr val="bg1"/>
                </a:solidFill>
              </a:rPr>
              <a:t> </a:t>
            </a:r>
          </a:p>
        </p:txBody>
      </p:sp>
      <p:sp>
        <p:nvSpPr>
          <p:cNvPr id="46086" name="Line 6"/>
          <p:cNvSpPr>
            <a:spLocks noChangeShapeType="1"/>
          </p:cNvSpPr>
          <p:nvPr/>
        </p:nvSpPr>
        <p:spPr bwMode="auto">
          <a:xfrm>
            <a:off x="457200" y="1066800"/>
            <a:ext cx="0" cy="5294313"/>
          </a:xfrm>
          <a:prstGeom prst="line">
            <a:avLst/>
          </a:prstGeom>
          <a:noFill/>
          <a:ln w="76200">
            <a:solidFill>
              <a:srgbClr val="FFFF99"/>
            </a:solidFill>
            <a:round/>
            <a:headEnd/>
            <a:tailEnd/>
          </a:ln>
          <a:effectLst/>
        </p:spPr>
        <p:txBody>
          <a:bodyPr/>
          <a:lstStyle/>
          <a:p>
            <a:endParaRPr lang="ru-RU"/>
          </a:p>
        </p:txBody>
      </p:sp>
      <p:sp>
        <p:nvSpPr>
          <p:cNvPr id="46088" name="Line 8"/>
          <p:cNvSpPr>
            <a:spLocks noChangeShapeType="1"/>
          </p:cNvSpPr>
          <p:nvPr/>
        </p:nvSpPr>
        <p:spPr bwMode="auto">
          <a:xfrm>
            <a:off x="457200" y="1524000"/>
            <a:ext cx="381000" cy="0"/>
          </a:xfrm>
          <a:prstGeom prst="line">
            <a:avLst/>
          </a:prstGeom>
          <a:noFill/>
          <a:ln w="76200">
            <a:solidFill>
              <a:srgbClr val="FFFF99"/>
            </a:solidFill>
            <a:round/>
            <a:headEnd/>
            <a:tailEnd type="triangle" w="med" len="med"/>
          </a:ln>
          <a:effectLst/>
        </p:spPr>
        <p:txBody>
          <a:bodyPr/>
          <a:lstStyle/>
          <a:p>
            <a:endParaRPr lang="ru-RU"/>
          </a:p>
        </p:txBody>
      </p:sp>
      <p:sp>
        <p:nvSpPr>
          <p:cNvPr id="46094" name="Text Box 14"/>
          <p:cNvSpPr txBox="1">
            <a:spLocks noChangeArrowheads="1"/>
          </p:cNvSpPr>
          <p:nvPr/>
        </p:nvSpPr>
        <p:spPr bwMode="auto">
          <a:xfrm>
            <a:off x="838200" y="1905000"/>
            <a:ext cx="8153400" cy="376238"/>
          </a:xfrm>
          <a:prstGeom prst="rect">
            <a:avLst/>
          </a:prstGeom>
          <a:solidFill>
            <a:schemeClr val="accent3">
              <a:lumMod val="75000"/>
            </a:schemeClr>
          </a:solidFill>
          <a:ln w="9525" algn="ctr">
            <a:solidFill>
              <a:srgbClr val="FFFF00"/>
            </a:solidFill>
            <a:miter lim="800000"/>
            <a:headEnd/>
            <a:tailEnd/>
          </a:ln>
          <a:effectLst/>
        </p:spPr>
        <p:txBody>
          <a:bodyPr>
            <a:spAutoFit/>
          </a:bodyPr>
          <a:lstStyle/>
          <a:p>
            <a:pPr>
              <a:spcBef>
                <a:spcPct val="50000"/>
              </a:spcBef>
            </a:pPr>
            <a:r>
              <a:rPr lang="ru-RU">
                <a:solidFill>
                  <a:schemeClr val="bg1"/>
                </a:solidFill>
              </a:rPr>
              <a:t>Насильственные действия в отношении начальника </a:t>
            </a:r>
            <a:r>
              <a:rPr lang="ru-RU">
                <a:solidFill>
                  <a:srgbClr val="FFFF00"/>
                </a:solidFill>
              </a:rPr>
              <a:t>(статья 334)</a:t>
            </a:r>
            <a:r>
              <a:rPr lang="ru-RU">
                <a:solidFill>
                  <a:schemeClr val="bg1"/>
                </a:solidFill>
              </a:rPr>
              <a:t> </a:t>
            </a:r>
          </a:p>
        </p:txBody>
      </p:sp>
      <p:sp>
        <p:nvSpPr>
          <p:cNvPr id="46095" name="Line 15"/>
          <p:cNvSpPr>
            <a:spLocks noChangeShapeType="1"/>
          </p:cNvSpPr>
          <p:nvPr/>
        </p:nvSpPr>
        <p:spPr bwMode="auto">
          <a:xfrm>
            <a:off x="457200" y="2057400"/>
            <a:ext cx="381000" cy="0"/>
          </a:xfrm>
          <a:prstGeom prst="line">
            <a:avLst/>
          </a:prstGeom>
          <a:noFill/>
          <a:ln w="76200">
            <a:solidFill>
              <a:srgbClr val="FFFF99"/>
            </a:solidFill>
            <a:round/>
            <a:headEnd/>
            <a:tailEnd type="triangle" w="med" len="med"/>
          </a:ln>
          <a:effectLst/>
        </p:spPr>
        <p:txBody>
          <a:bodyPr/>
          <a:lstStyle/>
          <a:p>
            <a:endParaRPr lang="ru-RU"/>
          </a:p>
        </p:txBody>
      </p:sp>
      <p:sp>
        <p:nvSpPr>
          <p:cNvPr id="46096" name="Text Box 16"/>
          <p:cNvSpPr txBox="1">
            <a:spLocks noChangeArrowheads="1"/>
          </p:cNvSpPr>
          <p:nvPr/>
        </p:nvSpPr>
        <p:spPr bwMode="auto">
          <a:xfrm>
            <a:off x="838200" y="2320925"/>
            <a:ext cx="8153400" cy="650875"/>
          </a:xfrm>
          <a:prstGeom prst="rect">
            <a:avLst/>
          </a:prstGeom>
          <a:solidFill>
            <a:schemeClr val="accent3">
              <a:lumMod val="75000"/>
            </a:schemeClr>
          </a:solidFill>
          <a:ln w="9525" algn="ctr">
            <a:solidFill>
              <a:srgbClr val="FFFF00"/>
            </a:solidFill>
            <a:miter lim="800000"/>
            <a:headEnd/>
            <a:tailEnd/>
          </a:ln>
          <a:effectLst/>
        </p:spPr>
        <p:txBody>
          <a:bodyPr>
            <a:spAutoFit/>
          </a:bodyPr>
          <a:lstStyle/>
          <a:p>
            <a:pPr>
              <a:spcBef>
                <a:spcPct val="50000"/>
              </a:spcBef>
            </a:pPr>
            <a:r>
              <a:rPr lang="ru-RU">
                <a:solidFill>
                  <a:schemeClr val="bg1"/>
                </a:solidFill>
              </a:rPr>
              <a:t>Нарушение уставных правил взаимоотношений между военнослужащими при отсутствии между ними отношения подчиненности </a:t>
            </a:r>
            <a:r>
              <a:rPr lang="ru-RU">
                <a:solidFill>
                  <a:srgbClr val="FFFF00"/>
                </a:solidFill>
              </a:rPr>
              <a:t>(статья 335)</a:t>
            </a:r>
            <a:r>
              <a:rPr lang="ru-RU">
                <a:solidFill>
                  <a:schemeClr val="bg1"/>
                </a:solidFill>
              </a:rPr>
              <a:t> </a:t>
            </a:r>
          </a:p>
        </p:txBody>
      </p:sp>
      <p:sp>
        <p:nvSpPr>
          <p:cNvPr id="46097" name="Line 17"/>
          <p:cNvSpPr>
            <a:spLocks noChangeShapeType="1"/>
          </p:cNvSpPr>
          <p:nvPr/>
        </p:nvSpPr>
        <p:spPr bwMode="auto">
          <a:xfrm>
            <a:off x="457200" y="2667000"/>
            <a:ext cx="381000" cy="0"/>
          </a:xfrm>
          <a:prstGeom prst="line">
            <a:avLst/>
          </a:prstGeom>
          <a:noFill/>
          <a:ln w="76200">
            <a:solidFill>
              <a:srgbClr val="FFFF99"/>
            </a:solidFill>
            <a:round/>
            <a:headEnd/>
            <a:tailEnd type="triangle" w="med" len="med"/>
          </a:ln>
          <a:effectLst/>
        </p:spPr>
        <p:txBody>
          <a:bodyPr/>
          <a:lstStyle/>
          <a:p>
            <a:endParaRPr lang="ru-RU"/>
          </a:p>
        </p:txBody>
      </p:sp>
      <p:sp>
        <p:nvSpPr>
          <p:cNvPr id="46098" name="Text Box 18"/>
          <p:cNvSpPr txBox="1">
            <a:spLocks noChangeArrowheads="1"/>
          </p:cNvSpPr>
          <p:nvPr/>
        </p:nvSpPr>
        <p:spPr bwMode="auto">
          <a:xfrm>
            <a:off x="838200" y="3006725"/>
            <a:ext cx="8153400" cy="376238"/>
          </a:xfrm>
          <a:prstGeom prst="rect">
            <a:avLst/>
          </a:prstGeom>
          <a:solidFill>
            <a:schemeClr val="accent3">
              <a:lumMod val="75000"/>
            </a:schemeClr>
          </a:solidFill>
          <a:ln w="9525" algn="ctr">
            <a:solidFill>
              <a:srgbClr val="FFFF00"/>
            </a:solidFill>
            <a:miter lim="800000"/>
            <a:headEnd/>
            <a:tailEnd/>
          </a:ln>
          <a:effectLst/>
        </p:spPr>
        <p:txBody>
          <a:bodyPr>
            <a:spAutoFit/>
          </a:bodyPr>
          <a:lstStyle/>
          <a:p>
            <a:pPr>
              <a:spcBef>
                <a:spcPct val="50000"/>
              </a:spcBef>
            </a:pPr>
            <a:r>
              <a:rPr lang="ru-RU">
                <a:solidFill>
                  <a:schemeClr val="bg1"/>
                </a:solidFill>
              </a:rPr>
              <a:t>Оскорбление военнослужащего</a:t>
            </a:r>
            <a:r>
              <a:rPr lang="ru-RU"/>
              <a:t> </a:t>
            </a:r>
            <a:r>
              <a:rPr lang="ru-RU">
                <a:solidFill>
                  <a:srgbClr val="FFFF00"/>
                </a:solidFill>
              </a:rPr>
              <a:t>(статья 336)</a:t>
            </a:r>
            <a:r>
              <a:rPr lang="ru-RU">
                <a:solidFill>
                  <a:schemeClr val="bg1"/>
                </a:solidFill>
              </a:rPr>
              <a:t> </a:t>
            </a:r>
          </a:p>
        </p:txBody>
      </p:sp>
      <p:sp>
        <p:nvSpPr>
          <p:cNvPr id="46099" name="Line 19"/>
          <p:cNvSpPr>
            <a:spLocks noChangeShapeType="1"/>
          </p:cNvSpPr>
          <p:nvPr/>
        </p:nvSpPr>
        <p:spPr bwMode="auto">
          <a:xfrm>
            <a:off x="457200" y="3200400"/>
            <a:ext cx="381000" cy="0"/>
          </a:xfrm>
          <a:prstGeom prst="line">
            <a:avLst/>
          </a:prstGeom>
          <a:noFill/>
          <a:ln w="76200">
            <a:solidFill>
              <a:srgbClr val="FFFF99"/>
            </a:solidFill>
            <a:round/>
            <a:headEnd/>
            <a:tailEnd type="triangle" w="med" len="med"/>
          </a:ln>
          <a:effectLst/>
        </p:spPr>
        <p:txBody>
          <a:bodyPr/>
          <a:lstStyle/>
          <a:p>
            <a:endParaRPr lang="ru-RU"/>
          </a:p>
        </p:txBody>
      </p:sp>
      <p:sp>
        <p:nvSpPr>
          <p:cNvPr id="46100" name="Text Box 20"/>
          <p:cNvSpPr txBox="1">
            <a:spLocks noChangeArrowheads="1"/>
          </p:cNvSpPr>
          <p:nvPr/>
        </p:nvSpPr>
        <p:spPr bwMode="auto">
          <a:xfrm>
            <a:off x="838200" y="3429000"/>
            <a:ext cx="8153400" cy="376238"/>
          </a:xfrm>
          <a:prstGeom prst="rect">
            <a:avLst/>
          </a:prstGeom>
          <a:solidFill>
            <a:schemeClr val="accent3">
              <a:lumMod val="75000"/>
            </a:schemeClr>
          </a:solidFill>
          <a:ln w="9525" algn="ctr">
            <a:solidFill>
              <a:srgbClr val="FFFF00"/>
            </a:solidFill>
            <a:miter lim="800000"/>
            <a:headEnd/>
            <a:tailEnd/>
          </a:ln>
          <a:effectLst/>
        </p:spPr>
        <p:txBody>
          <a:bodyPr>
            <a:spAutoFit/>
          </a:bodyPr>
          <a:lstStyle/>
          <a:p>
            <a:pPr>
              <a:spcBef>
                <a:spcPct val="50000"/>
              </a:spcBef>
            </a:pPr>
            <a:r>
              <a:rPr lang="ru-RU">
                <a:solidFill>
                  <a:schemeClr val="bg1"/>
                </a:solidFill>
              </a:rPr>
              <a:t>Самовольное оставление части или места службы</a:t>
            </a:r>
            <a:r>
              <a:rPr lang="ru-RU"/>
              <a:t> </a:t>
            </a:r>
            <a:r>
              <a:rPr lang="ru-RU">
                <a:solidFill>
                  <a:srgbClr val="FFFF00"/>
                </a:solidFill>
              </a:rPr>
              <a:t>(статья 337)</a:t>
            </a:r>
            <a:r>
              <a:rPr lang="ru-RU">
                <a:solidFill>
                  <a:schemeClr val="bg1"/>
                </a:solidFill>
              </a:rPr>
              <a:t> </a:t>
            </a:r>
          </a:p>
        </p:txBody>
      </p:sp>
      <p:sp>
        <p:nvSpPr>
          <p:cNvPr id="46101" name="Line 21"/>
          <p:cNvSpPr>
            <a:spLocks noChangeShapeType="1"/>
          </p:cNvSpPr>
          <p:nvPr/>
        </p:nvSpPr>
        <p:spPr bwMode="auto">
          <a:xfrm>
            <a:off x="457200" y="3657600"/>
            <a:ext cx="381000" cy="0"/>
          </a:xfrm>
          <a:prstGeom prst="line">
            <a:avLst/>
          </a:prstGeom>
          <a:noFill/>
          <a:ln w="76200">
            <a:solidFill>
              <a:srgbClr val="FFFF99"/>
            </a:solidFill>
            <a:round/>
            <a:headEnd/>
            <a:tailEnd type="triangle" w="med" len="med"/>
          </a:ln>
          <a:effectLst/>
        </p:spPr>
        <p:txBody>
          <a:bodyPr/>
          <a:lstStyle/>
          <a:p>
            <a:endParaRPr lang="ru-RU"/>
          </a:p>
        </p:txBody>
      </p:sp>
      <p:sp>
        <p:nvSpPr>
          <p:cNvPr id="46102" name="Text Box 22"/>
          <p:cNvSpPr txBox="1">
            <a:spLocks noChangeArrowheads="1"/>
          </p:cNvSpPr>
          <p:nvPr/>
        </p:nvSpPr>
        <p:spPr bwMode="auto">
          <a:xfrm>
            <a:off x="838200" y="3844925"/>
            <a:ext cx="8153400" cy="376238"/>
          </a:xfrm>
          <a:prstGeom prst="rect">
            <a:avLst/>
          </a:prstGeom>
          <a:solidFill>
            <a:schemeClr val="accent3">
              <a:lumMod val="75000"/>
            </a:schemeClr>
          </a:solidFill>
          <a:ln w="9525" algn="ctr">
            <a:solidFill>
              <a:srgbClr val="FFFF00"/>
            </a:solidFill>
            <a:miter lim="800000"/>
            <a:headEnd/>
            <a:tailEnd/>
          </a:ln>
          <a:effectLst/>
        </p:spPr>
        <p:txBody>
          <a:bodyPr>
            <a:spAutoFit/>
          </a:bodyPr>
          <a:lstStyle/>
          <a:p>
            <a:pPr>
              <a:spcBef>
                <a:spcPct val="50000"/>
              </a:spcBef>
            </a:pPr>
            <a:r>
              <a:rPr lang="ru-RU">
                <a:solidFill>
                  <a:schemeClr val="bg1"/>
                </a:solidFill>
              </a:rPr>
              <a:t>Дезертирство </a:t>
            </a:r>
            <a:r>
              <a:rPr lang="ru-RU">
                <a:solidFill>
                  <a:srgbClr val="FFFF00"/>
                </a:solidFill>
              </a:rPr>
              <a:t>(статья 338)</a:t>
            </a:r>
            <a:r>
              <a:rPr lang="ru-RU">
                <a:solidFill>
                  <a:schemeClr val="bg1"/>
                </a:solidFill>
              </a:rPr>
              <a:t> </a:t>
            </a:r>
          </a:p>
        </p:txBody>
      </p:sp>
      <p:sp>
        <p:nvSpPr>
          <p:cNvPr id="46103" name="Line 23"/>
          <p:cNvSpPr>
            <a:spLocks noChangeShapeType="1"/>
          </p:cNvSpPr>
          <p:nvPr/>
        </p:nvSpPr>
        <p:spPr bwMode="auto">
          <a:xfrm>
            <a:off x="457200" y="4038600"/>
            <a:ext cx="381000" cy="0"/>
          </a:xfrm>
          <a:prstGeom prst="line">
            <a:avLst/>
          </a:prstGeom>
          <a:noFill/>
          <a:ln w="76200">
            <a:solidFill>
              <a:srgbClr val="FFFF99"/>
            </a:solidFill>
            <a:round/>
            <a:headEnd/>
            <a:tailEnd type="triangle" w="med" len="med"/>
          </a:ln>
          <a:effectLst/>
        </p:spPr>
        <p:txBody>
          <a:bodyPr/>
          <a:lstStyle/>
          <a:p>
            <a:endParaRPr lang="ru-RU"/>
          </a:p>
        </p:txBody>
      </p:sp>
      <p:sp>
        <p:nvSpPr>
          <p:cNvPr id="46104" name="Text Box 24"/>
          <p:cNvSpPr txBox="1">
            <a:spLocks noChangeArrowheads="1"/>
          </p:cNvSpPr>
          <p:nvPr/>
        </p:nvSpPr>
        <p:spPr bwMode="auto">
          <a:xfrm>
            <a:off x="838200" y="4267200"/>
            <a:ext cx="8153400" cy="650875"/>
          </a:xfrm>
          <a:prstGeom prst="rect">
            <a:avLst/>
          </a:prstGeom>
          <a:solidFill>
            <a:schemeClr val="accent3">
              <a:lumMod val="75000"/>
            </a:schemeClr>
          </a:solidFill>
          <a:ln w="9525" algn="ctr">
            <a:solidFill>
              <a:srgbClr val="FFFF00"/>
            </a:solidFill>
            <a:miter lim="800000"/>
            <a:headEnd/>
            <a:tailEnd/>
          </a:ln>
          <a:effectLst/>
        </p:spPr>
        <p:txBody>
          <a:bodyPr>
            <a:spAutoFit/>
          </a:bodyPr>
          <a:lstStyle/>
          <a:p>
            <a:pPr>
              <a:spcBef>
                <a:spcPct val="50000"/>
              </a:spcBef>
            </a:pPr>
            <a:r>
              <a:rPr lang="ru-RU">
                <a:solidFill>
                  <a:schemeClr val="bg1"/>
                </a:solidFill>
              </a:rPr>
              <a:t>Уклонение от исполнения обязанностей военной службы путем симулирования болезни или иными способами</a:t>
            </a:r>
            <a:r>
              <a:rPr lang="ru-RU"/>
              <a:t> </a:t>
            </a:r>
            <a:r>
              <a:rPr lang="ru-RU">
                <a:solidFill>
                  <a:srgbClr val="FFFF00"/>
                </a:solidFill>
              </a:rPr>
              <a:t>(статья 339)</a:t>
            </a:r>
            <a:r>
              <a:rPr lang="ru-RU">
                <a:solidFill>
                  <a:schemeClr val="bg1"/>
                </a:solidFill>
              </a:rPr>
              <a:t> </a:t>
            </a:r>
          </a:p>
        </p:txBody>
      </p:sp>
      <p:sp>
        <p:nvSpPr>
          <p:cNvPr id="46105" name="Line 25"/>
          <p:cNvSpPr>
            <a:spLocks noChangeShapeType="1"/>
          </p:cNvSpPr>
          <p:nvPr/>
        </p:nvSpPr>
        <p:spPr bwMode="auto">
          <a:xfrm>
            <a:off x="457200" y="4572000"/>
            <a:ext cx="381000" cy="0"/>
          </a:xfrm>
          <a:prstGeom prst="line">
            <a:avLst/>
          </a:prstGeom>
          <a:noFill/>
          <a:ln w="76200">
            <a:solidFill>
              <a:srgbClr val="FFFF99"/>
            </a:solidFill>
            <a:round/>
            <a:headEnd/>
            <a:tailEnd type="triangle" w="med" len="med"/>
          </a:ln>
          <a:effectLst/>
        </p:spPr>
        <p:txBody>
          <a:bodyPr/>
          <a:lstStyle/>
          <a:p>
            <a:endParaRPr lang="ru-RU"/>
          </a:p>
        </p:txBody>
      </p:sp>
      <p:sp>
        <p:nvSpPr>
          <p:cNvPr id="46106" name="Text Box 26"/>
          <p:cNvSpPr txBox="1">
            <a:spLocks noChangeArrowheads="1"/>
          </p:cNvSpPr>
          <p:nvPr/>
        </p:nvSpPr>
        <p:spPr bwMode="auto">
          <a:xfrm>
            <a:off x="838200" y="4953000"/>
            <a:ext cx="8153400" cy="376238"/>
          </a:xfrm>
          <a:prstGeom prst="rect">
            <a:avLst/>
          </a:prstGeom>
          <a:solidFill>
            <a:schemeClr val="accent3">
              <a:lumMod val="75000"/>
            </a:schemeClr>
          </a:solidFill>
          <a:ln w="9525" algn="ctr">
            <a:solidFill>
              <a:srgbClr val="FFFF00"/>
            </a:solidFill>
            <a:miter lim="800000"/>
            <a:headEnd/>
            <a:tailEnd/>
          </a:ln>
          <a:effectLst/>
        </p:spPr>
        <p:txBody>
          <a:bodyPr>
            <a:spAutoFit/>
          </a:bodyPr>
          <a:lstStyle/>
          <a:p>
            <a:pPr>
              <a:spcBef>
                <a:spcPct val="50000"/>
              </a:spcBef>
            </a:pPr>
            <a:r>
              <a:rPr lang="ru-RU">
                <a:solidFill>
                  <a:schemeClr val="bg1"/>
                </a:solidFill>
              </a:rPr>
              <a:t>Нарушение уставных правил караульной службы</a:t>
            </a:r>
            <a:r>
              <a:rPr lang="ru-RU"/>
              <a:t> </a:t>
            </a:r>
            <a:r>
              <a:rPr lang="ru-RU">
                <a:solidFill>
                  <a:srgbClr val="FFFF00"/>
                </a:solidFill>
              </a:rPr>
              <a:t>(статья 342)</a:t>
            </a:r>
            <a:r>
              <a:rPr lang="ru-RU">
                <a:solidFill>
                  <a:schemeClr val="bg1"/>
                </a:solidFill>
              </a:rPr>
              <a:t> </a:t>
            </a:r>
          </a:p>
        </p:txBody>
      </p:sp>
      <p:sp>
        <p:nvSpPr>
          <p:cNvPr id="46107" name="Line 27"/>
          <p:cNvSpPr>
            <a:spLocks noChangeShapeType="1"/>
          </p:cNvSpPr>
          <p:nvPr/>
        </p:nvSpPr>
        <p:spPr bwMode="auto">
          <a:xfrm>
            <a:off x="457200" y="6324600"/>
            <a:ext cx="381000" cy="0"/>
          </a:xfrm>
          <a:prstGeom prst="line">
            <a:avLst/>
          </a:prstGeom>
          <a:noFill/>
          <a:ln w="76200">
            <a:solidFill>
              <a:srgbClr val="FFFF99"/>
            </a:solidFill>
            <a:round/>
            <a:headEnd/>
            <a:tailEnd type="triangle" w="med" len="med"/>
          </a:ln>
          <a:effectLst/>
        </p:spPr>
        <p:txBody>
          <a:bodyPr/>
          <a:lstStyle/>
          <a:p>
            <a:endParaRPr lang="ru-RU"/>
          </a:p>
        </p:txBody>
      </p:sp>
      <p:sp>
        <p:nvSpPr>
          <p:cNvPr id="46108" name="Text Box 28"/>
          <p:cNvSpPr txBox="1">
            <a:spLocks noChangeArrowheads="1"/>
          </p:cNvSpPr>
          <p:nvPr/>
        </p:nvSpPr>
        <p:spPr bwMode="auto">
          <a:xfrm>
            <a:off x="838200" y="5414963"/>
            <a:ext cx="8153400" cy="650875"/>
          </a:xfrm>
          <a:prstGeom prst="rect">
            <a:avLst/>
          </a:prstGeom>
          <a:solidFill>
            <a:schemeClr val="accent3">
              <a:lumMod val="75000"/>
            </a:schemeClr>
          </a:solidFill>
          <a:ln w="9525" algn="ctr">
            <a:solidFill>
              <a:srgbClr val="FFFF00"/>
            </a:solidFill>
            <a:miter lim="800000"/>
            <a:headEnd/>
            <a:tailEnd/>
          </a:ln>
          <a:effectLst/>
        </p:spPr>
        <p:txBody>
          <a:bodyPr>
            <a:spAutoFit/>
          </a:bodyPr>
          <a:lstStyle/>
          <a:p>
            <a:pPr>
              <a:spcBef>
                <a:spcPct val="50000"/>
              </a:spcBef>
            </a:pPr>
            <a:r>
              <a:rPr lang="ru-RU">
                <a:solidFill>
                  <a:schemeClr val="bg1"/>
                </a:solidFill>
              </a:rPr>
              <a:t>Нарушение уставных правил несения внутренней службы и патрулирования в гарнизоне</a:t>
            </a:r>
            <a:r>
              <a:rPr lang="ru-RU"/>
              <a:t> </a:t>
            </a:r>
            <a:r>
              <a:rPr lang="ru-RU">
                <a:solidFill>
                  <a:srgbClr val="FFFF00"/>
                </a:solidFill>
              </a:rPr>
              <a:t>(статья 344)</a:t>
            </a:r>
            <a:r>
              <a:rPr lang="ru-RU">
                <a:solidFill>
                  <a:schemeClr val="bg1"/>
                </a:solidFill>
              </a:rPr>
              <a:t> </a:t>
            </a:r>
          </a:p>
        </p:txBody>
      </p:sp>
      <p:sp>
        <p:nvSpPr>
          <p:cNvPr id="46109" name="Text Box 29"/>
          <p:cNvSpPr txBox="1">
            <a:spLocks noChangeArrowheads="1"/>
          </p:cNvSpPr>
          <p:nvPr/>
        </p:nvSpPr>
        <p:spPr bwMode="auto">
          <a:xfrm>
            <a:off x="838200" y="6096000"/>
            <a:ext cx="8153400" cy="376238"/>
          </a:xfrm>
          <a:prstGeom prst="rect">
            <a:avLst/>
          </a:prstGeom>
          <a:solidFill>
            <a:schemeClr val="accent3">
              <a:lumMod val="75000"/>
            </a:schemeClr>
          </a:solidFill>
          <a:ln w="9525" algn="ctr">
            <a:solidFill>
              <a:srgbClr val="FFFF00"/>
            </a:solidFill>
            <a:miter lim="800000"/>
            <a:headEnd/>
            <a:tailEnd/>
          </a:ln>
          <a:effectLst/>
        </p:spPr>
        <p:txBody>
          <a:bodyPr>
            <a:spAutoFit/>
          </a:bodyPr>
          <a:lstStyle/>
          <a:p>
            <a:pPr>
              <a:spcBef>
                <a:spcPct val="50000"/>
              </a:spcBef>
            </a:pPr>
            <a:r>
              <a:rPr lang="ru-RU">
                <a:solidFill>
                  <a:schemeClr val="bg1"/>
                </a:solidFill>
              </a:rPr>
              <a:t>Утрата военного имущества</a:t>
            </a:r>
            <a:r>
              <a:rPr lang="ru-RU"/>
              <a:t> </a:t>
            </a:r>
            <a:r>
              <a:rPr lang="ru-RU">
                <a:solidFill>
                  <a:srgbClr val="FFFF00"/>
                </a:solidFill>
              </a:rPr>
              <a:t>(статья 348)</a:t>
            </a:r>
            <a:r>
              <a:rPr lang="ru-RU">
                <a:solidFill>
                  <a:schemeClr val="bg1"/>
                </a:solidFill>
              </a:rPr>
              <a:t> </a:t>
            </a:r>
          </a:p>
        </p:txBody>
      </p:sp>
      <p:sp>
        <p:nvSpPr>
          <p:cNvPr id="46110" name="Line 30"/>
          <p:cNvSpPr>
            <a:spLocks noChangeShapeType="1"/>
          </p:cNvSpPr>
          <p:nvPr/>
        </p:nvSpPr>
        <p:spPr bwMode="auto">
          <a:xfrm>
            <a:off x="457200" y="5105400"/>
            <a:ext cx="381000" cy="0"/>
          </a:xfrm>
          <a:prstGeom prst="line">
            <a:avLst/>
          </a:prstGeom>
          <a:noFill/>
          <a:ln w="76200">
            <a:solidFill>
              <a:srgbClr val="FFFF99"/>
            </a:solidFill>
            <a:round/>
            <a:headEnd/>
            <a:tailEnd type="triangle" w="med" len="med"/>
          </a:ln>
          <a:effectLst/>
        </p:spPr>
        <p:txBody>
          <a:bodyPr/>
          <a:lstStyle/>
          <a:p>
            <a:endParaRPr lang="ru-RU"/>
          </a:p>
        </p:txBody>
      </p:sp>
      <p:sp>
        <p:nvSpPr>
          <p:cNvPr id="46111" name="Line 31"/>
          <p:cNvSpPr>
            <a:spLocks noChangeShapeType="1"/>
          </p:cNvSpPr>
          <p:nvPr/>
        </p:nvSpPr>
        <p:spPr bwMode="auto">
          <a:xfrm>
            <a:off x="457200" y="5715000"/>
            <a:ext cx="381000" cy="0"/>
          </a:xfrm>
          <a:prstGeom prst="line">
            <a:avLst/>
          </a:prstGeom>
          <a:noFill/>
          <a:ln w="76200">
            <a:solidFill>
              <a:srgbClr val="FFFF99"/>
            </a:solidFill>
            <a:round/>
            <a:headEnd/>
            <a:tailEnd type="triangle" w="med" len="med"/>
          </a:ln>
          <a:effectLst/>
        </p:spPr>
        <p:txBody>
          <a:bodyPr/>
          <a:lstStyle/>
          <a:p>
            <a:endParaRPr lang="ru-RU"/>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228600" y="304800"/>
            <a:ext cx="8686800" cy="860425"/>
          </a:xfrm>
          <a:prstGeom prst="rect">
            <a:avLst/>
          </a:prstGeom>
          <a:solidFill>
            <a:schemeClr val="tx2">
              <a:lumMod val="60000"/>
              <a:lumOff val="40000"/>
            </a:schemeClr>
          </a:solidFill>
          <a:ln w="38100">
            <a:solidFill>
              <a:srgbClr val="FFFF00"/>
            </a:solidFill>
            <a:miter lim="800000"/>
            <a:headEnd/>
            <a:tailEnd/>
          </a:ln>
          <a:effectLst/>
        </p:spPr>
        <p:txBody>
          <a:bodyPr>
            <a:spAutoFit/>
          </a:bodyPr>
          <a:lstStyle/>
          <a:p>
            <a:pPr algn="ctr"/>
            <a:r>
              <a:rPr lang="ru-RU" sz="2400" dirty="0">
                <a:solidFill>
                  <a:schemeClr val="bg1"/>
                </a:solidFill>
              </a:rPr>
              <a:t>Сопротивление начальнику или принуждение его к нарушению обязанностей военной службы </a:t>
            </a:r>
            <a:r>
              <a:rPr lang="ru-RU" sz="2400" dirty="0">
                <a:solidFill>
                  <a:srgbClr val="FF0000"/>
                </a:solidFill>
              </a:rPr>
              <a:t>(статья 333)</a:t>
            </a:r>
          </a:p>
        </p:txBody>
      </p:sp>
      <p:sp>
        <p:nvSpPr>
          <p:cNvPr id="45059" name="Text Box 3"/>
          <p:cNvSpPr txBox="1">
            <a:spLocks noChangeArrowheads="1"/>
          </p:cNvSpPr>
          <p:nvPr/>
        </p:nvSpPr>
        <p:spPr bwMode="auto">
          <a:xfrm>
            <a:off x="228600" y="1981200"/>
            <a:ext cx="8686800" cy="119697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lgn="ctr"/>
            <a:r>
              <a:rPr lang="ru-RU" sz="2400" dirty="0">
                <a:solidFill>
                  <a:schemeClr val="bg1"/>
                </a:solidFill>
              </a:rPr>
              <a:t>Сопротивление начальнику или принуждение его к нарушению обязанностей военной службы, сопряженное с насилием или с угрозой его применения, наказывается:</a:t>
            </a:r>
          </a:p>
        </p:txBody>
      </p:sp>
      <p:sp>
        <p:nvSpPr>
          <p:cNvPr id="45060" name="AutoShape 4"/>
          <p:cNvSpPr>
            <a:spLocks noChangeArrowheads="1"/>
          </p:cNvSpPr>
          <p:nvPr/>
        </p:nvSpPr>
        <p:spPr bwMode="auto">
          <a:xfrm>
            <a:off x="3886200" y="1219200"/>
            <a:ext cx="1524000" cy="685800"/>
          </a:xfrm>
          <a:prstGeom prst="downArrow">
            <a:avLst>
              <a:gd name="adj1" fmla="val 50000"/>
              <a:gd name="adj2" fmla="val 47755"/>
            </a:avLst>
          </a:prstGeom>
          <a:noFill/>
          <a:ln w="9525">
            <a:solidFill>
              <a:schemeClr val="bg1"/>
            </a:solidFill>
            <a:miter lim="800000"/>
            <a:headEnd/>
            <a:tailEnd/>
          </a:ln>
          <a:effectLst/>
        </p:spPr>
        <p:txBody>
          <a:bodyPr wrap="none" anchor="ctr"/>
          <a:lstStyle/>
          <a:p>
            <a:endParaRPr lang="ru-RU"/>
          </a:p>
        </p:txBody>
      </p:sp>
      <p:sp>
        <p:nvSpPr>
          <p:cNvPr id="45061" name="Text Box 5"/>
          <p:cNvSpPr txBox="1">
            <a:spLocks noChangeArrowheads="1"/>
          </p:cNvSpPr>
          <p:nvPr/>
        </p:nvSpPr>
        <p:spPr bwMode="auto">
          <a:xfrm>
            <a:off x="1447800" y="3657600"/>
            <a:ext cx="7391400" cy="466725"/>
          </a:xfrm>
          <a:prstGeom prst="rect">
            <a:avLst/>
          </a:prstGeom>
          <a:solidFill>
            <a:schemeClr val="accent3">
              <a:lumMod val="75000"/>
            </a:schemeClr>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ограничением по военной службе на срок до 2 лет</a:t>
            </a:r>
          </a:p>
        </p:txBody>
      </p:sp>
      <p:sp>
        <p:nvSpPr>
          <p:cNvPr id="45063" name="Line 7"/>
          <p:cNvSpPr>
            <a:spLocks noChangeShapeType="1"/>
          </p:cNvSpPr>
          <p:nvPr/>
        </p:nvSpPr>
        <p:spPr bwMode="auto">
          <a:xfrm>
            <a:off x="685800" y="3200400"/>
            <a:ext cx="0" cy="2476500"/>
          </a:xfrm>
          <a:prstGeom prst="line">
            <a:avLst/>
          </a:prstGeom>
          <a:noFill/>
          <a:ln w="76200">
            <a:solidFill>
              <a:srgbClr val="FFFF99"/>
            </a:solidFill>
            <a:round/>
            <a:headEnd/>
            <a:tailEnd/>
          </a:ln>
          <a:effectLst/>
        </p:spPr>
        <p:txBody>
          <a:bodyPr/>
          <a:lstStyle/>
          <a:p>
            <a:endParaRPr lang="ru-RU"/>
          </a:p>
        </p:txBody>
      </p:sp>
      <p:sp>
        <p:nvSpPr>
          <p:cNvPr id="45067" name="Line 11"/>
          <p:cNvSpPr>
            <a:spLocks noChangeShapeType="1"/>
          </p:cNvSpPr>
          <p:nvPr/>
        </p:nvSpPr>
        <p:spPr bwMode="auto">
          <a:xfrm>
            <a:off x="685800" y="3886200"/>
            <a:ext cx="762000" cy="0"/>
          </a:xfrm>
          <a:prstGeom prst="line">
            <a:avLst/>
          </a:prstGeom>
          <a:noFill/>
          <a:ln w="76200">
            <a:solidFill>
              <a:srgbClr val="FFFF99"/>
            </a:solidFill>
            <a:round/>
            <a:headEnd/>
            <a:tailEnd type="triangle" w="med" len="med"/>
          </a:ln>
          <a:effectLst/>
        </p:spPr>
        <p:txBody>
          <a:bodyPr/>
          <a:lstStyle/>
          <a:p>
            <a:endParaRPr lang="ru-RU"/>
          </a:p>
        </p:txBody>
      </p:sp>
      <p:sp>
        <p:nvSpPr>
          <p:cNvPr id="45068" name="Text Box 12"/>
          <p:cNvSpPr txBox="1">
            <a:spLocks noChangeArrowheads="1"/>
          </p:cNvSpPr>
          <p:nvPr/>
        </p:nvSpPr>
        <p:spPr bwMode="auto">
          <a:xfrm>
            <a:off x="1447800" y="5410200"/>
            <a:ext cx="7391400" cy="466725"/>
          </a:xfrm>
          <a:prstGeom prst="rect">
            <a:avLst/>
          </a:prstGeom>
          <a:solidFill>
            <a:schemeClr val="accent3">
              <a:lumMod val="75000"/>
            </a:schemeClr>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лишением свободы на срок до 5 лет</a:t>
            </a:r>
          </a:p>
        </p:txBody>
      </p:sp>
      <p:sp>
        <p:nvSpPr>
          <p:cNvPr id="45069" name="Text Box 13"/>
          <p:cNvSpPr txBox="1">
            <a:spLocks noChangeArrowheads="1"/>
          </p:cNvSpPr>
          <p:nvPr/>
        </p:nvSpPr>
        <p:spPr bwMode="auto">
          <a:xfrm>
            <a:off x="1447800" y="4343400"/>
            <a:ext cx="7391400" cy="831850"/>
          </a:xfrm>
          <a:prstGeom prst="rect">
            <a:avLst/>
          </a:prstGeom>
          <a:solidFill>
            <a:schemeClr val="accent3">
              <a:lumMod val="75000"/>
            </a:schemeClr>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содержанием в дисциплинарной воинской части на срок до 2 лет</a:t>
            </a:r>
          </a:p>
        </p:txBody>
      </p:sp>
      <p:sp>
        <p:nvSpPr>
          <p:cNvPr id="45070" name="Line 14"/>
          <p:cNvSpPr>
            <a:spLocks noChangeShapeType="1"/>
          </p:cNvSpPr>
          <p:nvPr/>
        </p:nvSpPr>
        <p:spPr bwMode="auto">
          <a:xfrm>
            <a:off x="685800" y="4724400"/>
            <a:ext cx="762000" cy="0"/>
          </a:xfrm>
          <a:prstGeom prst="line">
            <a:avLst/>
          </a:prstGeom>
          <a:noFill/>
          <a:ln w="76200">
            <a:solidFill>
              <a:srgbClr val="FFFF99"/>
            </a:solidFill>
            <a:round/>
            <a:headEnd/>
            <a:tailEnd type="triangle" w="med" len="med"/>
          </a:ln>
          <a:effectLst/>
        </p:spPr>
        <p:txBody>
          <a:bodyPr/>
          <a:lstStyle/>
          <a:p>
            <a:endParaRPr lang="ru-RU"/>
          </a:p>
        </p:txBody>
      </p:sp>
      <p:sp>
        <p:nvSpPr>
          <p:cNvPr id="45071" name="Line 15"/>
          <p:cNvSpPr>
            <a:spLocks noChangeShapeType="1"/>
          </p:cNvSpPr>
          <p:nvPr/>
        </p:nvSpPr>
        <p:spPr bwMode="auto">
          <a:xfrm>
            <a:off x="685800" y="5638800"/>
            <a:ext cx="762000" cy="0"/>
          </a:xfrm>
          <a:prstGeom prst="line">
            <a:avLst/>
          </a:prstGeom>
          <a:noFill/>
          <a:ln w="76200">
            <a:solidFill>
              <a:srgbClr val="FFFF99"/>
            </a:solidFill>
            <a:round/>
            <a:headEnd/>
            <a:tailEnd type="triangle" w="med" len="med"/>
          </a:ln>
          <a:effectLst/>
        </p:spPr>
        <p:txBody>
          <a:bodyPr/>
          <a:lstStyle/>
          <a:p>
            <a:endParaRPr lang="ru-RU"/>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228600" y="304800"/>
            <a:ext cx="8686800" cy="461665"/>
          </a:xfrm>
          <a:prstGeom prst="rect">
            <a:avLst/>
          </a:prstGeom>
          <a:solidFill>
            <a:schemeClr val="tx2">
              <a:lumMod val="60000"/>
              <a:lumOff val="40000"/>
            </a:schemeClr>
          </a:solidFill>
          <a:ln w="38100">
            <a:solidFill>
              <a:srgbClr val="FFFF00"/>
            </a:solidFill>
            <a:miter lim="800000"/>
            <a:headEnd/>
            <a:tailEnd/>
          </a:ln>
          <a:effectLst/>
        </p:spPr>
        <p:txBody>
          <a:bodyPr>
            <a:spAutoFit/>
          </a:bodyPr>
          <a:lstStyle/>
          <a:p>
            <a:pPr algn="ctr"/>
            <a:r>
              <a:rPr lang="ru-RU" sz="2400" dirty="0">
                <a:solidFill>
                  <a:schemeClr val="bg1"/>
                </a:solidFill>
              </a:rPr>
              <a:t>Насильственные действия в отношении начальника </a:t>
            </a:r>
            <a:r>
              <a:rPr lang="ru-RU" sz="2400" dirty="0">
                <a:solidFill>
                  <a:srgbClr val="FF0000"/>
                </a:solidFill>
              </a:rPr>
              <a:t>(статья 334)</a:t>
            </a:r>
          </a:p>
        </p:txBody>
      </p:sp>
      <p:sp>
        <p:nvSpPr>
          <p:cNvPr id="47107" name="Text Box 3"/>
          <p:cNvSpPr txBox="1">
            <a:spLocks noChangeArrowheads="1"/>
          </p:cNvSpPr>
          <p:nvPr/>
        </p:nvSpPr>
        <p:spPr bwMode="auto">
          <a:xfrm>
            <a:off x="228600" y="1981200"/>
            <a:ext cx="8686800" cy="1562100"/>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lgn="ctr"/>
            <a:r>
              <a:rPr lang="ru-RU" sz="2400" dirty="0">
                <a:solidFill>
                  <a:schemeClr val="bg1"/>
                </a:solidFill>
              </a:rPr>
              <a:t>Нанесение побоев или применение иного насилия в отношении начальника, совершенное во время исполнения им обязанностей военной службы или в связи с исполнением этих обязанностей, наказывается:</a:t>
            </a:r>
          </a:p>
        </p:txBody>
      </p:sp>
      <p:sp>
        <p:nvSpPr>
          <p:cNvPr id="47108" name="AutoShape 4"/>
          <p:cNvSpPr>
            <a:spLocks noChangeArrowheads="1"/>
          </p:cNvSpPr>
          <p:nvPr/>
        </p:nvSpPr>
        <p:spPr bwMode="auto">
          <a:xfrm>
            <a:off x="3886200" y="1219200"/>
            <a:ext cx="1524000" cy="685800"/>
          </a:xfrm>
          <a:prstGeom prst="downArrow">
            <a:avLst>
              <a:gd name="adj1" fmla="val 50000"/>
              <a:gd name="adj2" fmla="val 47755"/>
            </a:avLst>
          </a:prstGeom>
          <a:noFill/>
          <a:ln w="9525">
            <a:solidFill>
              <a:schemeClr val="bg1"/>
            </a:solidFill>
            <a:miter lim="800000"/>
            <a:headEnd/>
            <a:tailEnd/>
          </a:ln>
          <a:effectLst/>
        </p:spPr>
        <p:txBody>
          <a:bodyPr wrap="none" anchor="ctr"/>
          <a:lstStyle/>
          <a:p>
            <a:endParaRPr lang="ru-RU"/>
          </a:p>
        </p:txBody>
      </p:sp>
      <p:sp>
        <p:nvSpPr>
          <p:cNvPr id="47109" name="Text Box 5"/>
          <p:cNvSpPr txBox="1">
            <a:spLocks noChangeArrowheads="1"/>
          </p:cNvSpPr>
          <p:nvPr/>
        </p:nvSpPr>
        <p:spPr bwMode="auto">
          <a:xfrm>
            <a:off x="1447800" y="4029075"/>
            <a:ext cx="7391400" cy="466725"/>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ограничением по военной службе на срок до 2 лет</a:t>
            </a:r>
          </a:p>
        </p:txBody>
      </p:sp>
      <p:sp>
        <p:nvSpPr>
          <p:cNvPr id="47110" name="Line 6"/>
          <p:cNvSpPr>
            <a:spLocks noChangeShapeType="1"/>
          </p:cNvSpPr>
          <p:nvPr/>
        </p:nvSpPr>
        <p:spPr bwMode="auto">
          <a:xfrm>
            <a:off x="685800" y="3571875"/>
            <a:ext cx="0" cy="2476500"/>
          </a:xfrm>
          <a:prstGeom prst="line">
            <a:avLst/>
          </a:prstGeom>
          <a:noFill/>
          <a:ln w="76200">
            <a:solidFill>
              <a:srgbClr val="FFFF99"/>
            </a:solidFill>
            <a:round/>
            <a:headEnd/>
            <a:tailEnd/>
          </a:ln>
          <a:effectLst/>
        </p:spPr>
        <p:txBody>
          <a:bodyPr/>
          <a:lstStyle/>
          <a:p>
            <a:endParaRPr lang="ru-RU"/>
          </a:p>
        </p:txBody>
      </p:sp>
      <p:sp>
        <p:nvSpPr>
          <p:cNvPr id="47111" name="Line 7"/>
          <p:cNvSpPr>
            <a:spLocks noChangeShapeType="1"/>
          </p:cNvSpPr>
          <p:nvPr/>
        </p:nvSpPr>
        <p:spPr bwMode="auto">
          <a:xfrm>
            <a:off x="685800" y="4257675"/>
            <a:ext cx="762000" cy="0"/>
          </a:xfrm>
          <a:prstGeom prst="line">
            <a:avLst/>
          </a:prstGeom>
          <a:noFill/>
          <a:ln w="76200">
            <a:solidFill>
              <a:srgbClr val="FFFF99"/>
            </a:solidFill>
            <a:round/>
            <a:headEnd/>
            <a:tailEnd type="triangle" w="med" len="med"/>
          </a:ln>
          <a:effectLst/>
        </p:spPr>
        <p:txBody>
          <a:bodyPr/>
          <a:lstStyle/>
          <a:p>
            <a:endParaRPr lang="ru-RU"/>
          </a:p>
        </p:txBody>
      </p:sp>
      <p:sp>
        <p:nvSpPr>
          <p:cNvPr id="47112" name="Text Box 8"/>
          <p:cNvSpPr txBox="1">
            <a:spLocks noChangeArrowheads="1"/>
          </p:cNvSpPr>
          <p:nvPr/>
        </p:nvSpPr>
        <p:spPr bwMode="auto">
          <a:xfrm>
            <a:off x="1447800" y="5781675"/>
            <a:ext cx="7391400" cy="466725"/>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лишением свободы на срок до 5 лет</a:t>
            </a:r>
          </a:p>
        </p:txBody>
      </p:sp>
      <p:sp>
        <p:nvSpPr>
          <p:cNvPr id="47113" name="Text Box 9"/>
          <p:cNvSpPr txBox="1">
            <a:spLocks noChangeArrowheads="1"/>
          </p:cNvSpPr>
          <p:nvPr/>
        </p:nvSpPr>
        <p:spPr bwMode="auto">
          <a:xfrm>
            <a:off x="1447800" y="4714875"/>
            <a:ext cx="7391400" cy="831850"/>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содержанием в дисциплинарной воинской части на срок до 2 лет</a:t>
            </a:r>
          </a:p>
        </p:txBody>
      </p:sp>
      <p:sp>
        <p:nvSpPr>
          <p:cNvPr id="47114" name="Line 10"/>
          <p:cNvSpPr>
            <a:spLocks noChangeShapeType="1"/>
          </p:cNvSpPr>
          <p:nvPr/>
        </p:nvSpPr>
        <p:spPr bwMode="auto">
          <a:xfrm>
            <a:off x="685800" y="5095875"/>
            <a:ext cx="762000" cy="0"/>
          </a:xfrm>
          <a:prstGeom prst="line">
            <a:avLst/>
          </a:prstGeom>
          <a:noFill/>
          <a:ln w="76200">
            <a:solidFill>
              <a:srgbClr val="FFFF99"/>
            </a:solidFill>
            <a:round/>
            <a:headEnd/>
            <a:tailEnd type="triangle" w="med" len="med"/>
          </a:ln>
          <a:effectLst/>
        </p:spPr>
        <p:txBody>
          <a:bodyPr/>
          <a:lstStyle/>
          <a:p>
            <a:endParaRPr lang="ru-RU"/>
          </a:p>
        </p:txBody>
      </p:sp>
      <p:sp>
        <p:nvSpPr>
          <p:cNvPr id="47115" name="Line 11"/>
          <p:cNvSpPr>
            <a:spLocks noChangeShapeType="1"/>
          </p:cNvSpPr>
          <p:nvPr/>
        </p:nvSpPr>
        <p:spPr bwMode="auto">
          <a:xfrm>
            <a:off x="685800" y="6010275"/>
            <a:ext cx="762000" cy="0"/>
          </a:xfrm>
          <a:prstGeom prst="line">
            <a:avLst/>
          </a:prstGeom>
          <a:noFill/>
          <a:ln w="76200">
            <a:solidFill>
              <a:srgbClr val="FFFF99"/>
            </a:solidFill>
            <a:round/>
            <a:headEnd/>
            <a:tailEnd type="triangle" w="med" len="med"/>
          </a:ln>
          <a:effectLst/>
        </p:spPr>
        <p:txBody>
          <a:bodyPr/>
          <a:lstStyle/>
          <a:p>
            <a:endParaRPr lang="ru-RU"/>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228600" y="304800"/>
            <a:ext cx="8686800" cy="1225550"/>
          </a:xfrm>
          <a:prstGeom prst="rect">
            <a:avLst/>
          </a:prstGeom>
          <a:solidFill>
            <a:schemeClr val="tx2">
              <a:lumMod val="60000"/>
              <a:lumOff val="40000"/>
            </a:schemeClr>
          </a:solidFill>
          <a:ln w="38100">
            <a:solidFill>
              <a:srgbClr val="FFFF00"/>
            </a:solidFill>
            <a:miter lim="800000"/>
            <a:headEnd/>
            <a:tailEnd/>
          </a:ln>
          <a:effectLst/>
        </p:spPr>
        <p:txBody>
          <a:bodyPr>
            <a:spAutoFit/>
          </a:bodyPr>
          <a:lstStyle/>
          <a:p>
            <a:pPr algn="ctr"/>
            <a:r>
              <a:rPr lang="ru-RU" sz="2400" dirty="0">
                <a:solidFill>
                  <a:schemeClr val="bg1"/>
                </a:solidFill>
              </a:rPr>
              <a:t>Нарушение уставных правил взаимоотношений между военнослужащими при отсутствии между ними отношения подчиненности </a:t>
            </a:r>
            <a:r>
              <a:rPr lang="ru-RU" sz="2400" dirty="0">
                <a:solidFill>
                  <a:srgbClr val="FF0000"/>
                </a:solidFill>
              </a:rPr>
              <a:t>(статья 335)</a:t>
            </a:r>
          </a:p>
        </p:txBody>
      </p:sp>
      <p:sp>
        <p:nvSpPr>
          <p:cNvPr id="49155" name="Text Box 3"/>
          <p:cNvSpPr txBox="1">
            <a:spLocks noChangeArrowheads="1"/>
          </p:cNvSpPr>
          <p:nvPr/>
        </p:nvSpPr>
        <p:spPr bwMode="auto">
          <a:xfrm>
            <a:off x="228600" y="2263775"/>
            <a:ext cx="8686800" cy="19272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lgn="ctr"/>
            <a:r>
              <a:rPr lang="ru-RU" sz="2400" dirty="0">
                <a:solidFill>
                  <a:schemeClr val="bg1"/>
                </a:solidFill>
              </a:rPr>
              <a:t>Нарушение уставных правил взаимоотношений между военнослужащими при отсутствии между ними отношений подчиненности, связанное с унижением чести и достоинства или издевательством над потерпевшим либо сопряженное с насилием, наказывается:</a:t>
            </a:r>
          </a:p>
        </p:txBody>
      </p:sp>
      <p:sp>
        <p:nvSpPr>
          <p:cNvPr id="49156" name="AutoShape 4"/>
          <p:cNvSpPr>
            <a:spLocks noChangeArrowheads="1"/>
          </p:cNvSpPr>
          <p:nvPr/>
        </p:nvSpPr>
        <p:spPr bwMode="auto">
          <a:xfrm>
            <a:off x="3886200" y="1524000"/>
            <a:ext cx="1524000" cy="685800"/>
          </a:xfrm>
          <a:prstGeom prst="downArrow">
            <a:avLst>
              <a:gd name="adj1" fmla="val 50000"/>
              <a:gd name="adj2" fmla="val 47755"/>
            </a:avLst>
          </a:prstGeom>
          <a:noFill/>
          <a:ln w="9525">
            <a:solidFill>
              <a:schemeClr val="bg1"/>
            </a:solidFill>
            <a:miter lim="800000"/>
            <a:headEnd/>
            <a:tailEnd/>
          </a:ln>
          <a:effectLst/>
        </p:spPr>
        <p:txBody>
          <a:bodyPr wrap="none" anchor="ctr"/>
          <a:lstStyle/>
          <a:p>
            <a:endParaRPr lang="ru-RU"/>
          </a:p>
        </p:txBody>
      </p:sp>
      <p:sp>
        <p:nvSpPr>
          <p:cNvPr id="49158" name="Line 6"/>
          <p:cNvSpPr>
            <a:spLocks noChangeShapeType="1"/>
          </p:cNvSpPr>
          <p:nvPr/>
        </p:nvSpPr>
        <p:spPr bwMode="auto">
          <a:xfrm>
            <a:off x="685800" y="4191000"/>
            <a:ext cx="0" cy="1628775"/>
          </a:xfrm>
          <a:prstGeom prst="line">
            <a:avLst/>
          </a:prstGeom>
          <a:noFill/>
          <a:ln w="76200">
            <a:solidFill>
              <a:srgbClr val="FFFF99"/>
            </a:solidFill>
            <a:round/>
            <a:headEnd/>
            <a:tailEnd/>
          </a:ln>
          <a:effectLst/>
        </p:spPr>
        <p:txBody>
          <a:bodyPr/>
          <a:lstStyle/>
          <a:p>
            <a:endParaRPr lang="ru-RU"/>
          </a:p>
        </p:txBody>
      </p:sp>
      <p:sp>
        <p:nvSpPr>
          <p:cNvPr id="49160" name="Text Box 8"/>
          <p:cNvSpPr txBox="1">
            <a:spLocks noChangeArrowheads="1"/>
          </p:cNvSpPr>
          <p:nvPr/>
        </p:nvSpPr>
        <p:spPr bwMode="auto">
          <a:xfrm>
            <a:off x="1447800" y="5553075"/>
            <a:ext cx="7391400" cy="466725"/>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лишением свободы на срок до 3 лет</a:t>
            </a:r>
          </a:p>
        </p:txBody>
      </p:sp>
      <p:sp>
        <p:nvSpPr>
          <p:cNvPr id="49161" name="Text Box 9"/>
          <p:cNvSpPr txBox="1">
            <a:spLocks noChangeArrowheads="1"/>
          </p:cNvSpPr>
          <p:nvPr/>
        </p:nvSpPr>
        <p:spPr bwMode="auto">
          <a:xfrm>
            <a:off x="1447800" y="4486275"/>
            <a:ext cx="7391400" cy="831850"/>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содержанием в дисциплинарной воинской части на срок до 2 лет</a:t>
            </a:r>
          </a:p>
        </p:txBody>
      </p:sp>
      <p:sp>
        <p:nvSpPr>
          <p:cNvPr id="49162" name="Line 10"/>
          <p:cNvSpPr>
            <a:spLocks noChangeShapeType="1"/>
          </p:cNvSpPr>
          <p:nvPr/>
        </p:nvSpPr>
        <p:spPr bwMode="auto">
          <a:xfrm>
            <a:off x="685800" y="4867275"/>
            <a:ext cx="762000" cy="0"/>
          </a:xfrm>
          <a:prstGeom prst="line">
            <a:avLst/>
          </a:prstGeom>
          <a:noFill/>
          <a:ln w="76200">
            <a:solidFill>
              <a:srgbClr val="FFFF99"/>
            </a:solidFill>
            <a:round/>
            <a:headEnd/>
            <a:tailEnd type="triangle" w="med" len="med"/>
          </a:ln>
          <a:effectLst/>
        </p:spPr>
        <p:txBody>
          <a:bodyPr/>
          <a:lstStyle/>
          <a:p>
            <a:endParaRPr lang="ru-RU"/>
          </a:p>
        </p:txBody>
      </p:sp>
      <p:sp>
        <p:nvSpPr>
          <p:cNvPr id="49163" name="Line 11"/>
          <p:cNvSpPr>
            <a:spLocks noChangeShapeType="1"/>
          </p:cNvSpPr>
          <p:nvPr/>
        </p:nvSpPr>
        <p:spPr bwMode="auto">
          <a:xfrm>
            <a:off x="685800" y="5781675"/>
            <a:ext cx="762000" cy="0"/>
          </a:xfrm>
          <a:prstGeom prst="line">
            <a:avLst/>
          </a:prstGeom>
          <a:noFill/>
          <a:ln w="76200">
            <a:solidFill>
              <a:srgbClr val="FFFF99"/>
            </a:solidFill>
            <a:round/>
            <a:headEnd/>
            <a:tailEnd type="triangle" w="med" len="med"/>
          </a:ln>
          <a:effectLst/>
        </p:spPr>
        <p:txBody>
          <a:bodyPr/>
          <a:lstStyle/>
          <a:p>
            <a:endParaRPr lang="ru-RU"/>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228600" y="304800"/>
            <a:ext cx="8686800" cy="461665"/>
          </a:xfrm>
          <a:prstGeom prst="rect">
            <a:avLst/>
          </a:prstGeom>
          <a:solidFill>
            <a:schemeClr val="tx2">
              <a:lumMod val="60000"/>
              <a:lumOff val="40000"/>
            </a:schemeClr>
          </a:solidFill>
          <a:ln w="38100">
            <a:solidFill>
              <a:srgbClr val="FFFF00"/>
            </a:solidFill>
            <a:miter lim="800000"/>
            <a:headEnd/>
            <a:tailEnd/>
          </a:ln>
          <a:effectLst/>
        </p:spPr>
        <p:txBody>
          <a:bodyPr>
            <a:spAutoFit/>
          </a:bodyPr>
          <a:lstStyle/>
          <a:p>
            <a:pPr algn="ctr"/>
            <a:r>
              <a:rPr lang="ru-RU" sz="2400" dirty="0">
                <a:solidFill>
                  <a:schemeClr val="bg1"/>
                </a:solidFill>
              </a:rPr>
              <a:t>Оскорбление военнослужащего</a:t>
            </a:r>
            <a:r>
              <a:rPr lang="ru-RU" sz="2400" dirty="0"/>
              <a:t> </a:t>
            </a:r>
            <a:r>
              <a:rPr lang="ru-RU" sz="2400" dirty="0">
                <a:solidFill>
                  <a:srgbClr val="FF0000"/>
                </a:solidFill>
              </a:rPr>
              <a:t>(статья 336)</a:t>
            </a:r>
          </a:p>
        </p:txBody>
      </p:sp>
      <p:sp>
        <p:nvSpPr>
          <p:cNvPr id="50179" name="Text Box 3"/>
          <p:cNvSpPr txBox="1">
            <a:spLocks noChangeArrowheads="1"/>
          </p:cNvSpPr>
          <p:nvPr/>
        </p:nvSpPr>
        <p:spPr bwMode="auto">
          <a:xfrm>
            <a:off x="228600" y="1600200"/>
            <a:ext cx="8686800" cy="831850"/>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lgn="ctr"/>
            <a:r>
              <a:rPr lang="ru-RU" sz="2400">
                <a:solidFill>
                  <a:schemeClr val="bg1"/>
                </a:solidFill>
              </a:rPr>
              <a:t>Оскорбление одним военнослужащим другого во время исполнения обязанностей военной службы</a:t>
            </a:r>
            <a:r>
              <a:rPr lang="ru-RU"/>
              <a:t> </a:t>
            </a:r>
            <a:r>
              <a:rPr lang="ru-RU" sz="2400">
                <a:solidFill>
                  <a:schemeClr val="bg1"/>
                </a:solidFill>
              </a:rPr>
              <a:t>наказывается:</a:t>
            </a:r>
          </a:p>
        </p:txBody>
      </p:sp>
      <p:sp>
        <p:nvSpPr>
          <p:cNvPr id="50180" name="AutoShape 4"/>
          <p:cNvSpPr>
            <a:spLocks noChangeArrowheads="1"/>
          </p:cNvSpPr>
          <p:nvPr/>
        </p:nvSpPr>
        <p:spPr bwMode="auto">
          <a:xfrm>
            <a:off x="3886200" y="838200"/>
            <a:ext cx="1524000" cy="685800"/>
          </a:xfrm>
          <a:prstGeom prst="downArrow">
            <a:avLst>
              <a:gd name="adj1" fmla="val 50000"/>
              <a:gd name="adj2" fmla="val 47755"/>
            </a:avLst>
          </a:prstGeom>
          <a:noFill/>
          <a:ln w="9525">
            <a:solidFill>
              <a:schemeClr val="bg1"/>
            </a:solidFill>
            <a:miter lim="800000"/>
            <a:headEnd/>
            <a:tailEnd/>
          </a:ln>
          <a:effectLst/>
        </p:spPr>
        <p:txBody>
          <a:bodyPr wrap="none" anchor="ctr"/>
          <a:lstStyle/>
          <a:p>
            <a:endParaRPr lang="ru-RU"/>
          </a:p>
        </p:txBody>
      </p:sp>
      <p:sp>
        <p:nvSpPr>
          <p:cNvPr id="50181" name="Text Box 5"/>
          <p:cNvSpPr txBox="1">
            <a:spLocks noChangeArrowheads="1"/>
          </p:cNvSpPr>
          <p:nvPr/>
        </p:nvSpPr>
        <p:spPr bwMode="auto">
          <a:xfrm>
            <a:off x="1447800" y="2895600"/>
            <a:ext cx="7391400" cy="831850"/>
          </a:xfrm>
          <a:prstGeom prst="rect">
            <a:avLst/>
          </a:prstGeom>
          <a:solidFill>
            <a:srgbClr val="00B0F0"/>
          </a:solidFill>
          <a:ln w="9525" algn="ctr">
            <a:solidFill>
              <a:schemeClr val="bg1"/>
            </a:solidFill>
            <a:miter lim="800000"/>
            <a:headEnd/>
            <a:tailEnd/>
          </a:ln>
          <a:effectLst/>
        </p:spPr>
        <p:txBody>
          <a:bodyPr>
            <a:spAutoFit/>
          </a:bodyPr>
          <a:lstStyle/>
          <a:p>
            <a:r>
              <a:rPr lang="ru-RU" sz="2400">
                <a:solidFill>
                  <a:schemeClr val="bg1"/>
                </a:solidFill>
              </a:rPr>
              <a:t>ограничением по военной службе </a:t>
            </a:r>
          </a:p>
          <a:p>
            <a:r>
              <a:rPr lang="ru-RU" sz="2400">
                <a:solidFill>
                  <a:schemeClr val="bg1"/>
                </a:solidFill>
              </a:rPr>
              <a:t>на срок до 6 месяцев</a:t>
            </a:r>
          </a:p>
        </p:txBody>
      </p:sp>
      <p:sp>
        <p:nvSpPr>
          <p:cNvPr id="50182" name="Line 6"/>
          <p:cNvSpPr>
            <a:spLocks noChangeShapeType="1"/>
          </p:cNvSpPr>
          <p:nvPr/>
        </p:nvSpPr>
        <p:spPr bwMode="auto">
          <a:xfrm>
            <a:off x="685800" y="2438400"/>
            <a:ext cx="0" cy="2173288"/>
          </a:xfrm>
          <a:prstGeom prst="line">
            <a:avLst/>
          </a:prstGeom>
          <a:noFill/>
          <a:ln w="76200">
            <a:solidFill>
              <a:srgbClr val="FFFF99"/>
            </a:solidFill>
            <a:round/>
            <a:headEnd/>
            <a:tailEnd/>
          </a:ln>
          <a:effectLst/>
        </p:spPr>
        <p:txBody>
          <a:bodyPr/>
          <a:lstStyle/>
          <a:p>
            <a:endParaRPr lang="ru-RU"/>
          </a:p>
        </p:txBody>
      </p:sp>
      <p:sp>
        <p:nvSpPr>
          <p:cNvPr id="50183" name="Line 7"/>
          <p:cNvSpPr>
            <a:spLocks noChangeShapeType="1"/>
          </p:cNvSpPr>
          <p:nvPr/>
        </p:nvSpPr>
        <p:spPr bwMode="auto">
          <a:xfrm>
            <a:off x="685800" y="3352800"/>
            <a:ext cx="762000" cy="0"/>
          </a:xfrm>
          <a:prstGeom prst="line">
            <a:avLst/>
          </a:prstGeom>
          <a:noFill/>
          <a:ln w="76200">
            <a:solidFill>
              <a:srgbClr val="FFFF99"/>
            </a:solidFill>
            <a:round/>
            <a:headEnd/>
            <a:tailEnd type="triangle" w="med" len="med"/>
          </a:ln>
          <a:effectLst/>
        </p:spPr>
        <p:txBody>
          <a:bodyPr/>
          <a:lstStyle/>
          <a:p>
            <a:endParaRPr lang="ru-RU"/>
          </a:p>
        </p:txBody>
      </p:sp>
      <p:sp>
        <p:nvSpPr>
          <p:cNvPr id="50185" name="Text Box 9"/>
          <p:cNvSpPr txBox="1">
            <a:spLocks noChangeArrowheads="1"/>
          </p:cNvSpPr>
          <p:nvPr/>
        </p:nvSpPr>
        <p:spPr bwMode="auto">
          <a:xfrm>
            <a:off x="1447800" y="4114800"/>
            <a:ext cx="7391400" cy="831850"/>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содержанием в дисциплинарной воинской части на срок до 6 месяцев</a:t>
            </a:r>
          </a:p>
        </p:txBody>
      </p:sp>
      <p:sp>
        <p:nvSpPr>
          <p:cNvPr id="50186" name="Line 10"/>
          <p:cNvSpPr>
            <a:spLocks noChangeShapeType="1"/>
          </p:cNvSpPr>
          <p:nvPr/>
        </p:nvSpPr>
        <p:spPr bwMode="auto">
          <a:xfrm>
            <a:off x="685800" y="4572000"/>
            <a:ext cx="762000" cy="0"/>
          </a:xfrm>
          <a:prstGeom prst="line">
            <a:avLst/>
          </a:prstGeom>
          <a:noFill/>
          <a:ln w="76200">
            <a:solidFill>
              <a:srgbClr val="FFFF99"/>
            </a:solidFill>
            <a:round/>
            <a:headEnd/>
            <a:tailEnd type="triangle" w="med" len="med"/>
          </a:ln>
          <a:effectLst/>
        </p:spPr>
        <p:txBody>
          <a:bodyPr/>
          <a:lstStyle/>
          <a:p>
            <a:endParaRPr lang="ru-RU"/>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228600" y="304800"/>
            <a:ext cx="8686800" cy="860425"/>
          </a:xfrm>
          <a:prstGeom prst="rect">
            <a:avLst/>
          </a:prstGeom>
          <a:solidFill>
            <a:schemeClr val="tx2">
              <a:lumMod val="60000"/>
              <a:lumOff val="40000"/>
            </a:schemeClr>
          </a:solidFill>
          <a:ln w="38100">
            <a:solidFill>
              <a:srgbClr val="FFFF00"/>
            </a:solidFill>
            <a:miter lim="800000"/>
            <a:headEnd/>
            <a:tailEnd/>
          </a:ln>
          <a:effectLst/>
        </p:spPr>
        <p:txBody>
          <a:bodyPr>
            <a:spAutoFit/>
          </a:bodyPr>
          <a:lstStyle/>
          <a:p>
            <a:pPr algn="ctr"/>
            <a:r>
              <a:rPr lang="ru-RU" sz="2400" dirty="0">
                <a:solidFill>
                  <a:schemeClr val="bg1"/>
                </a:solidFill>
              </a:rPr>
              <a:t>Самовольное оставление части или места службы</a:t>
            </a:r>
            <a:r>
              <a:rPr lang="ru-RU" sz="2400" dirty="0"/>
              <a:t> </a:t>
            </a:r>
          </a:p>
          <a:p>
            <a:pPr algn="ctr"/>
            <a:r>
              <a:rPr lang="ru-RU" sz="2400" dirty="0">
                <a:solidFill>
                  <a:srgbClr val="FF0000"/>
                </a:solidFill>
              </a:rPr>
              <a:t>(статья 337) </a:t>
            </a:r>
          </a:p>
        </p:txBody>
      </p:sp>
      <p:sp>
        <p:nvSpPr>
          <p:cNvPr id="51203" name="Text Box 3"/>
          <p:cNvSpPr txBox="1">
            <a:spLocks noChangeArrowheads="1"/>
          </p:cNvSpPr>
          <p:nvPr/>
        </p:nvSpPr>
        <p:spPr bwMode="auto">
          <a:xfrm>
            <a:off x="228600" y="1981200"/>
            <a:ext cx="8686800" cy="265747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lgn="ctr"/>
            <a:r>
              <a:rPr lang="ru-RU" sz="2400" dirty="0">
                <a:solidFill>
                  <a:schemeClr val="bg1"/>
                </a:solidFill>
              </a:rPr>
              <a:t>Самовольное оставление части или места службы, а равно неявка в срок без уважительных причин на службу при увольнении из части при назначении, переводе, из командировки, отпуска или лечебного учреждения продолжительностью свыше двух суток, но не более десяти суток, совершенные военнослужащим, проходящим военную службу по призыву, наказывается:</a:t>
            </a:r>
          </a:p>
        </p:txBody>
      </p:sp>
      <p:sp>
        <p:nvSpPr>
          <p:cNvPr id="51204" name="AutoShape 4"/>
          <p:cNvSpPr>
            <a:spLocks noChangeArrowheads="1"/>
          </p:cNvSpPr>
          <p:nvPr/>
        </p:nvSpPr>
        <p:spPr bwMode="auto">
          <a:xfrm>
            <a:off x="3886200" y="1219200"/>
            <a:ext cx="1524000" cy="685800"/>
          </a:xfrm>
          <a:prstGeom prst="downArrow">
            <a:avLst>
              <a:gd name="adj1" fmla="val 50000"/>
              <a:gd name="adj2" fmla="val 47755"/>
            </a:avLst>
          </a:prstGeom>
          <a:noFill/>
          <a:ln w="9525">
            <a:solidFill>
              <a:schemeClr val="bg1"/>
            </a:solidFill>
            <a:miter lim="800000"/>
            <a:headEnd/>
            <a:tailEnd/>
          </a:ln>
          <a:effectLst/>
        </p:spPr>
        <p:txBody>
          <a:bodyPr wrap="none" anchor="ctr"/>
          <a:lstStyle/>
          <a:p>
            <a:endParaRPr lang="ru-RU"/>
          </a:p>
        </p:txBody>
      </p:sp>
      <p:sp>
        <p:nvSpPr>
          <p:cNvPr id="51205" name="Text Box 5"/>
          <p:cNvSpPr txBox="1">
            <a:spLocks noChangeArrowheads="1"/>
          </p:cNvSpPr>
          <p:nvPr/>
        </p:nvSpPr>
        <p:spPr bwMode="auto">
          <a:xfrm>
            <a:off x="1447800" y="4883150"/>
            <a:ext cx="7391400" cy="466725"/>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арестом на срок до шести месяцев</a:t>
            </a:r>
          </a:p>
        </p:txBody>
      </p:sp>
      <p:sp>
        <p:nvSpPr>
          <p:cNvPr id="51206" name="Line 6"/>
          <p:cNvSpPr>
            <a:spLocks noChangeShapeType="1"/>
          </p:cNvSpPr>
          <p:nvPr/>
        </p:nvSpPr>
        <p:spPr bwMode="auto">
          <a:xfrm>
            <a:off x="685800" y="4648200"/>
            <a:ext cx="0" cy="1331913"/>
          </a:xfrm>
          <a:prstGeom prst="line">
            <a:avLst/>
          </a:prstGeom>
          <a:noFill/>
          <a:ln w="76200">
            <a:solidFill>
              <a:srgbClr val="FFFF99"/>
            </a:solidFill>
            <a:round/>
            <a:headEnd/>
            <a:tailEnd/>
          </a:ln>
          <a:effectLst/>
        </p:spPr>
        <p:txBody>
          <a:bodyPr/>
          <a:lstStyle/>
          <a:p>
            <a:endParaRPr lang="ru-RU"/>
          </a:p>
        </p:txBody>
      </p:sp>
      <p:sp>
        <p:nvSpPr>
          <p:cNvPr id="51207" name="Line 7"/>
          <p:cNvSpPr>
            <a:spLocks noChangeShapeType="1"/>
          </p:cNvSpPr>
          <p:nvPr/>
        </p:nvSpPr>
        <p:spPr bwMode="auto">
          <a:xfrm>
            <a:off x="685800" y="5111750"/>
            <a:ext cx="762000" cy="0"/>
          </a:xfrm>
          <a:prstGeom prst="line">
            <a:avLst/>
          </a:prstGeom>
          <a:noFill/>
          <a:ln w="76200">
            <a:solidFill>
              <a:srgbClr val="FFFF99"/>
            </a:solidFill>
            <a:round/>
            <a:headEnd/>
            <a:tailEnd type="triangle" w="med" len="med"/>
          </a:ln>
          <a:effectLst/>
        </p:spPr>
        <p:txBody>
          <a:bodyPr/>
          <a:lstStyle/>
          <a:p>
            <a:endParaRPr lang="ru-RU"/>
          </a:p>
        </p:txBody>
      </p:sp>
      <p:sp>
        <p:nvSpPr>
          <p:cNvPr id="51209" name="Text Box 9"/>
          <p:cNvSpPr txBox="1">
            <a:spLocks noChangeArrowheads="1"/>
          </p:cNvSpPr>
          <p:nvPr/>
        </p:nvSpPr>
        <p:spPr bwMode="auto">
          <a:xfrm>
            <a:off x="1447800" y="5568950"/>
            <a:ext cx="7391400" cy="831850"/>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содержанием в дисциплинарной воинской части на срок до 1 года</a:t>
            </a:r>
          </a:p>
        </p:txBody>
      </p:sp>
      <p:sp>
        <p:nvSpPr>
          <p:cNvPr id="51210" name="Line 10"/>
          <p:cNvSpPr>
            <a:spLocks noChangeShapeType="1"/>
          </p:cNvSpPr>
          <p:nvPr/>
        </p:nvSpPr>
        <p:spPr bwMode="auto">
          <a:xfrm>
            <a:off x="685800" y="5949950"/>
            <a:ext cx="762000" cy="0"/>
          </a:xfrm>
          <a:prstGeom prst="line">
            <a:avLst/>
          </a:prstGeom>
          <a:noFill/>
          <a:ln w="76200">
            <a:solidFill>
              <a:srgbClr val="FFFF99"/>
            </a:solidFill>
            <a:round/>
            <a:headEnd/>
            <a:tailEnd type="triangle" w="med" len="med"/>
          </a:ln>
          <a:effectLst/>
        </p:spPr>
        <p:txBody>
          <a:bodyPr/>
          <a:lstStyle/>
          <a:p>
            <a:endParaRPr lang="ru-RU"/>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304800" y="228600"/>
            <a:ext cx="8534400" cy="838200"/>
          </a:xfrm>
          <a:prstGeom prst="rect">
            <a:avLst/>
          </a:prstGeom>
          <a:solidFill>
            <a:srgbClr val="008000"/>
          </a:solidFill>
          <a:ln w="38100" algn="ctr">
            <a:solidFill>
              <a:srgbClr val="FFFF00"/>
            </a:solidFill>
            <a:miter lim="800000"/>
            <a:headEnd/>
            <a:tailEnd/>
          </a:ln>
          <a:effectLst/>
        </p:spPr>
        <p:txBody>
          <a:bodyPr anchor="ctr"/>
          <a:lstStyle/>
          <a:p>
            <a:pPr algn="ctr">
              <a:spcBef>
                <a:spcPct val="50000"/>
              </a:spcBef>
              <a:spcAft>
                <a:spcPct val="50000"/>
              </a:spcAft>
            </a:pPr>
            <a:r>
              <a:rPr lang="ru-RU" sz="2800" dirty="0">
                <a:solidFill>
                  <a:srgbClr val="FFFF00"/>
                </a:solidFill>
                <a:effectLst>
                  <a:outerShdw blurRad="38100" dist="38100" dir="2700000" algn="tl">
                    <a:srgbClr val="000000"/>
                  </a:outerShdw>
                </a:effectLst>
              </a:rPr>
              <a:t>Воинские должности специального назначения</a:t>
            </a:r>
          </a:p>
        </p:txBody>
      </p:sp>
      <p:sp>
        <p:nvSpPr>
          <p:cNvPr id="26627" name="Text Box 3"/>
          <p:cNvSpPr txBox="1">
            <a:spLocks noChangeArrowheads="1"/>
          </p:cNvSpPr>
          <p:nvPr/>
        </p:nvSpPr>
        <p:spPr bwMode="auto">
          <a:xfrm>
            <a:off x="3810000" y="1295400"/>
            <a:ext cx="5105400" cy="4291013"/>
          </a:xfrm>
          <a:prstGeom prst="rect">
            <a:avLst/>
          </a:prstGeom>
          <a:solidFill>
            <a:schemeClr val="accent2">
              <a:lumMod val="75000"/>
            </a:schemeClr>
          </a:solidFill>
          <a:ln w="9525">
            <a:noFill/>
            <a:miter lim="800000"/>
            <a:headEnd/>
            <a:tailEnd/>
          </a:ln>
          <a:effectLst/>
        </p:spPr>
        <p:txBody>
          <a:bodyPr>
            <a:spAutoFit/>
          </a:bodyPr>
          <a:lstStyle/>
          <a:p>
            <a:pPr>
              <a:spcBef>
                <a:spcPct val="50000"/>
              </a:spcBef>
            </a:pPr>
            <a:r>
              <a:rPr lang="ru-RU" sz="2400" dirty="0">
                <a:solidFill>
                  <a:schemeClr val="bg1"/>
                </a:solidFill>
              </a:rPr>
              <a:t>Воинские должности специального назначения – это должности </a:t>
            </a:r>
            <a:r>
              <a:rPr lang="ru-RU" sz="2400" dirty="0">
                <a:solidFill>
                  <a:srgbClr val="FFFF00"/>
                </a:solidFill>
              </a:rPr>
              <a:t>разведчиков, саперов, пожарных, водолазов</a:t>
            </a:r>
            <a:r>
              <a:rPr lang="ru-RU" sz="2400" dirty="0">
                <a:solidFill>
                  <a:schemeClr val="bg1"/>
                </a:solidFill>
              </a:rPr>
              <a:t> и др.</a:t>
            </a:r>
          </a:p>
          <a:p>
            <a:pPr>
              <a:spcBef>
                <a:spcPct val="50000"/>
              </a:spcBef>
            </a:pPr>
            <a:r>
              <a:rPr lang="ru-RU" sz="2400" dirty="0">
                <a:solidFill>
                  <a:schemeClr val="bg1"/>
                </a:solidFill>
              </a:rPr>
              <a:t>Деятельность на этих должностях осуществляется в особо напряженных, часто в экстремальных условиях и связана с чрезмерными эмоциональными и физическими перегрузками.</a:t>
            </a:r>
          </a:p>
        </p:txBody>
      </p:sp>
      <p:pic>
        <p:nvPicPr>
          <p:cNvPr id="26635" name="Picture 11" descr="slide0014_image055"/>
          <p:cNvPicPr>
            <a:picLocks noChangeAspect="1" noChangeArrowheads="1"/>
          </p:cNvPicPr>
          <p:nvPr/>
        </p:nvPicPr>
        <p:blipFill>
          <a:blip r:embed="rId2" cstate="print"/>
          <a:srcRect/>
          <a:stretch>
            <a:fillRect/>
          </a:stretch>
        </p:blipFill>
        <p:spPr bwMode="auto">
          <a:xfrm>
            <a:off x="304800" y="1295400"/>
            <a:ext cx="3176588" cy="2379663"/>
          </a:xfrm>
          <a:prstGeom prst="rect">
            <a:avLst/>
          </a:prstGeom>
          <a:noFill/>
        </p:spPr>
      </p:pic>
      <p:pic>
        <p:nvPicPr>
          <p:cNvPr id="26636" name="Picture 12" descr="slide0014_image057"/>
          <p:cNvPicPr>
            <a:picLocks noChangeAspect="1" noChangeArrowheads="1"/>
          </p:cNvPicPr>
          <p:nvPr/>
        </p:nvPicPr>
        <p:blipFill>
          <a:blip r:embed="rId3" cstate="print"/>
          <a:srcRect/>
          <a:stretch>
            <a:fillRect/>
          </a:stretch>
        </p:blipFill>
        <p:spPr bwMode="auto">
          <a:xfrm>
            <a:off x="1600200" y="3048000"/>
            <a:ext cx="2063750" cy="2509838"/>
          </a:xfrm>
          <a:prstGeom prst="rect">
            <a:avLst/>
          </a:prstGeom>
          <a:noFill/>
        </p:spPr>
      </p:pic>
      <p:pic>
        <p:nvPicPr>
          <p:cNvPr id="26637" name="Picture 13" descr="slide0014_image059"/>
          <p:cNvPicPr>
            <a:picLocks noChangeAspect="1" noChangeArrowheads="1"/>
          </p:cNvPicPr>
          <p:nvPr/>
        </p:nvPicPr>
        <p:blipFill>
          <a:blip r:embed="rId4" cstate="print"/>
          <a:srcRect/>
          <a:stretch>
            <a:fillRect/>
          </a:stretch>
        </p:blipFill>
        <p:spPr bwMode="auto">
          <a:xfrm>
            <a:off x="228600" y="4953000"/>
            <a:ext cx="2514600" cy="17700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p:cTn id="7" dur="500" fill="hold"/>
                                        <p:tgtEl>
                                          <p:spTgt spid="26626"/>
                                        </p:tgtEl>
                                        <p:attrNameLst>
                                          <p:attrName>ppt_w</p:attrName>
                                        </p:attrNameLst>
                                      </p:cBhvr>
                                      <p:tavLst>
                                        <p:tav tm="0">
                                          <p:val>
                                            <p:fltVal val="0"/>
                                          </p:val>
                                        </p:tav>
                                        <p:tav tm="100000">
                                          <p:val>
                                            <p:strVal val="#ppt_w"/>
                                          </p:val>
                                        </p:tav>
                                      </p:tavLst>
                                    </p:anim>
                                    <p:anim calcmode="lin" valueType="num">
                                      <p:cBhvr>
                                        <p:cTn id="8" dur="500" fill="hold"/>
                                        <p:tgtEl>
                                          <p:spTgt spid="26626"/>
                                        </p:tgtEl>
                                        <p:attrNameLst>
                                          <p:attrName>ppt_h</p:attrName>
                                        </p:attrNameLst>
                                      </p:cBhvr>
                                      <p:tavLst>
                                        <p:tav tm="0">
                                          <p:val>
                                            <p:fltVal val="0"/>
                                          </p:val>
                                        </p:tav>
                                        <p:tav tm="100000">
                                          <p:val>
                                            <p:strVal val="#ppt_h"/>
                                          </p:val>
                                        </p:tav>
                                      </p:tavLst>
                                    </p:anim>
                                    <p:animEffect transition="in" filter="fade">
                                      <p:cBhvr>
                                        <p:cTn id="9" dur="500"/>
                                        <p:tgtEl>
                                          <p:spTgt spid="266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627"/>
                                        </p:tgtEl>
                                        <p:attrNameLst>
                                          <p:attrName>style.visibility</p:attrName>
                                        </p:attrNameLst>
                                      </p:cBhvr>
                                      <p:to>
                                        <p:strVal val="visible"/>
                                      </p:to>
                                    </p:set>
                                    <p:anim calcmode="lin" valueType="num">
                                      <p:cBhvr>
                                        <p:cTn id="12" dur="500" fill="hold"/>
                                        <p:tgtEl>
                                          <p:spTgt spid="26627"/>
                                        </p:tgtEl>
                                        <p:attrNameLst>
                                          <p:attrName>ppt_w</p:attrName>
                                        </p:attrNameLst>
                                      </p:cBhvr>
                                      <p:tavLst>
                                        <p:tav tm="0">
                                          <p:val>
                                            <p:fltVal val="0"/>
                                          </p:val>
                                        </p:tav>
                                        <p:tav tm="100000">
                                          <p:val>
                                            <p:strVal val="#ppt_w"/>
                                          </p:val>
                                        </p:tav>
                                      </p:tavLst>
                                    </p:anim>
                                    <p:anim calcmode="lin" valueType="num">
                                      <p:cBhvr>
                                        <p:cTn id="13" dur="500" fill="hold"/>
                                        <p:tgtEl>
                                          <p:spTgt spid="26627"/>
                                        </p:tgtEl>
                                        <p:attrNameLst>
                                          <p:attrName>ppt_h</p:attrName>
                                        </p:attrNameLst>
                                      </p:cBhvr>
                                      <p:tavLst>
                                        <p:tav tm="0">
                                          <p:val>
                                            <p:fltVal val="0"/>
                                          </p:val>
                                        </p:tav>
                                        <p:tav tm="100000">
                                          <p:val>
                                            <p:strVal val="#ppt_h"/>
                                          </p:val>
                                        </p:tav>
                                      </p:tavLst>
                                    </p:anim>
                                    <p:animEffect transition="in" filter="fade">
                                      <p:cBhvr>
                                        <p:cTn id="14" dur="500"/>
                                        <p:tgtEl>
                                          <p:spTgt spid="26627"/>
                                        </p:tgtEl>
                                      </p:cBhvr>
                                    </p:animEffect>
                                  </p:childTnLst>
                                </p:cTn>
                              </p:par>
                              <p:par>
                                <p:cTn id="15" presetID="53" presetClass="entr" presetSubtype="16" fill="hold" nodeType="withEffect">
                                  <p:stCondLst>
                                    <p:cond delay="0"/>
                                  </p:stCondLst>
                                  <p:childTnLst>
                                    <p:set>
                                      <p:cBhvr>
                                        <p:cTn id="16" dur="1" fill="hold">
                                          <p:stCondLst>
                                            <p:cond delay="0"/>
                                          </p:stCondLst>
                                        </p:cTn>
                                        <p:tgtEl>
                                          <p:spTgt spid="26635"/>
                                        </p:tgtEl>
                                        <p:attrNameLst>
                                          <p:attrName>style.visibility</p:attrName>
                                        </p:attrNameLst>
                                      </p:cBhvr>
                                      <p:to>
                                        <p:strVal val="visible"/>
                                      </p:to>
                                    </p:set>
                                    <p:anim calcmode="lin" valueType="num">
                                      <p:cBhvr>
                                        <p:cTn id="17" dur="500" fill="hold"/>
                                        <p:tgtEl>
                                          <p:spTgt spid="26635"/>
                                        </p:tgtEl>
                                        <p:attrNameLst>
                                          <p:attrName>ppt_w</p:attrName>
                                        </p:attrNameLst>
                                      </p:cBhvr>
                                      <p:tavLst>
                                        <p:tav tm="0">
                                          <p:val>
                                            <p:fltVal val="0"/>
                                          </p:val>
                                        </p:tav>
                                        <p:tav tm="100000">
                                          <p:val>
                                            <p:strVal val="#ppt_w"/>
                                          </p:val>
                                        </p:tav>
                                      </p:tavLst>
                                    </p:anim>
                                    <p:anim calcmode="lin" valueType="num">
                                      <p:cBhvr>
                                        <p:cTn id="18" dur="500" fill="hold"/>
                                        <p:tgtEl>
                                          <p:spTgt spid="26635"/>
                                        </p:tgtEl>
                                        <p:attrNameLst>
                                          <p:attrName>ppt_h</p:attrName>
                                        </p:attrNameLst>
                                      </p:cBhvr>
                                      <p:tavLst>
                                        <p:tav tm="0">
                                          <p:val>
                                            <p:fltVal val="0"/>
                                          </p:val>
                                        </p:tav>
                                        <p:tav tm="100000">
                                          <p:val>
                                            <p:strVal val="#ppt_h"/>
                                          </p:val>
                                        </p:tav>
                                      </p:tavLst>
                                    </p:anim>
                                    <p:animEffect transition="in" filter="fade">
                                      <p:cBhvr>
                                        <p:cTn id="19" dur="500"/>
                                        <p:tgtEl>
                                          <p:spTgt spid="26635"/>
                                        </p:tgtEl>
                                      </p:cBhvr>
                                    </p:animEffect>
                                  </p:childTnLst>
                                </p:cTn>
                              </p:par>
                              <p:par>
                                <p:cTn id="20" presetID="53" presetClass="entr" presetSubtype="16" fill="hold" nodeType="withEffect">
                                  <p:stCondLst>
                                    <p:cond delay="0"/>
                                  </p:stCondLst>
                                  <p:childTnLst>
                                    <p:set>
                                      <p:cBhvr>
                                        <p:cTn id="21" dur="1" fill="hold">
                                          <p:stCondLst>
                                            <p:cond delay="0"/>
                                          </p:stCondLst>
                                        </p:cTn>
                                        <p:tgtEl>
                                          <p:spTgt spid="26636"/>
                                        </p:tgtEl>
                                        <p:attrNameLst>
                                          <p:attrName>style.visibility</p:attrName>
                                        </p:attrNameLst>
                                      </p:cBhvr>
                                      <p:to>
                                        <p:strVal val="visible"/>
                                      </p:to>
                                    </p:set>
                                    <p:anim calcmode="lin" valueType="num">
                                      <p:cBhvr>
                                        <p:cTn id="22" dur="500" fill="hold"/>
                                        <p:tgtEl>
                                          <p:spTgt spid="26636"/>
                                        </p:tgtEl>
                                        <p:attrNameLst>
                                          <p:attrName>ppt_w</p:attrName>
                                        </p:attrNameLst>
                                      </p:cBhvr>
                                      <p:tavLst>
                                        <p:tav tm="0">
                                          <p:val>
                                            <p:fltVal val="0"/>
                                          </p:val>
                                        </p:tav>
                                        <p:tav tm="100000">
                                          <p:val>
                                            <p:strVal val="#ppt_w"/>
                                          </p:val>
                                        </p:tav>
                                      </p:tavLst>
                                    </p:anim>
                                    <p:anim calcmode="lin" valueType="num">
                                      <p:cBhvr>
                                        <p:cTn id="23" dur="500" fill="hold"/>
                                        <p:tgtEl>
                                          <p:spTgt spid="26636"/>
                                        </p:tgtEl>
                                        <p:attrNameLst>
                                          <p:attrName>ppt_h</p:attrName>
                                        </p:attrNameLst>
                                      </p:cBhvr>
                                      <p:tavLst>
                                        <p:tav tm="0">
                                          <p:val>
                                            <p:fltVal val="0"/>
                                          </p:val>
                                        </p:tav>
                                        <p:tav tm="100000">
                                          <p:val>
                                            <p:strVal val="#ppt_h"/>
                                          </p:val>
                                        </p:tav>
                                      </p:tavLst>
                                    </p:anim>
                                    <p:animEffect transition="in" filter="fade">
                                      <p:cBhvr>
                                        <p:cTn id="24" dur="500"/>
                                        <p:tgtEl>
                                          <p:spTgt spid="26636"/>
                                        </p:tgtEl>
                                      </p:cBhvr>
                                    </p:animEffect>
                                  </p:childTnLst>
                                </p:cTn>
                              </p:par>
                              <p:par>
                                <p:cTn id="25" presetID="53" presetClass="entr" presetSubtype="16" fill="hold" nodeType="withEffect">
                                  <p:stCondLst>
                                    <p:cond delay="0"/>
                                  </p:stCondLst>
                                  <p:childTnLst>
                                    <p:set>
                                      <p:cBhvr>
                                        <p:cTn id="26" dur="1" fill="hold">
                                          <p:stCondLst>
                                            <p:cond delay="0"/>
                                          </p:stCondLst>
                                        </p:cTn>
                                        <p:tgtEl>
                                          <p:spTgt spid="26637"/>
                                        </p:tgtEl>
                                        <p:attrNameLst>
                                          <p:attrName>style.visibility</p:attrName>
                                        </p:attrNameLst>
                                      </p:cBhvr>
                                      <p:to>
                                        <p:strVal val="visible"/>
                                      </p:to>
                                    </p:set>
                                    <p:anim calcmode="lin" valueType="num">
                                      <p:cBhvr>
                                        <p:cTn id="27" dur="500" fill="hold"/>
                                        <p:tgtEl>
                                          <p:spTgt spid="26637"/>
                                        </p:tgtEl>
                                        <p:attrNameLst>
                                          <p:attrName>ppt_w</p:attrName>
                                        </p:attrNameLst>
                                      </p:cBhvr>
                                      <p:tavLst>
                                        <p:tav tm="0">
                                          <p:val>
                                            <p:fltVal val="0"/>
                                          </p:val>
                                        </p:tav>
                                        <p:tav tm="100000">
                                          <p:val>
                                            <p:strVal val="#ppt_w"/>
                                          </p:val>
                                        </p:tav>
                                      </p:tavLst>
                                    </p:anim>
                                    <p:anim calcmode="lin" valueType="num">
                                      <p:cBhvr>
                                        <p:cTn id="28" dur="500" fill="hold"/>
                                        <p:tgtEl>
                                          <p:spTgt spid="26637"/>
                                        </p:tgtEl>
                                        <p:attrNameLst>
                                          <p:attrName>ppt_h</p:attrName>
                                        </p:attrNameLst>
                                      </p:cBhvr>
                                      <p:tavLst>
                                        <p:tav tm="0">
                                          <p:val>
                                            <p:fltVal val="0"/>
                                          </p:val>
                                        </p:tav>
                                        <p:tav tm="100000">
                                          <p:val>
                                            <p:strVal val="#ppt_h"/>
                                          </p:val>
                                        </p:tav>
                                      </p:tavLst>
                                    </p:anim>
                                    <p:animEffect transition="in" filter="fade">
                                      <p:cBhvr>
                                        <p:cTn id="29" dur="500"/>
                                        <p:tgtEl>
                                          <p:spTgt spid="26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nimBg="1"/>
      <p:bldP spid="2662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228600" y="304800"/>
            <a:ext cx="8686800" cy="461665"/>
          </a:xfrm>
          <a:prstGeom prst="rect">
            <a:avLst/>
          </a:prstGeom>
          <a:solidFill>
            <a:schemeClr val="tx2">
              <a:lumMod val="60000"/>
              <a:lumOff val="40000"/>
            </a:schemeClr>
          </a:solidFill>
          <a:ln w="38100">
            <a:solidFill>
              <a:srgbClr val="FFFF00"/>
            </a:solidFill>
            <a:miter lim="800000"/>
            <a:headEnd/>
            <a:tailEnd/>
          </a:ln>
          <a:effectLst/>
        </p:spPr>
        <p:txBody>
          <a:bodyPr>
            <a:spAutoFit/>
          </a:bodyPr>
          <a:lstStyle/>
          <a:p>
            <a:pPr algn="ctr"/>
            <a:r>
              <a:rPr lang="ru-RU" sz="2400" dirty="0">
                <a:solidFill>
                  <a:schemeClr val="bg1"/>
                </a:solidFill>
              </a:rPr>
              <a:t>Дезертирство </a:t>
            </a:r>
            <a:r>
              <a:rPr lang="ru-RU" sz="2400" dirty="0">
                <a:solidFill>
                  <a:srgbClr val="FF0000"/>
                </a:solidFill>
              </a:rPr>
              <a:t>(статья 338)</a:t>
            </a:r>
          </a:p>
        </p:txBody>
      </p:sp>
      <p:sp>
        <p:nvSpPr>
          <p:cNvPr id="52227" name="Text Box 3"/>
          <p:cNvSpPr txBox="1">
            <a:spLocks noChangeArrowheads="1"/>
          </p:cNvSpPr>
          <p:nvPr/>
        </p:nvSpPr>
        <p:spPr bwMode="auto">
          <a:xfrm>
            <a:off x="4876800" y="1600200"/>
            <a:ext cx="4038600" cy="3022600"/>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lgn="ctr"/>
            <a:r>
              <a:rPr lang="ru-RU" sz="2400">
                <a:solidFill>
                  <a:schemeClr val="bg1"/>
                </a:solidFill>
              </a:rPr>
              <a:t>Дезертирство с оружием, вверенным по службе, а равно дезертирство, совершенное группой лиц по предварительному сговору или организованной группой, наказывается:</a:t>
            </a:r>
          </a:p>
        </p:txBody>
      </p:sp>
      <p:sp>
        <p:nvSpPr>
          <p:cNvPr id="52228" name="AutoShape 4"/>
          <p:cNvSpPr>
            <a:spLocks noChangeArrowheads="1"/>
          </p:cNvSpPr>
          <p:nvPr/>
        </p:nvSpPr>
        <p:spPr bwMode="auto">
          <a:xfrm>
            <a:off x="6019800" y="838200"/>
            <a:ext cx="1524000" cy="685800"/>
          </a:xfrm>
          <a:prstGeom prst="downArrow">
            <a:avLst>
              <a:gd name="adj1" fmla="val 50000"/>
              <a:gd name="adj2" fmla="val 47755"/>
            </a:avLst>
          </a:prstGeom>
          <a:noFill/>
          <a:ln w="9525">
            <a:solidFill>
              <a:schemeClr val="bg1"/>
            </a:solidFill>
            <a:miter lim="800000"/>
            <a:headEnd/>
            <a:tailEnd/>
          </a:ln>
          <a:effectLst/>
        </p:spPr>
        <p:txBody>
          <a:bodyPr wrap="none" anchor="ctr"/>
          <a:lstStyle/>
          <a:p>
            <a:endParaRPr lang="ru-RU"/>
          </a:p>
        </p:txBody>
      </p:sp>
      <p:sp>
        <p:nvSpPr>
          <p:cNvPr id="52231" name="Line 7"/>
          <p:cNvSpPr>
            <a:spLocks noChangeShapeType="1"/>
          </p:cNvSpPr>
          <p:nvPr/>
        </p:nvSpPr>
        <p:spPr bwMode="auto">
          <a:xfrm>
            <a:off x="6858000" y="4648200"/>
            <a:ext cx="0" cy="457200"/>
          </a:xfrm>
          <a:prstGeom prst="line">
            <a:avLst/>
          </a:prstGeom>
          <a:noFill/>
          <a:ln w="76200">
            <a:solidFill>
              <a:srgbClr val="FFFF99"/>
            </a:solidFill>
            <a:round/>
            <a:headEnd/>
            <a:tailEnd type="triangle" w="med" len="med"/>
          </a:ln>
          <a:effectLst/>
        </p:spPr>
        <p:txBody>
          <a:bodyPr/>
          <a:lstStyle/>
          <a:p>
            <a:endParaRPr lang="ru-RU"/>
          </a:p>
        </p:txBody>
      </p:sp>
      <p:sp>
        <p:nvSpPr>
          <p:cNvPr id="52232" name="Text Box 8"/>
          <p:cNvSpPr txBox="1">
            <a:spLocks noChangeArrowheads="1"/>
          </p:cNvSpPr>
          <p:nvPr/>
        </p:nvSpPr>
        <p:spPr bwMode="auto">
          <a:xfrm>
            <a:off x="4953000" y="5181600"/>
            <a:ext cx="3962400" cy="831850"/>
          </a:xfrm>
          <a:prstGeom prst="rect">
            <a:avLst/>
          </a:prstGeom>
          <a:solidFill>
            <a:srgbClr val="00B0F0"/>
          </a:solidFill>
          <a:ln w="9525" algn="ctr">
            <a:solidFill>
              <a:schemeClr val="bg1"/>
            </a:solidFill>
            <a:miter lim="800000"/>
            <a:headEnd/>
            <a:tailEnd/>
          </a:ln>
          <a:effectLst/>
        </p:spPr>
        <p:txBody>
          <a:bodyPr>
            <a:spAutoFit/>
          </a:bodyPr>
          <a:lstStyle/>
          <a:p>
            <a:pPr algn="ctr">
              <a:spcBef>
                <a:spcPct val="50000"/>
              </a:spcBef>
            </a:pPr>
            <a:r>
              <a:rPr lang="ru-RU" sz="2400">
                <a:solidFill>
                  <a:schemeClr val="bg1"/>
                </a:solidFill>
              </a:rPr>
              <a:t>лишением свободы на срок от 3 до 10 лет</a:t>
            </a:r>
          </a:p>
        </p:txBody>
      </p:sp>
      <p:sp>
        <p:nvSpPr>
          <p:cNvPr id="52236" name="AutoShape 12"/>
          <p:cNvSpPr>
            <a:spLocks noChangeArrowheads="1"/>
          </p:cNvSpPr>
          <p:nvPr/>
        </p:nvSpPr>
        <p:spPr bwMode="auto">
          <a:xfrm>
            <a:off x="1524000" y="838200"/>
            <a:ext cx="1524000" cy="685800"/>
          </a:xfrm>
          <a:prstGeom prst="downArrow">
            <a:avLst>
              <a:gd name="adj1" fmla="val 50000"/>
              <a:gd name="adj2" fmla="val 47755"/>
            </a:avLst>
          </a:prstGeom>
          <a:noFill/>
          <a:ln w="9525">
            <a:solidFill>
              <a:schemeClr val="bg1"/>
            </a:solidFill>
            <a:miter lim="800000"/>
            <a:headEnd/>
            <a:tailEnd/>
          </a:ln>
          <a:effectLst/>
        </p:spPr>
        <p:txBody>
          <a:bodyPr wrap="none" anchor="ctr"/>
          <a:lstStyle/>
          <a:p>
            <a:endParaRPr lang="ru-RU"/>
          </a:p>
        </p:txBody>
      </p:sp>
      <p:sp>
        <p:nvSpPr>
          <p:cNvPr id="52237" name="Text Box 13"/>
          <p:cNvSpPr txBox="1">
            <a:spLocks noChangeArrowheads="1"/>
          </p:cNvSpPr>
          <p:nvPr/>
        </p:nvSpPr>
        <p:spPr bwMode="auto">
          <a:xfrm>
            <a:off x="304800" y="1600200"/>
            <a:ext cx="4038600" cy="3022600"/>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lgn="ctr"/>
            <a:r>
              <a:rPr lang="ru-RU" sz="2400" dirty="0">
                <a:solidFill>
                  <a:schemeClr val="bg1"/>
                </a:solidFill>
              </a:rPr>
              <a:t>Дезертирство, т. е. самовольное оставление части или места службы в целях уклонения от прохождения военной службы, а равно неявка в тех же целях на службу</a:t>
            </a:r>
            <a:r>
              <a:rPr lang="ru-RU" dirty="0"/>
              <a:t> </a:t>
            </a:r>
            <a:r>
              <a:rPr lang="ru-RU" sz="2400" dirty="0">
                <a:solidFill>
                  <a:schemeClr val="bg1"/>
                </a:solidFill>
              </a:rPr>
              <a:t>наказывается:</a:t>
            </a:r>
          </a:p>
        </p:txBody>
      </p:sp>
      <p:sp>
        <p:nvSpPr>
          <p:cNvPr id="52238" name="Line 14"/>
          <p:cNvSpPr>
            <a:spLocks noChangeShapeType="1"/>
          </p:cNvSpPr>
          <p:nvPr/>
        </p:nvSpPr>
        <p:spPr bwMode="auto">
          <a:xfrm>
            <a:off x="2286000" y="4648200"/>
            <a:ext cx="0" cy="457200"/>
          </a:xfrm>
          <a:prstGeom prst="line">
            <a:avLst/>
          </a:prstGeom>
          <a:noFill/>
          <a:ln w="76200">
            <a:solidFill>
              <a:srgbClr val="FFFF99"/>
            </a:solidFill>
            <a:round/>
            <a:headEnd/>
            <a:tailEnd type="triangle" w="med" len="med"/>
          </a:ln>
          <a:effectLst/>
        </p:spPr>
        <p:txBody>
          <a:bodyPr/>
          <a:lstStyle/>
          <a:p>
            <a:endParaRPr lang="ru-RU"/>
          </a:p>
        </p:txBody>
      </p:sp>
      <p:sp>
        <p:nvSpPr>
          <p:cNvPr id="52239" name="Text Box 15"/>
          <p:cNvSpPr txBox="1">
            <a:spLocks noChangeArrowheads="1"/>
          </p:cNvSpPr>
          <p:nvPr/>
        </p:nvSpPr>
        <p:spPr bwMode="auto">
          <a:xfrm>
            <a:off x="381000" y="5181600"/>
            <a:ext cx="3962400" cy="831850"/>
          </a:xfrm>
          <a:prstGeom prst="rect">
            <a:avLst/>
          </a:prstGeom>
          <a:solidFill>
            <a:srgbClr val="00B0F0"/>
          </a:solidFill>
          <a:ln w="9525" algn="ctr">
            <a:solidFill>
              <a:schemeClr val="bg1"/>
            </a:solidFill>
            <a:miter lim="800000"/>
            <a:headEnd/>
            <a:tailEnd/>
          </a:ln>
          <a:effectLst/>
        </p:spPr>
        <p:txBody>
          <a:bodyPr>
            <a:spAutoFit/>
          </a:bodyPr>
          <a:lstStyle/>
          <a:p>
            <a:pPr algn="ctr">
              <a:spcBef>
                <a:spcPct val="50000"/>
              </a:spcBef>
            </a:pPr>
            <a:r>
              <a:rPr lang="ru-RU" sz="2400" dirty="0">
                <a:solidFill>
                  <a:schemeClr val="bg1"/>
                </a:solidFill>
              </a:rPr>
              <a:t>лишением свободы на срок до 7 лет</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228600" y="304800"/>
            <a:ext cx="8686800" cy="830997"/>
          </a:xfrm>
          <a:prstGeom prst="rect">
            <a:avLst/>
          </a:prstGeom>
          <a:solidFill>
            <a:schemeClr val="accent1">
              <a:lumMod val="60000"/>
              <a:lumOff val="40000"/>
            </a:schemeClr>
          </a:solidFill>
          <a:ln w="38100">
            <a:solidFill>
              <a:srgbClr val="FFFF00"/>
            </a:solidFill>
            <a:miter lim="800000"/>
            <a:headEnd/>
            <a:tailEnd/>
          </a:ln>
          <a:effectLst/>
        </p:spPr>
        <p:txBody>
          <a:bodyPr>
            <a:spAutoFit/>
          </a:bodyPr>
          <a:lstStyle/>
          <a:p>
            <a:pPr algn="ctr">
              <a:spcBef>
                <a:spcPct val="50000"/>
              </a:spcBef>
            </a:pPr>
            <a:r>
              <a:rPr lang="ru-RU" sz="2400" dirty="0">
                <a:solidFill>
                  <a:schemeClr val="bg1"/>
                </a:solidFill>
              </a:rPr>
              <a:t>Уклонение от исполнения обязанностей военной службы путем симулирования болезни или иными способами</a:t>
            </a:r>
            <a:r>
              <a:rPr lang="ru-RU" sz="2400" dirty="0"/>
              <a:t> </a:t>
            </a:r>
            <a:r>
              <a:rPr lang="ru-RU" sz="2400" dirty="0">
                <a:solidFill>
                  <a:srgbClr val="FF0000"/>
                </a:solidFill>
              </a:rPr>
              <a:t>(статья 339)</a:t>
            </a:r>
          </a:p>
        </p:txBody>
      </p:sp>
      <p:sp>
        <p:nvSpPr>
          <p:cNvPr id="53251" name="Text Box 3"/>
          <p:cNvSpPr txBox="1">
            <a:spLocks noChangeArrowheads="1"/>
          </p:cNvSpPr>
          <p:nvPr/>
        </p:nvSpPr>
        <p:spPr bwMode="auto">
          <a:xfrm>
            <a:off x="228600" y="2362200"/>
            <a:ext cx="8686800" cy="19272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lgn="ctr"/>
            <a:r>
              <a:rPr lang="ru-RU" sz="2400">
                <a:solidFill>
                  <a:schemeClr val="bg1"/>
                </a:solidFill>
              </a:rPr>
              <a:t>Уклонение военнослужащего от исполнения обязанностей военной службы путем симуляции болезни, или причинения себе какого-либо повреждения (членовредительство), или подлога документов, или иного обмана</a:t>
            </a:r>
            <a:r>
              <a:rPr lang="ru-RU"/>
              <a:t> </a:t>
            </a:r>
            <a:r>
              <a:rPr lang="ru-RU" sz="2400">
                <a:solidFill>
                  <a:schemeClr val="bg1"/>
                </a:solidFill>
              </a:rPr>
              <a:t>наказывается:</a:t>
            </a:r>
          </a:p>
        </p:txBody>
      </p:sp>
      <p:sp>
        <p:nvSpPr>
          <p:cNvPr id="53252" name="AutoShape 4"/>
          <p:cNvSpPr>
            <a:spLocks noChangeArrowheads="1"/>
          </p:cNvSpPr>
          <p:nvPr/>
        </p:nvSpPr>
        <p:spPr bwMode="auto">
          <a:xfrm>
            <a:off x="3886200" y="1600200"/>
            <a:ext cx="1524000" cy="685800"/>
          </a:xfrm>
          <a:prstGeom prst="downArrow">
            <a:avLst>
              <a:gd name="adj1" fmla="val 50000"/>
              <a:gd name="adj2" fmla="val 47755"/>
            </a:avLst>
          </a:prstGeom>
          <a:noFill/>
          <a:ln w="9525">
            <a:solidFill>
              <a:schemeClr val="bg1"/>
            </a:solidFill>
            <a:miter lim="800000"/>
            <a:headEnd/>
            <a:tailEnd/>
          </a:ln>
          <a:effectLst/>
        </p:spPr>
        <p:txBody>
          <a:bodyPr wrap="none" anchor="ctr"/>
          <a:lstStyle/>
          <a:p>
            <a:endParaRPr lang="ru-RU"/>
          </a:p>
        </p:txBody>
      </p:sp>
      <p:sp>
        <p:nvSpPr>
          <p:cNvPr id="53253" name="Text Box 5"/>
          <p:cNvSpPr txBox="1">
            <a:spLocks noChangeArrowheads="1"/>
          </p:cNvSpPr>
          <p:nvPr/>
        </p:nvSpPr>
        <p:spPr bwMode="auto">
          <a:xfrm>
            <a:off x="1295400" y="4568825"/>
            <a:ext cx="7620000" cy="466725"/>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ограничением по военной службе на срок до 1 года</a:t>
            </a:r>
          </a:p>
        </p:txBody>
      </p:sp>
      <p:sp>
        <p:nvSpPr>
          <p:cNvPr id="53254" name="Line 6"/>
          <p:cNvSpPr>
            <a:spLocks noChangeShapeType="1"/>
          </p:cNvSpPr>
          <p:nvPr/>
        </p:nvSpPr>
        <p:spPr bwMode="auto">
          <a:xfrm>
            <a:off x="685800" y="4273550"/>
            <a:ext cx="0" cy="2016125"/>
          </a:xfrm>
          <a:prstGeom prst="line">
            <a:avLst/>
          </a:prstGeom>
          <a:noFill/>
          <a:ln w="76200">
            <a:solidFill>
              <a:srgbClr val="FFFF99"/>
            </a:solidFill>
            <a:round/>
            <a:headEnd/>
            <a:tailEnd/>
          </a:ln>
          <a:effectLst/>
        </p:spPr>
        <p:txBody>
          <a:bodyPr/>
          <a:lstStyle/>
          <a:p>
            <a:endParaRPr lang="ru-RU"/>
          </a:p>
        </p:txBody>
      </p:sp>
      <p:sp>
        <p:nvSpPr>
          <p:cNvPr id="53255" name="Line 7"/>
          <p:cNvSpPr>
            <a:spLocks noChangeShapeType="1"/>
          </p:cNvSpPr>
          <p:nvPr/>
        </p:nvSpPr>
        <p:spPr bwMode="auto">
          <a:xfrm>
            <a:off x="685800" y="4806950"/>
            <a:ext cx="609600" cy="0"/>
          </a:xfrm>
          <a:prstGeom prst="line">
            <a:avLst/>
          </a:prstGeom>
          <a:noFill/>
          <a:ln w="76200">
            <a:solidFill>
              <a:srgbClr val="FFFF99"/>
            </a:solidFill>
            <a:round/>
            <a:headEnd/>
            <a:tailEnd type="triangle" w="med" len="med"/>
          </a:ln>
          <a:effectLst/>
        </p:spPr>
        <p:txBody>
          <a:bodyPr/>
          <a:lstStyle/>
          <a:p>
            <a:endParaRPr lang="ru-RU"/>
          </a:p>
        </p:txBody>
      </p:sp>
      <p:sp>
        <p:nvSpPr>
          <p:cNvPr id="53256" name="Text Box 8"/>
          <p:cNvSpPr txBox="1">
            <a:spLocks noChangeArrowheads="1"/>
          </p:cNvSpPr>
          <p:nvPr/>
        </p:nvSpPr>
        <p:spPr bwMode="auto">
          <a:xfrm>
            <a:off x="1295400" y="5187950"/>
            <a:ext cx="7620000" cy="466725"/>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арестом на срок до 6 месяцев</a:t>
            </a:r>
          </a:p>
        </p:txBody>
      </p:sp>
      <p:sp>
        <p:nvSpPr>
          <p:cNvPr id="53257" name="Text Box 9"/>
          <p:cNvSpPr txBox="1">
            <a:spLocks noChangeArrowheads="1"/>
          </p:cNvSpPr>
          <p:nvPr/>
        </p:nvSpPr>
        <p:spPr bwMode="auto">
          <a:xfrm>
            <a:off x="1295400" y="5797550"/>
            <a:ext cx="7620000" cy="831850"/>
          </a:xfrm>
          <a:prstGeom prst="rect">
            <a:avLst/>
          </a:prstGeom>
          <a:solidFill>
            <a:srgbClr val="00B0F0"/>
          </a:solidFill>
          <a:ln w="9525" algn="ctr">
            <a:solidFill>
              <a:schemeClr val="bg1"/>
            </a:solidFill>
            <a:miter lim="800000"/>
            <a:headEnd/>
            <a:tailEnd/>
          </a:ln>
          <a:effectLst/>
        </p:spPr>
        <p:txBody>
          <a:bodyPr>
            <a:spAutoFit/>
          </a:bodyPr>
          <a:lstStyle/>
          <a:p>
            <a:r>
              <a:rPr lang="ru-RU" sz="2400">
                <a:solidFill>
                  <a:schemeClr val="bg1"/>
                </a:solidFill>
              </a:rPr>
              <a:t>содержанием в дисциплинарной воинской части </a:t>
            </a:r>
          </a:p>
          <a:p>
            <a:r>
              <a:rPr lang="ru-RU" sz="2400">
                <a:solidFill>
                  <a:schemeClr val="bg1"/>
                </a:solidFill>
              </a:rPr>
              <a:t>на срок до 1 года</a:t>
            </a:r>
          </a:p>
        </p:txBody>
      </p:sp>
      <p:sp>
        <p:nvSpPr>
          <p:cNvPr id="53260" name="Line 12"/>
          <p:cNvSpPr>
            <a:spLocks noChangeShapeType="1"/>
          </p:cNvSpPr>
          <p:nvPr/>
        </p:nvSpPr>
        <p:spPr bwMode="auto">
          <a:xfrm>
            <a:off x="685800" y="5416550"/>
            <a:ext cx="609600" cy="0"/>
          </a:xfrm>
          <a:prstGeom prst="line">
            <a:avLst/>
          </a:prstGeom>
          <a:noFill/>
          <a:ln w="76200">
            <a:solidFill>
              <a:srgbClr val="FFFF99"/>
            </a:solidFill>
            <a:round/>
            <a:headEnd/>
            <a:tailEnd type="triangle" w="med" len="med"/>
          </a:ln>
          <a:effectLst/>
        </p:spPr>
        <p:txBody>
          <a:bodyPr/>
          <a:lstStyle/>
          <a:p>
            <a:endParaRPr lang="ru-RU"/>
          </a:p>
        </p:txBody>
      </p:sp>
      <p:sp>
        <p:nvSpPr>
          <p:cNvPr id="53261" name="Line 13"/>
          <p:cNvSpPr>
            <a:spLocks noChangeShapeType="1"/>
          </p:cNvSpPr>
          <p:nvPr/>
        </p:nvSpPr>
        <p:spPr bwMode="auto">
          <a:xfrm>
            <a:off x="685800" y="6254750"/>
            <a:ext cx="609600" cy="0"/>
          </a:xfrm>
          <a:prstGeom prst="line">
            <a:avLst/>
          </a:prstGeom>
          <a:noFill/>
          <a:ln w="76200">
            <a:solidFill>
              <a:srgbClr val="FFFF99"/>
            </a:solidFill>
            <a:round/>
            <a:headEnd/>
            <a:tailEnd type="triangle" w="med" len="med"/>
          </a:ln>
          <a:effectLst/>
        </p:spPr>
        <p:txBody>
          <a:bodyPr/>
          <a:lstStyle/>
          <a:p>
            <a:endParaRPr lang="ru-RU"/>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228600" y="304800"/>
            <a:ext cx="8686800" cy="860425"/>
          </a:xfrm>
          <a:prstGeom prst="rect">
            <a:avLst/>
          </a:prstGeom>
          <a:solidFill>
            <a:schemeClr val="tx2">
              <a:lumMod val="60000"/>
              <a:lumOff val="40000"/>
            </a:schemeClr>
          </a:solidFill>
          <a:ln w="38100">
            <a:solidFill>
              <a:srgbClr val="FFFF00"/>
            </a:solidFill>
            <a:miter lim="800000"/>
            <a:headEnd/>
            <a:tailEnd/>
          </a:ln>
          <a:effectLst/>
        </p:spPr>
        <p:txBody>
          <a:bodyPr>
            <a:spAutoFit/>
          </a:bodyPr>
          <a:lstStyle/>
          <a:p>
            <a:pPr algn="ctr"/>
            <a:r>
              <a:rPr lang="ru-RU" sz="2400" dirty="0">
                <a:solidFill>
                  <a:schemeClr val="bg1"/>
                </a:solidFill>
              </a:rPr>
              <a:t>Нарушение уставных правил караульной службы</a:t>
            </a:r>
            <a:r>
              <a:rPr lang="ru-RU" sz="2400" dirty="0"/>
              <a:t> </a:t>
            </a:r>
          </a:p>
          <a:p>
            <a:pPr algn="ctr"/>
            <a:r>
              <a:rPr lang="ru-RU" sz="2400" dirty="0">
                <a:solidFill>
                  <a:srgbClr val="FF0000"/>
                </a:solidFill>
              </a:rPr>
              <a:t>(статья 342)</a:t>
            </a:r>
          </a:p>
        </p:txBody>
      </p:sp>
      <p:sp>
        <p:nvSpPr>
          <p:cNvPr id="54275" name="Text Box 3"/>
          <p:cNvSpPr txBox="1">
            <a:spLocks noChangeArrowheads="1"/>
          </p:cNvSpPr>
          <p:nvPr/>
        </p:nvSpPr>
        <p:spPr bwMode="auto">
          <a:xfrm>
            <a:off x="228600" y="1981200"/>
            <a:ext cx="8686800" cy="1562100"/>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lgn="ctr"/>
            <a:r>
              <a:rPr lang="ru-RU" sz="2400" dirty="0">
                <a:solidFill>
                  <a:schemeClr val="bg1"/>
                </a:solidFill>
              </a:rPr>
              <a:t>Нарушение уставных правил караульной (вахтенной) службы лицом, входящим в состав караула (вахты), если это деяние повлекло причинение вреда охраняемым караулом (вахтой) объектам, наказывается:</a:t>
            </a:r>
          </a:p>
        </p:txBody>
      </p:sp>
      <p:sp>
        <p:nvSpPr>
          <p:cNvPr id="54276" name="AutoShape 4"/>
          <p:cNvSpPr>
            <a:spLocks noChangeArrowheads="1"/>
          </p:cNvSpPr>
          <p:nvPr/>
        </p:nvSpPr>
        <p:spPr bwMode="auto">
          <a:xfrm>
            <a:off x="3886200" y="1219200"/>
            <a:ext cx="1524000" cy="685800"/>
          </a:xfrm>
          <a:prstGeom prst="downArrow">
            <a:avLst>
              <a:gd name="adj1" fmla="val 50000"/>
              <a:gd name="adj2" fmla="val 47755"/>
            </a:avLst>
          </a:prstGeom>
          <a:noFill/>
          <a:ln w="9525">
            <a:solidFill>
              <a:schemeClr val="bg1"/>
            </a:solidFill>
            <a:miter lim="800000"/>
            <a:headEnd/>
            <a:tailEnd/>
          </a:ln>
          <a:effectLst/>
        </p:spPr>
        <p:txBody>
          <a:bodyPr wrap="none" anchor="ctr"/>
          <a:lstStyle/>
          <a:p>
            <a:endParaRPr lang="ru-RU"/>
          </a:p>
        </p:txBody>
      </p:sp>
      <p:sp>
        <p:nvSpPr>
          <p:cNvPr id="54277" name="Text Box 5"/>
          <p:cNvSpPr txBox="1">
            <a:spLocks noChangeArrowheads="1"/>
          </p:cNvSpPr>
          <p:nvPr/>
        </p:nvSpPr>
        <p:spPr bwMode="auto">
          <a:xfrm>
            <a:off x="1447800" y="3657600"/>
            <a:ext cx="7391400" cy="466725"/>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ограничением по военной службе на срок до 2 лет</a:t>
            </a:r>
          </a:p>
        </p:txBody>
      </p:sp>
      <p:sp>
        <p:nvSpPr>
          <p:cNvPr id="54278" name="Line 6"/>
          <p:cNvSpPr>
            <a:spLocks noChangeShapeType="1"/>
          </p:cNvSpPr>
          <p:nvPr/>
        </p:nvSpPr>
        <p:spPr bwMode="auto">
          <a:xfrm>
            <a:off x="685800" y="3581400"/>
            <a:ext cx="0" cy="2590800"/>
          </a:xfrm>
          <a:prstGeom prst="line">
            <a:avLst/>
          </a:prstGeom>
          <a:noFill/>
          <a:ln w="76200">
            <a:solidFill>
              <a:srgbClr val="FFFF99"/>
            </a:solidFill>
            <a:round/>
            <a:headEnd/>
            <a:tailEnd/>
          </a:ln>
          <a:effectLst/>
        </p:spPr>
        <p:txBody>
          <a:bodyPr/>
          <a:lstStyle/>
          <a:p>
            <a:endParaRPr lang="ru-RU"/>
          </a:p>
        </p:txBody>
      </p:sp>
      <p:sp>
        <p:nvSpPr>
          <p:cNvPr id="54279" name="Line 7"/>
          <p:cNvSpPr>
            <a:spLocks noChangeShapeType="1"/>
          </p:cNvSpPr>
          <p:nvPr/>
        </p:nvSpPr>
        <p:spPr bwMode="auto">
          <a:xfrm>
            <a:off x="685800" y="3886200"/>
            <a:ext cx="762000" cy="0"/>
          </a:xfrm>
          <a:prstGeom prst="line">
            <a:avLst/>
          </a:prstGeom>
          <a:noFill/>
          <a:ln w="76200">
            <a:solidFill>
              <a:srgbClr val="FFFF99"/>
            </a:solidFill>
            <a:round/>
            <a:headEnd/>
            <a:tailEnd type="triangle" w="med" len="med"/>
          </a:ln>
          <a:effectLst/>
        </p:spPr>
        <p:txBody>
          <a:bodyPr/>
          <a:lstStyle/>
          <a:p>
            <a:endParaRPr lang="ru-RU"/>
          </a:p>
        </p:txBody>
      </p:sp>
      <p:sp>
        <p:nvSpPr>
          <p:cNvPr id="54280" name="Text Box 8"/>
          <p:cNvSpPr txBox="1">
            <a:spLocks noChangeArrowheads="1"/>
          </p:cNvSpPr>
          <p:nvPr/>
        </p:nvSpPr>
        <p:spPr bwMode="auto">
          <a:xfrm>
            <a:off x="1447800" y="5867400"/>
            <a:ext cx="7391400" cy="466725"/>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лишением свободы на срок до 2 лет</a:t>
            </a:r>
          </a:p>
        </p:txBody>
      </p:sp>
      <p:sp>
        <p:nvSpPr>
          <p:cNvPr id="54281" name="Text Box 9"/>
          <p:cNvSpPr txBox="1">
            <a:spLocks noChangeArrowheads="1"/>
          </p:cNvSpPr>
          <p:nvPr/>
        </p:nvSpPr>
        <p:spPr bwMode="auto">
          <a:xfrm>
            <a:off x="1447800" y="4876800"/>
            <a:ext cx="7391400" cy="831850"/>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содержанием в дисциплинарной воинской части на срок до 2 лет</a:t>
            </a:r>
          </a:p>
        </p:txBody>
      </p:sp>
      <p:sp>
        <p:nvSpPr>
          <p:cNvPr id="54282" name="Line 10"/>
          <p:cNvSpPr>
            <a:spLocks noChangeShapeType="1"/>
          </p:cNvSpPr>
          <p:nvPr/>
        </p:nvSpPr>
        <p:spPr bwMode="auto">
          <a:xfrm>
            <a:off x="685800" y="4495800"/>
            <a:ext cx="762000" cy="0"/>
          </a:xfrm>
          <a:prstGeom prst="line">
            <a:avLst/>
          </a:prstGeom>
          <a:noFill/>
          <a:ln w="76200">
            <a:solidFill>
              <a:srgbClr val="FFFF99"/>
            </a:solidFill>
            <a:round/>
            <a:headEnd/>
            <a:tailEnd type="triangle" w="med" len="med"/>
          </a:ln>
          <a:effectLst/>
        </p:spPr>
        <p:txBody>
          <a:bodyPr/>
          <a:lstStyle/>
          <a:p>
            <a:endParaRPr lang="ru-RU"/>
          </a:p>
        </p:txBody>
      </p:sp>
      <p:sp>
        <p:nvSpPr>
          <p:cNvPr id="54283" name="Line 11"/>
          <p:cNvSpPr>
            <a:spLocks noChangeShapeType="1"/>
          </p:cNvSpPr>
          <p:nvPr/>
        </p:nvSpPr>
        <p:spPr bwMode="auto">
          <a:xfrm>
            <a:off x="685800" y="6134100"/>
            <a:ext cx="762000" cy="0"/>
          </a:xfrm>
          <a:prstGeom prst="line">
            <a:avLst/>
          </a:prstGeom>
          <a:noFill/>
          <a:ln w="76200">
            <a:solidFill>
              <a:srgbClr val="FFFF99"/>
            </a:solidFill>
            <a:round/>
            <a:headEnd/>
            <a:tailEnd type="triangle" w="med" len="med"/>
          </a:ln>
          <a:effectLst/>
        </p:spPr>
        <p:txBody>
          <a:bodyPr/>
          <a:lstStyle/>
          <a:p>
            <a:endParaRPr lang="ru-RU"/>
          </a:p>
        </p:txBody>
      </p:sp>
      <p:sp>
        <p:nvSpPr>
          <p:cNvPr id="54284" name="Text Box 12"/>
          <p:cNvSpPr txBox="1">
            <a:spLocks noChangeArrowheads="1"/>
          </p:cNvSpPr>
          <p:nvPr/>
        </p:nvSpPr>
        <p:spPr bwMode="auto">
          <a:xfrm>
            <a:off x="1447800" y="4257675"/>
            <a:ext cx="7391400" cy="466725"/>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арестом на срок до 6 месяцев</a:t>
            </a:r>
          </a:p>
        </p:txBody>
      </p:sp>
      <p:sp>
        <p:nvSpPr>
          <p:cNvPr id="54285" name="Line 13"/>
          <p:cNvSpPr>
            <a:spLocks noChangeShapeType="1"/>
          </p:cNvSpPr>
          <p:nvPr/>
        </p:nvSpPr>
        <p:spPr bwMode="auto">
          <a:xfrm>
            <a:off x="685800" y="5257800"/>
            <a:ext cx="762000" cy="0"/>
          </a:xfrm>
          <a:prstGeom prst="line">
            <a:avLst/>
          </a:prstGeom>
          <a:noFill/>
          <a:ln w="76200">
            <a:solidFill>
              <a:srgbClr val="FFFF99"/>
            </a:solidFill>
            <a:round/>
            <a:headEnd/>
            <a:tailEnd type="triangle" w="med" len="med"/>
          </a:ln>
          <a:effectLst/>
        </p:spPr>
        <p:txBody>
          <a:bodyPr/>
          <a:lstStyle/>
          <a:p>
            <a:endParaRPr lang="ru-RU"/>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28600" y="304800"/>
            <a:ext cx="8686800" cy="860425"/>
          </a:xfrm>
          <a:prstGeom prst="rect">
            <a:avLst/>
          </a:prstGeom>
          <a:solidFill>
            <a:schemeClr val="tx2">
              <a:lumMod val="60000"/>
              <a:lumOff val="40000"/>
            </a:schemeClr>
          </a:solidFill>
          <a:ln w="38100">
            <a:solidFill>
              <a:srgbClr val="FFFF00"/>
            </a:solidFill>
            <a:miter lim="800000"/>
            <a:headEnd/>
            <a:tailEnd/>
          </a:ln>
          <a:effectLst/>
        </p:spPr>
        <p:txBody>
          <a:bodyPr>
            <a:spAutoFit/>
          </a:bodyPr>
          <a:lstStyle/>
          <a:p>
            <a:pPr algn="ctr"/>
            <a:r>
              <a:rPr lang="ru-RU" sz="2400" dirty="0">
                <a:solidFill>
                  <a:schemeClr val="bg1"/>
                </a:solidFill>
              </a:rPr>
              <a:t>Нарушение уставных правил несения внутренней службы и патрулирования в гарнизоне</a:t>
            </a:r>
            <a:r>
              <a:rPr lang="ru-RU" sz="2400" dirty="0"/>
              <a:t> </a:t>
            </a:r>
            <a:r>
              <a:rPr lang="ru-RU" sz="2400" dirty="0">
                <a:solidFill>
                  <a:srgbClr val="FF0000"/>
                </a:solidFill>
              </a:rPr>
              <a:t>(статья 344)</a:t>
            </a:r>
          </a:p>
        </p:txBody>
      </p:sp>
      <p:sp>
        <p:nvSpPr>
          <p:cNvPr id="55299" name="Text Box 3"/>
          <p:cNvSpPr txBox="1">
            <a:spLocks noChangeArrowheads="1"/>
          </p:cNvSpPr>
          <p:nvPr/>
        </p:nvSpPr>
        <p:spPr bwMode="auto">
          <a:xfrm>
            <a:off x="228600" y="1981200"/>
            <a:ext cx="8686800" cy="192722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lgn="ctr"/>
            <a:r>
              <a:rPr lang="ru-RU" sz="2400" dirty="0">
                <a:solidFill>
                  <a:schemeClr val="bg1"/>
                </a:solidFill>
              </a:rPr>
              <a:t>Нарушение уставных правил внутренней службы лицом, входящим в суточный наряд части, а равно нарушение уставных правил патрулирования в гарнизоне лицом, входящим в состав патрульного караула, если эти деяния повлекли тяжелые последствия, наказывается:</a:t>
            </a:r>
          </a:p>
        </p:txBody>
      </p:sp>
      <p:sp>
        <p:nvSpPr>
          <p:cNvPr id="55300" name="AutoShape 4"/>
          <p:cNvSpPr>
            <a:spLocks noChangeArrowheads="1"/>
          </p:cNvSpPr>
          <p:nvPr/>
        </p:nvSpPr>
        <p:spPr bwMode="auto">
          <a:xfrm>
            <a:off x="3886200" y="1219200"/>
            <a:ext cx="1524000" cy="685800"/>
          </a:xfrm>
          <a:prstGeom prst="downArrow">
            <a:avLst>
              <a:gd name="adj1" fmla="val 50000"/>
              <a:gd name="adj2" fmla="val 47755"/>
            </a:avLst>
          </a:prstGeom>
          <a:noFill/>
          <a:ln w="9525">
            <a:solidFill>
              <a:schemeClr val="bg1"/>
            </a:solidFill>
            <a:miter lim="800000"/>
            <a:headEnd/>
            <a:tailEnd/>
          </a:ln>
          <a:effectLst/>
        </p:spPr>
        <p:txBody>
          <a:bodyPr wrap="none" anchor="ctr"/>
          <a:lstStyle/>
          <a:p>
            <a:endParaRPr lang="ru-RU"/>
          </a:p>
        </p:txBody>
      </p:sp>
      <p:sp>
        <p:nvSpPr>
          <p:cNvPr id="55301" name="Text Box 5"/>
          <p:cNvSpPr txBox="1">
            <a:spLocks noChangeArrowheads="1"/>
          </p:cNvSpPr>
          <p:nvPr/>
        </p:nvSpPr>
        <p:spPr bwMode="auto">
          <a:xfrm>
            <a:off x="1447800" y="4333875"/>
            <a:ext cx="7391400" cy="466725"/>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ограничением по военной службе на срок до 2 лет</a:t>
            </a:r>
          </a:p>
        </p:txBody>
      </p:sp>
      <p:sp>
        <p:nvSpPr>
          <p:cNvPr id="55302" name="Line 6"/>
          <p:cNvSpPr>
            <a:spLocks noChangeShapeType="1"/>
          </p:cNvSpPr>
          <p:nvPr/>
        </p:nvSpPr>
        <p:spPr bwMode="auto">
          <a:xfrm>
            <a:off x="685800" y="3876675"/>
            <a:ext cx="0" cy="2476500"/>
          </a:xfrm>
          <a:prstGeom prst="line">
            <a:avLst/>
          </a:prstGeom>
          <a:noFill/>
          <a:ln w="76200">
            <a:solidFill>
              <a:srgbClr val="FFFF99"/>
            </a:solidFill>
            <a:round/>
            <a:headEnd/>
            <a:tailEnd/>
          </a:ln>
          <a:effectLst/>
        </p:spPr>
        <p:txBody>
          <a:bodyPr/>
          <a:lstStyle/>
          <a:p>
            <a:endParaRPr lang="ru-RU"/>
          </a:p>
        </p:txBody>
      </p:sp>
      <p:sp>
        <p:nvSpPr>
          <p:cNvPr id="55303" name="Line 7"/>
          <p:cNvSpPr>
            <a:spLocks noChangeShapeType="1"/>
          </p:cNvSpPr>
          <p:nvPr/>
        </p:nvSpPr>
        <p:spPr bwMode="auto">
          <a:xfrm>
            <a:off x="685800" y="4562475"/>
            <a:ext cx="762000" cy="0"/>
          </a:xfrm>
          <a:prstGeom prst="line">
            <a:avLst/>
          </a:prstGeom>
          <a:noFill/>
          <a:ln w="76200">
            <a:solidFill>
              <a:srgbClr val="FFFF99"/>
            </a:solidFill>
            <a:round/>
            <a:headEnd/>
            <a:tailEnd type="triangle" w="med" len="med"/>
          </a:ln>
          <a:effectLst/>
        </p:spPr>
        <p:txBody>
          <a:bodyPr/>
          <a:lstStyle/>
          <a:p>
            <a:endParaRPr lang="ru-RU"/>
          </a:p>
        </p:txBody>
      </p:sp>
      <p:sp>
        <p:nvSpPr>
          <p:cNvPr id="55304" name="Text Box 8"/>
          <p:cNvSpPr txBox="1">
            <a:spLocks noChangeArrowheads="1"/>
          </p:cNvSpPr>
          <p:nvPr/>
        </p:nvSpPr>
        <p:spPr bwMode="auto">
          <a:xfrm>
            <a:off x="1447800" y="5105400"/>
            <a:ext cx="7391400" cy="466725"/>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арестом на срок до 6 месяцев</a:t>
            </a:r>
          </a:p>
        </p:txBody>
      </p:sp>
      <p:sp>
        <p:nvSpPr>
          <p:cNvPr id="55305" name="Text Box 9"/>
          <p:cNvSpPr txBox="1">
            <a:spLocks noChangeArrowheads="1"/>
          </p:cNvSpPr>
          <p:nvPr/>
        </p:nvSpPr>
        <p:spPr bwMode="auto">
          <a:xfrm>
            <a:off x="1447800" y="5867400"/>
            <a:ext cx="7391400" cy="831850"/>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содержанием в дисциплинарной воинской части на срок до 2 лет</a:t>
            </a:r>
          </a:p>
        </p:txBody>
      </p:sp>
      <p:sp>
        <p:nvSpPr>
          <p:cNvPr id="55306" name="Line 10"/>
          <p:cNvSpPr>
            <a:spLocks noChangeShapeType="1"/>
          </p:cNvSpPr>
          <p:nvPr/>
        </p:nvSpPr>
        <p:spPr bwMode="auto">
          <a:xfrm>
            <a:off x="685800" y="5400675"/>
            <a:ext cx="762000" cy="0"/>
          </a:xfrm>
          <a:prstGeom prst="line">
            <a:avLst/>
          </a:prstGeom>
          <a:noFill/>
          <a:ln w="76200">
            <a:solidFill>
              <a:srgbClr val="FFFF99"/>
            </a:solidFill>
            <a:round/>
            <a:headEnd/>
            <a:tailEnd type="triangle" w="med" len="med"/>
          </a:ln>
          <a:effectLst/>
        </p:spPr>
        <p:txBody>
          <a:bodyPr/>
          <a:lstStyle/>
          <a:p>
            <a:endParaRPr lang="ru-RU"/>
          </a:p>
        </p:txBody>
      </p:sp>
      <p:sp>
        <p:nvSpPr>
          <p:cNvPr id="55307" name="Line 11"/>
          <p:cNvSpPr>
            <a:spLocks noChangeShapeType="1"/>
          </p:cNvSpPr>
          <p:nvPr/>
        </p:nvSpPr>
        <p:spPr bwMode="auto">
          <a:xfrm>
            <a:off x="685800" y="6315075"/>
            <a:ext cx="762000" cy="0"/>
          </a:xfrm>
          <a:prstGeom prst="line">
            <a:avLst/>
          </a:prstGeom>
          <a:noFill/>
          <a:ln w="76200">
            <a:solidFill>
              <a:srgbClr val="FFFF99"/>
            </a:solidFill>
            <a:round/>
            <a:headEnd/>
            <a:tailEnd type="triangle" w="med" len="med"/>
          </a:ln>
          <a:effectLst/>
        </p:spPr>
        <p:txBody>
          <a:bodyPr/>
          <a:lstStyle/>
          <a:p>
            <a:endParaRPr lang="ru-RU"/>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251520" y="260648"/>
            <a:ext cx="8686800" cy="461665"/>
          </a:xfrm>
          <a:prstGeom prst="rect">
            <a:avLst/>
          </a:prstGeom>
          <a:solidFill>
            <a:schemeClr val="tx2">
              <a:lumMod val="60000"/>
              <a:lumOff val="40000"/>
            </a:schemeClr>
          </a:solidFill>
          <a:ln w="38100">
            <a:solidFill>
              <a:srgbClr val="FFFF00"/>
            </a:solidFill>
            <a:miter lim="800000"/>
            <a:headEnd/>
            <a:tailEnd/>
          </a:ln>
          <a:effectLst/>
        </p:spPr>
        <p:txBody>
          <a:bodyPr>
            <a:spAutoFit/>
          </a:bodyPr>
          <a:lstStyle/>
          <a:p>
            <a:pPr algn="ctr"/>
            <a:r>
              <a:rPr lang="ru-RU" sz="2400" dirty="0">
                <a:solidFill>
                  <a:schemeClr val="bg1"/>
                </a:solidFill>
              </a:rPr>
              <a:t>Утрата военного имущества</a:t>
            </a:r>
            <a:r>
              <a:rPr lang="ru-RU" sz="2400" dirty="0"/>
              <a:t> </a:t>
            </a:r>
            <a:r>
              <a:rPr lang="ru-RU" sz="2400" dirty="0">
                <a:solidFill>
                  <a:srgbClr val="FF0000"/>
                </a:solidFill>
              </a:rPr>
              <a:t>(статья 348)</a:t>
            </a:r>
          </a:p>
        </p:txBody>
      </p:sp>
      <p:sp>
        <p:nvSpPr>
          <p:cNvPr id="56323" name="Text Box 3"/>
          <p:cNvSpPr txBox="1">
            <a:spLocks noChangeArrowheads="1"/>
          </p:cNvSpPr>
          <p:nvPr/>
        </p:nvSpPr>
        <p:spPr bwMode="auto">
          <a:xfrm>
            <a:off x="152400" y="1562100"/>
            <a:ext cx="8915400" cy="1196975"/>
          </a:xfrm>
          <a:prstGeom prst="rect">
            <a:avLst/>
          </a:prstGeom>
          <a:solidFill>
            <a:schemeClr val="accent1">
              <a:lumMod val="75000"/>
            </a:schemeClr>
          </a:solidFill>
          <a:ln w="9525" algn="ctr">
            <a:solidFill>
              <a:srgbClr val="FFFF00"/>
            </a:solidFill>
            <a:miter lim="800000"/>
            <a:headEnd/>
            <a:tailEnd/>
          </a:ln>
          <a:effectLst/>
        </p:spPr>
        <p:txBody>
          <a:bodyPr>
            <a:spAutoFit/>
          </a:bodyPr>
          <a:lstStyle/>
          <a:p>
            <a:pPr algn="ctr"/>
            <a:r>
              <a:rPr lang="ru-RU" sz="2400">
                <a:solidFill>
                  <a:schemeClr val="bg1"/>
                </a:solidFill>
              </a:rPr>
              <a:t>Нарушение правил сбережения вверенных для служебного пользования оружия, боеприпасов или предметов военной техники, если это повлекло их утрату, наказывается:</a:t>
            </a:r>
          </a:p>
        </p:txBody>
      </p:sp>
      <p:sp>
        <p:nvSpPr>
          <p:cNvPr id="56324" name="AutoShape 4"/>
          <p:cNvSpPr>
            <a:spLocks noChangeArrowheads="1"/>
          </p:cNvSpPr>
          <p:nvPr/>
        </p:nvSpPr>
        <p:spPr bwMode="auto">
          <a:xfrm>
            <a:off x="3886200" y="838200"/>
            <a:ext cx="1524000" cy="685800"/>
          </a:xfrm>
          <a:prstGeom prst="downArrow">
            <a:avLst>
              <a:gd name="adj1" fmla="val 50000"/>
              <a:gd name="adj2" fmla="val 47755"/>
            </a:avLst>
          </a:prstGeom>
          <a:noFill/>
          <a:ln w="9525">
            <a:solidFill>
              <a:schemeClr val="bg1"/>
            </a:solidFill>
            <a:miter lim="800000"/>
            <a:headEnd/>
            <a:tailEnd/>
          </a:ln>
          <a:effectLst/>
        </p:spPr>
        <p:txBody>
          <a:bodyPr wrap="none" anchor="ctr"/>
          <a:lstStyle/>
          <a:p>
            <a:endParaRPr lang="ru-RU"/>
          </a:p>
        </p:txBody>
      </p:sp>
      <p:sp>
        <p:nvSpPr>
          <p:cNvPr id="56325" name="Text Box 5"/>
          <p:cNvSpPr txBox="1">
            <a:spLocks noChangeArrowheads="1"/>
          </p:cNvSpPr>
          <p:nvPr/>
        </p:nvSpPr>
        <p:spPr bwMode="auto">
          <a:xfrm>
            <a:off x="838200" y="4105275"/>
            <a:ext cx="8153400" cy="466725"/>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ограничением по военной службе на срок до 2 лет</a:t>
            </a:r>
          </a:p>
        </p:txBody>
      </p:sp>
      <p:sp>
        <p:nvSpPr>
          <p:cNvPr id="56326" name="Line 6"/>
          <p:cNvSpPr>
            <a:spLocks noChangeShapeType="1"/>
          </p:cNvSpPr>
          <p:nvPr/>
        </p:nvSpPr>
        <p:spPr bwMode="auto">
          <a:xfrm>
            <a:off x="304800" y="2781300"/>
            <a:ext cx="0" cy="3581400"/>
          </a:xfrm>
          <a:prstGeom prst="line">
            <a:avLst/>
          </a:prstGeom>
          <a:noFill/>
          <a:ln w="76200">
            <a:solidFill>
              <a:srgbClr val="FFFF99"/>
            </a:solidFill>
            <a:round/>
            <a:headEnd/>
            <a:tailEnd/>
          </a:ln>
          <a:effectLst/>
        </p:spPr>
        <p:txBody>
          <a:bodyPr/>
          <a:lstStyle/>
          <a:p>
            <a:endParaRPr lang="ru-RU"/>
          </a:p>
        </p:txBody>
      </p:sp>
      <p:sp>
        <p:nvSpPr>
          <p:cNvPr id="56327" name="Line 7"/>
          <p:cNvSpPr>
            <a:spLocks noChangeShapeType="1"/>
          </p:cNvSpPr>
          <p:nvPr/>
        </p:nvSpPr>
        <p:spPr bwMode="auto">
          <a:xfrm>
            <a:off x="304800" y="3429000"/>
            <a:ext cx="533400" cy="0"/>
          </a:xfrm>
          <a:prstGeom prst="line">
            <a:avLst/>
          </a:prstGeom>
          <a:noFill/>
          <a:ln w="76200">
            <a:solidFill>
              <a:srgbClr val="FFFF99"/>
            </a:solidFill>
            <a:round/>
            <a:headEnd/>
            <a:tailEnd type="triangle" w="med" len="med"/>
          </a:ln>
          <a:effectLst/>
        </p:spPr>
        <p:txBody>
          <a:bodyPr/>
          <a:lstStyle/>
          <a:p>
            <a:endParaRPr lang="ru-RU"/>
          </a:p>
        </p:txBody>
      </p:sp>
      <p:sp>
        <p:nvSpPr>
          <p:cNvPr id="56328" name="Text Box 8"/>
          <p:cNvSpPr txBox="1">
            <a:spLocks noChangeArrowheads="1"/>
          </p:cNvSpPr>
          <p:nvPr/>
        </p:nvSpPr>
        <p:spPr bwMode="auto">
          <a:xfrm>
            <a:off x="838200" y="6096000"/>
            <a:ext cx="8153400" cy="466725"/>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лишением свободы на срок до 2 лет</a:t>
            </a:r>
          </a:p>
        </p:txBody>
      </p:sp>
      <p:sp>
        <p:nvSpPr>
          <p:cNvPr id="56329" name="Text Box 9"/>
          <p:cNvSpPr txBox="1">
            <a:spLocks noChangeArrowheads="1"/>
          </p:cNvSpPr>
          <p:nvPr/>
        </p:nvSpPr>
        <p:spPr bwMode="auto">
          <a:xfrm>
            <a:off x="838200" y="5181600"/>
            <a:ext cx="8153400" cy="831850"/>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содержанием в дисциплинарной воинской части на срок до 2 лет</a:t>
            </a:r>
          </a:p>
        </p:txBody>
      </p:sp>
      <p:sp>
        <p:nvSpPr>
          <p:cNvPr id="56332" name="Text Box 12"/>
          <p:cNvSpPr txBox="1">
            <a:spLocks noChangeArrowheads="1"/>
          </p:cNvSpPr>
          <p:nvPr/>
        </p:nvSpPr>
        <p:spPr bwMode="auto">
          <a:xfrm>
            <a:off x="838200" y="2841625"/>
            <a:ext cx="8153400" cy="1196975"/>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штрафом в размере от 100 до 200 мин. размеров оплаты труда или в размере заработной платы или иного дохода осужденного за период от 1 до 2 месяцев </a:t>
            </a:r>
          </a:p>
        </p:txBody>
      </p:sp>
      <p:sp>
        <p:nvSpPr>
          <p:cNvPr id="56333" name="Text Box 13"/>
          <p:cNvSpPr txBox="1">
            <a:spLocks noChangeArrowheads="1"/>
          </p:cNvSpPr>
          <p:nvPr/>
        </p:nvSpPr>
        <p:spPr bwMode="auto">
          <a:xfrm>
            <a:off x="838200" y="4648200"/>
            <a:ext cx="8153400" cy="466725"/>
          </a:xfrm>
          <a:prstGeom prst="rect">
            <a:avLst/>
          </a:prstGeom>
          <a:solidFill>
            <a:srgbClr val="00B0F0"/>
          </a:solidFill>
          <a:ln w="9525" algn="ctr">
            <a:solidFill>
              <a:schemeClr val="bg1"/>
            </a:solidFill>
            <a:miter lim="800000"/>
            <a:headEnd/>
            <a:tailEnd/>
          </a:ln>
          <a:effectLst/>
        </p:spPr>
        <p:txBody>
          <a:bodyPr>
            <a:spAutoFit/>
          </a:bodyPr>
          <a:lstStyle/>
          <a:p>
            <a:pPr>
              <a:spcBef>
                <a:spcPct val="50000"/>
              </a:spcBef>
            </a:pPr>
            <a:r>
              <a:rPr lang="ru-RU" sz="2400">
                <a:solidFill>
                  <a:schemeClr val="bg1"/>
                </a:solidFill>
              </a:rPr>
              <a:t>арестом на срок до 6 месяцев</a:t>
            </a:r>
          </a:p>
        </p:txBody>
      </p:sp>
      <p:sp>
        <p:nvSpPr>
          <p:cNvPr id="56334" name="Line 14"/>
          <p:cNvSpPr>
            <a:spLocks noChangeShapeType="1"/>
          </p:cNvSpPr>
          <p:nvPr/>
        </p:nvSpPr>
        <p:spPr bwMode="auto">
          <a:xfrm>
            <a:off x="304800" y="4343400"/>
            <a:ext cx="533400" cy="0"/>
          </a:xfrm>
          <a:prstGeom prst="line">
            <a:avLst/>
          </a:prstGeom>
          <a:noFill/>
          <a:ln w="76200">
            <a:solidFill>
              <a:srgbClr val="FFFF99"/>
            </a:solidFill>
            <a:round/>
            <a:headEnd/>
            <a:tailEnd type="triangle" w="med" len="med"/>
          </a:ln>
          <a:effectLst/>
        </p:spPr>
        <p:txBody>
          <a:bodyPr/>
          <a:lstStyle/>
          <a:p>
            <a:endParaRPr lang="ru-RU"/>
          </a:p>
        </p:txBody>
      </p:sp>
      <p:sp>
        <p:nvSpPr>
          <p:cNvPr id="56335" name="Line 15"/>
          <p:cNvSpPr>
            <a:spLocks noChangeShapeType="1"/>
          </p:cNvSpPr>
          <p:nvPr/>
        </p:nvSpPr>
        <p:spPr bwMode="auto">
          <a:xfrm>
            <a:off x="304800" y="4876800"/>
            <a:ext cx="533400" cy="0"/>
          </a:xfrm>
          <a:prstGeom prst="line">
            <a:avLst/>
          </a:prstGeom>
          <a:noFill/>
          <a:ln w="76200">
            <a:solidFill>
              <a:srgbClr val="FFFF99"/>
            </a:solidFill>
            <a:round/>
            <a:headEnd/>
            <a:tailEnd type="triangle" w="med" len="med"/>
          </a:ln>
          <a:effectLst/>
        </p:spPr>
        <p:txBody>
          <a:bodyPr/>
          <a:lstStyle/>
          <a:p>
            <a:endParaRPr lang="ru-RU"/>
          </a:p>
        </p:txBody>
      </p:sp>
      <p:sp>
        <p:nvSpPr>
          <p:cNvPr id="56336" name="Line 16"/>
          <p:cNvSpPr>
            <a:spLocks noChangeShapeType="1"/>
          </p:cNvSpPr>
          <p:nvPr/>
        </p:nvSpPr>
        <p:spPr bwMode="auto">
          <a:xfrm>
            <a:off x="304800" y="5562600"/>
            <a:ext cx="533400" cy="0"/>
          </a:xfrm>
          <a:prstGeom prst="line">
            <a:avLst/>
          </a:prstGeom>
          <a:noFill/>
          <a:ln w="76200">
            <a:solidFill>
              <a:srgbClr val="FFFF99"/>
            </a:solidFill>
            <a:round/>
            <a:headEnd/>
            <a:tailEnd type="triangle" w="med" len="med"/>
          </a:ln>
          <a:effectLst/>
        </p:spPr>
        <p:txBody>
          <a:bodyPr/>
          <a:lstStyle/>
          <a:p>
            <a:endParaRPr lang="ru-RU"/>
          </a:p>
        </p:txBody>
      </p:sp>
      <p:sp>
        <p:nvSpPr>
          <p:cNvPr id="56337" name="Line 17"/>
          <p:cNvSpPr>
            <a:spLocks noChangeShapeType="1"/>
          </p:cNvSpPr>
          <p:nvPr/>
        </p:nvSpPr>
        <p:spPr bwMode="auto">
          <a:xfrm>
            <a:off x="304800" y="6324600"/>
            <a:ext cx="533400" cy="0"/>
          </a:xfrm>
          <a:prstGeom prst="line">
            <a:avLst/>
          </a:prstGeom>
          <a:noFill/>
          <a:ln w="76200">
            <a:solidFill>
              <a:srgbClr val="FFFF99"/>
            </a:solidFill>
            <a:round/>
            <a:headEnd/>
            <a:tailEnd type="triangle" w="med" len="med"/>
          </a:ln>
          <a:effectLst/>
        </p:spPr>
        <p:txBody>
          <a:bodyPr/>
          <a:lstStyle/>
          <a:p>
            <a:endParaRPr lang="ru-RU"/>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1219200" y="2209800"/>
            <a:ext cx="6781800" cy="1754326"/>
          </a:xfrm>
          <a:prstGeom prst="rect">
            <a:avLst/>
          </a:prstGeom>
          <a:noFill/>
          <a:ln w="9525">
            <a:noFill/>
            <a:miter lim="800000"/>
            <a:headEnd/>
            <a:tailEnd/>
          </a:ln>
          <a:effectLst/>
        </p:spPr>
        <p:txBody>
          <a:bodyPr>
            <a:spAutoFit/>
          </a:bodyPr>
          <a:lstStyle/>
          <a:p>
            <a:pPr algn="ctr">
              <a:spcBef>
                <a:spcPct val="50000"/>
              </a:spcBef>
            </a:pPr>
            <a:r>
              <a:rPr lang="ru-RU" sz="5400" dirty="0">
                <a:solidFill>
                  <a:srgbClr val="C00000"/>
                </a:solidFill>
              </a:rPr>
              <a:t>Альтернативная гражданская служба</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2438400" y="152400"/>
            <a:ext cx="6477000" cy="1955800"/>
          </a:xfrm>
          <a:prstGeom prst="rect">
            <a:avLst/>
          </a:prstGeom>
          <a:solidFill>
            <a:srgbClr val="00B0F0"/>
          </a:solidFill>
          <a:ln w="38100">
            <a:solidFill>
              <a:srgbClr val="FFFF00"/>
            </a:solidFill>
            <a:miter lim="800000"/>
            <a:headEnd/>
            <a:tailEnd/>
          </a:ln>
          <a:effectLst/>
        </p:spPr>
        <p:txBody>
          <a:bodyPr>
            <a:spAutoFit/>
          </a:bodyPr>
          <a:lstStyle/>
          <a:p>
            <a:pPr algn="ctr"/>
            <a:r>
              <a:rPr lang="ru-RU" sz="2400" dirty="0">
                <a:solidFill>
                  <a:schemeClr val="bg1"/>
                </a:solidFill>
              </a:rPr>
              <a:t>В соответствии с Конституцией РФ граждане Российской Федерации взамен военной службы по призыву могут проходить альтернативную гражданскую службу</a:t>
            </a:r>
          </a:p>
        </p:txBody>
      </p:sp>
      <p:pic>
        <p:nvPicPr>
          <p:cNvPr id="11270" name="Picture 6" descr="p00"/>
          <p:cNvPicPr>
            <a:picLocks noChangeAspect="1" noChangeArrowheads="1"/>
          </p:cNvPicPr>
          <p:nvPr/>
        </p:nvPicPr>
        <p:blipFill>
          <a:blip r:embed="rId2" cstate="print"/>
          <a:srcRect/>
          <a:stretch>
            <a:fillRect/>
          </a:stretch>
        </p:blipFill>
        <p:spPr bwMode="auto">
          <a:xfrm>
            <a:off x="304800" y="152400"/>
            <a:ext cx="1981200" cy="2971800"/>
          </a:xfrm>
          <a:prstGeom prst="rect">
            <a:avLst/>
          </a:prstGeom>
          <a:noFill/>
        </p:spPr>
      </p:pic>
      <p:sp>
        <p:nvSpPr>
          <p:cNvPr id="11273" name="Text Box 9"/>
          <p:cNvSpPr txBox="1">
            <a:spLocks noChangeArrowheads="1"/>
          </p:cNvSpPr>
          <p:nvPr/>
        </p:nvSpPr>
        <p:spPr bwMode="auto">
          <a:xfrm>
            <a:off x="2438400" y="3352800"/>
            <a:ext cx="6553200" cy="2320925"/>
          </a:xfrm>
          <a:prstGeom prst="rect">
            <a:avLst/>
          </a:prstGeom>
          <a:solidFill>
            <a:srgbClr val="00B0F0"/>
          </a:solidFill>
          <a:ln w="38100">
            <a:solidFill>
              <a:srgbClr val="FFFF00"/>
            </a:solidFill>
            <a:miter lim="800000"/>
            <a:headEnd/>
            <a:tailEnd/>
          </a:ln>
          <a:effectLst/>
        </p:spPr>
        <p:txBody>
          <a:bodyPr>
            <a:spAutoFit/>
          </a:bodyPr>
          <a:lstStyle/>
          <a:p>
            <a:pPr algn="ctr"/>
            <a:r>
              <a:rPr lang="ru-RU" sz="2400">
                <a:solidFill>
                  <a:schemeClr val="bg1"/>
                </a:solidFill>
              </a:rPr>
              <a:t>Общие положения альтернативной гражданской службы определены Федеральным законом </a:t>
            </a:r>
          </a:p>
          <a:p>
            <a:pPr algn="ctr"/>
            <a:r>
              <a:rPr lang="ru-RU" sz="2400">
                <a:solidFill>
                  <a:srgbClr val="FFFF00"/>
                </a:solidFill>
              </a:rPr>
              <a:t>«Об альтернативной гражданской службе»</a:t>
            </a:r>
            <a:r>
              <a:rPr lang="ru-RU" sz="2400">
                <a:solidFill>
                  <a:schemeClr val="bg1"/>
                </a:solidFill>
              </a:rPr>
              <a:t>, принятым Государственной Думой </a:t>
            </a:r>
          </a:p>
          <a:p>
            <a:pPr algn="ctr"/>
            <a:r>
              <a:rPr lang="ru-RU" sz="2400">
                <a:solidFill>
                  <a:schemeClr val="bg1"/>
                </a:solidFill>
              </a:rPr>
              <a:t>28 июня 2002 г.</a:t>
            </a:r>
          </a:p>
        </p:txBody>
      </p:sp>
      <p:pic>
        <p:nvPicPr>
          <p:cNvPr id="11274" name="Picture 10" descr="j25000032729"/>
          <p:cNvPicPr>
            <a:picLocks noChangeAspect="1" noChangeArrowheads="1"/>
          </p:cNvPicPr>
          <p:nvPr/>
        </p:nvPicPr>
        <p:blipFill>
          <a:blip r:embed="rId3" cstate="print"/>
          <a:srcRect/>
          <a:stretch>
            <a:fillRect/>
          </a:stretch>
        </p:blipFill>
        <p:spPr bwMode="auto">
          <a:xfrm>
            <a:off x="381000" y="3352800"/>
            <a:ext cx="1905000" cy="3095625"/>
          </a:xfrm>
          <a:prstGeom prst="rect">
            <a:avLst/>
          </a:prstGeom>
          <a:noFill/>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435280" cy="2938338"/>
          </a:xfrm>
        </p:spPr>
        <p:txBody>
          <a:bodyPr>
            <a:noAutofit/>
          </a:bodyPr>
          <a:lstStyle/>
          <a:p>
            <a:r>
              <a:rPr lang="ru-RU" sz="2000" dirty="0">
                <a:solidFill>
                  <a:srgbClr val="C00000"/>
                </a:solidFill>
              </a:rPr>
              <a:t>Приказ Министерства труда и социальной защиты Российской </a:t>
            </a:r>
            <a:r>
              <a:rPr lang="ru-RU" sz="2000" dirty="0" smtClean="0">
                <a:solidFill>
                  <a:srgbClr val="C00000"/>
                </a:solidFill>
              </a:rPr>
              <a:t>Федерации от </a:t>
            </a:r>
            <a:r>
              <a:rPr lang="ru-RU" sz="2000" dirty="0">
                <a:solidFill>
                  <a:srgbClr val="C00000"/>
                </a:solidFill>
              </a:rPr>
              <a:t>6 февраля 2013 г. №45н г. Москва</a:t>
            </a:r>
            <a:br>
              <a:rPr lang="ru-RU" sz="2000" dirty="0">
                <a:solidFill>
                  <a:srgbClr val="C00000"/>
                </a:solidFill>
              </a:rPr>
            </a:br>
            <a:r>
              <a:rPr lang="ru-RU" sz="2000" dirty="0">
                <a:solidFill>
                  <a:srgbClr val="C00000"/>
                </a:solidFill>
              </a:rPr>
              <a:t>Зарегистрирован в Минюсте РФ 2 апреля 2013 г. Регистрационный №27969</a:t>
            </a:r>
            <a:br>
              <a:rPr lang="ru-RU" sz="2000" dirty="0">
                <a:solidFill>
                  <a:srgbClr val="C00000"/>
                </a:solidFill>
              </a:rPr>
            </a:br>
            <a:r>
              <a:rPr lang="ru-RU" sz="2000" dirty="0" smtClean="0">
                <a:solidFill>
                  <a:srgbClr val="C00000"/>
                </a:solidFill>
              </a:rPr>
              <a:t>«Об </a:t>
            </a:r>
            <a:r>
              <a:rPr lang="ru-RU" sz="2000" dirty="0">
                <a:solidFill>
                  <a:srgbClr val="C00000"/>
                </a:solidFill>
              </a:rPr>
              <a:t>утверждении перечней видов работ, профессий, должностей, на которых могут быть заняты граждане, проходящие альтернативную </a:t>
            </a:r>
            <a:br>
              <a:rPr lang="ru-RU" sz="2000" dirty="0">
                <a:solidFill>
                  <a:srgbClr val="C00000"/>
                </a:solidFill>
              </a:rPr>
            </a:br>
            <a:r>
              <a:rPr lang="ru-RU" sz="2000" dirty="0">
                <a:solidFill>
                  <a:srgbClr val="C00000"/>
                </a:solidFill>
              </a:rPr>
              <a:t>гражданскую службу, и организаций, где предусматривается прохождение альтернативной гражданской </a:t>
            </a:r>
            <a:r>
              <a:rPr lang="ru-RU" sz="2000" dirty="0" smtClean="0">
                <a:solidFill>
                  <a:srgbClr val="C00000"/>
                </a:solidFill>
              </a:rPr>
              <a:t>службы»</a:t>
            </a:r>
            <a:endParaRPr lang="ru-RU" sz="2000" dirty="0">
              <a:solidFill>
                <a:srgbClr val="C00000"/>
              </a:solidFill>
            </a:endParaRPr>
          </a:p>
        </p:txBody>
      </p:sp>
      <p:sp>
        <p:nvSpPr>
          <p:cNvPr id="3" name="TextBox 2"/>
          <p:cNvSpPr txBox="1"/>
          <p:nvPr/>
        </p:nvSpPr>
        <p:spPr>
          <a:xfrm>
            <a:off x="395536" y="3287792"/>
            <a:ext cx="8640960" cy="3570208"/>
          </a:xfrm>
          <a:prstGeom prst="rect">
            <a:avLst/>
          </a:prstGeom>
          <a:noFill/>
        </p:spPr>
        <p:txBody>
          <a:bodyPr wrap="square" rtlCol="0">
            <a:spAutoFit/>
          </a:bodyPr>
          <a:lstStyle/>
          <a:p>
            <a:r>
              <a:rPr lang="ru-RU" dirty="0" smtClean="0">
                <a:solidFill>
                  <a:srgbClr val="002060"/>
                </a:solidFill>
              </a:rPr>
              <a:t>     </a:t>
            </a:r>
            <a:r>
              <a:rPr lang="ru-RU" sz="1600" dirty="0" smtClean="0">
                <a:solidFill>
                  <a:srgbClr val="002060"/>
                </a:solidFill>
              </a:rPr>
              <a:t>В </a:t>
            </a:r>
            <a:r>
              <a:rPr lang="ru-RU" sz="1600" dirty="0">
                <a:solidFill>
                  <a:srgbClr val="002060"/>
                </a:solidFill>
              </a:rPr>
              <a:t>соответствии с постановлением Правительства Российской Федерации от 11 </a:t>
            </a:r>
            <a:r>
              <a:rPr lang="ru-RU" sz="1600" dirty="0" smtClean="0">
                <a:solidFill>
                  <a:srgbClr val="002060"/>
                </a:solidFill>
              </a:rPr>
              <a:t>декабря </a:t>
            </a:r>
            <a:r>
              <a:rPr lang="ru-RU" sz="1600" dirty="0">
                <a:solidFill>
                  <a:srgbClr val="002060"/>
                </a:solidFill>
              </a:rPr>
              <a:t>2003 г. № 750 «Об организации альтернативной гражданской службы</a:t>
            </a:r>
            <a:r>
              <a:rPr lang="ru-RU" sz="1600" dirty="0" smtClean="0">
                <a:solidFill>
                  <a:srgbClr val="002060"/>
                </a:solidFill>
              </a:rPr>
              <a:t>» </a:t>
            </a:r>
            <a:r>
              <a:rPr lang="ru-RU" sz="1600" dirty="0">
                <a:solidFill>
                  <a:srgbClr val="002060"/>
                </a:solidFill>
              </a:rPr>
              <a:t>приказываю:</a:t>
            </a:r>
          </a:p>
          <a:p>
            <a:r>
              <a:rPr lang="ru-RU" sz="1600" dirty="0" smtClean="0">
                <a:solidFill>
                  <a:srgbClr val="002060"/>
                </a:solidFill>
              </a:rPr>
              <a:t>     1</a:t>
            </a:r>
            <a:r>
              <a:rPr lang="ru-RU" sz="1600" dirty="0">
                <a:solidFill>
                  <a:srgbClr val="002060"/>
                </a:solidFill>
              </a:rPr>
              <a:t>. Утвердить:</a:t>
            </a:r>
          </a:p>
          <a:p>
            <a:r>
              <a:rPr lang="ru-RU" sz="1600" dirty="0">
                <a:solidFill>
                  <a:srgbClr val="002060"/>
                </a:solidFill>
              </a:rPr>
              <a:t>перечень видов работ, профессий, должностей, на которых могут быть заняты </a:t>
            </a:r>
            <a:endParaRPr lang="ru-RU" sz="1600" dirty="0" smtClean="0">
              <a:solidFill>
                <a:srgbClr val="002060"/>
              </a:solidFill>
            </a:endParaRPr>
          </a:p>
          <a:p>
            <a:r>
              <a:rPr lang="ru-RU" sz="1600" dirty="0" smtClean="0">
                <a:solidFill>
                  <a:srgbClr val="002060"/>
                </a:solidFill>
              </a:rPr>
              <a:t>граждане</a:t>
            </a:r>
            <a:r>
              <a:rPr lang="ru-RU" sz="1600" dirty="0">
                <a:solidFill>
                  <a:srgbClr val="002060"/>
                </a:solidFill>
              </a:rPr>
              <a:t>, проходящие альтернативную гражданскую службу, согласно приложению №1;</a:t>
            </a:r>
          </a:p>
          <a:p>
            <a:r>
              <a:rPr lang="ru-RU" sz="1600" dirty="0">
                <a:solidFill>
                  <a:srgbClr val="002060"/>
                </a:solidFill>
              </a:rPr>
              <a:t>перечень организаций, где предусматривается прохождение альтернативной </a:t>
            </a:r>
            <a:r>
              <a:rPr lang="ru-RU" sz="1600" dirty="0" err="1">
                <a:solidFill>
                  <a:srgbClr val="002060"/>
                </a:solidFill>
              </a:rPr>
              <a:t>граж</a:t>
            </a:r>
            <a:r>
              <a:rPr lang="ru-RU" sz="1600" dirty="0">
                <a:solidFill>
                  <a:srgbClr val="002060"/>
                </a:solidFill>
              </a:rPr>
              <a:t>-</a:t>
            </a:r>
          </a:p>
          <a:p>
            <a:r>
              <a:rPr lang="ru-RU" sz="1600" dirty="0" err="1">
                <a:solidFill>
                  <a:srgbClr val="002060"/>
                </a:solidFill>
              </a:rPr>
              <a:t>данской</a:t>
            </a:r>
            <a:r>
              <a:rPr lang="ru-RU" sz="1600" dirty="0">
                <a:solidFill>
                  <a:srgbClr val="002060"/>
                </a:solidFill>
              </a:rPr>
              <a:t> службы, согласно приложению №2.</a:t>
            </a:r>
          </a:p>
          <a:p>
            <a:r>
              <a:rPr lang="ru-RU" sz="1600" dirty="0">
                <a:solidFill>
                  <a:srgbClr val="002060"/>
                </a:solidFill>
              </a:rPr>
              <a:t>2. Признать утратившим силу приказ Министерства здравоохранения и социального </a:t>
            </a:r>
          </a:p>
          <a:p>
            <a:r>
              <a:rPr lang="ru-RU" sz="1600" dirty="0">
                <a:solidFill>
                  <a:srgbClr val="002060"/>
                </a:solidFill>
              </a:rPr>
              <a:t>развития Российской Федерации от 15 февраля 2010 г. №84н «Об утверждении перечней </a:t>
            </a:r>
            <a:r>
              <a:rPr lang="ru-RU" sz="1600" dirty="0" smtClean="0">
                <a:solidFill>
                  <a:srgbClr val="002060"/>
                </a:solidFill>
              </a:rPr>
              <a:t>видов </a:t>
            </a:r>
            <a:r>
              <a:rPr lang="ru-RU" sz="1600" dirty="0">
                <a:solidFill>
                  <a:srgbClr val="002060"/>
                </a:solidFill>
              </a:rPr>
              <a:t>работ, профессий, должностей, на которых могут быть заняты граждане, </a:t>
            </a:r>
            <a:r>
              <a:rPr lang="ru-RU" sz="1600" dirty="0" smtClean="0">
                <a:solidFill>
                  <a:srgbClr val="002060"/>
                </a:solidFill>
              </a:rPr>
              <a:t>проходящие </a:t>
            </a:r>
            <a:r>
              <a:rPr lang="ru-RU" sz="1600" dirty="0">
                <a:solidFill>
                  <a:srgbClr val="002060"/>
                </a:solidFill>
              </a:rPr>
              <a:t>альтернативную гражданскую службу, и организаций, где предусматривается </a:t>
            </a:r>
            <a:r>
              <a:rPr lang="ru-RU" sz="1600" dirty="0" smtClean="0">
                <a:solidFill>
                  <a:srgbClr val="002060"/>
                </a:solidFill>
              </a:rPr>
              <a:t>прохождение </a:t>
            </a:r>
            <a:r>
              <a:rPr lang="ru-RU" sz="1600" dirty="0">
                <a:solidFill>
                  <a:srgbClr val="002060"/>
                </a:solidFill>
              </a:rPr>
              <a:t>альтернативной гражданской службы» (зарегистрирован Министерством </a:t>
            </a:r>
            <a:r>
              <a:rPr lang="ru-RU" sz="1600" dirty="0" smtClean="0">
                <a:solidFill>
                  <a:srgbClr val="002060"/>
                </a:solidFill>
              </a:rPr>
              <a:t>юстиции </a:t>
            </a:r>
            <a:r>
              <a:rPr lang="ru-RU" sz="1600" dirty="0">
                <a:solidFill>
                  <a:srgbClr val="002060"/>
                </a:solidFill>
              </a:rPr>
              <a:t>Российской Федерации 31 марта 2010 г. №16768).</a:t>
            </a:r>
          </a:p>
          <a:p>
            <a:r>
              <a:rPr lang="ru-RU" sz="1600" dirty="0">
                <a:solidFill>
                  <a:srgbClr val="002060"/>
                </a:solidFill>
              </a:rPr>
              <a:t>Министр М. </a:t>
            </a:r>
            <a:r>
              <a:rPr lang="ru-RU" sz="1600" dirty="0" err="1">
                <a:solidFill>
                  <a:srgbClr val="002060"/>
                </a:solidFill>
              </a:rPr>
              <a:t>Топилин</a:t>
            </a:r>
            <a:endParaRPr lang="ru-RU" sz="1600" dirty="0">
              <a:solidFill>
                <a:srgbClr val="002060"/>
              </a:solidFill>
            </a:endParaRPr>
          </a:p>
        </p:txBody>
      </p:sp>
    </p:spTree>
    <p:extLst>
      <p:ext uri="{BB962C8B-B14F-4D97-AF65-F5344CB8AC3E}">
        <p14:creationId xmlns:p14="http://schemas.microsoft.com/office/powerpoint/2010/main" xmlns="" val="23990042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p:cNvSpPr txBox="1">
            <a:spLocks noChangeArrowheads="1"/>
          </p:cNvSpPr>
          <p:nvPr/>
        </p:nvSpPr>
        <p:spPr bwMode="auto">
          <a:xfrm>
            <a:off x="304800" y="152400"/>
            <a:ext cx="8610600" cy="1590675"/>
          </a:xfrm>
          <a:prstGeom prst="rect">
            <a:avLst/>
          </a:prstGeom>
          <a:solidFill>
            <a:srgbClr val="008000"/>
          </a:solidFill>
          <a:ln w="38100">
            <a:solidFill>
              <a:srgbClr val="FFFF00"/>
            </a:solidFill>
            <a:miter lim="800000"/>
            <a:headEnd/>
            <a:tailEnd/>
          </a:ln>
          <a:effectLst/>
        </p:spPr>
        <p:txBody>
          <a:bodyPr>
            <a:spAutoFit/>
          </a:bodyPr>
          <a:lstStyle/>
          <a:p>
            <a:pPr algn="ctr"/>
            <a:r>
              <a:rPr lang="ru-RU" sz="2400" b="1">
                <a:solidFill>
                  <a:schemeClr val="bg1"/>
                </a:solidFill>
              </a:rPr>
              <a:t>Альтернативная гражданская служба</a:t>
            </a:r>
            <a:r>
              <a:rPr lang="ru-RU" sz="2400">
                <a:solidFill>
                  <a:srgbClr val="FFFF00"/>
                </a:solidFill>
              </a:rPr>
              <a:t> – особый вид трудовой деятельности в интересах общества и государства, осуществляемой гражданами взамен военной службы по призыву.</a:t>
            </a:r>
          </a:p>
        </p:txBody>
      </p:sp>
      <p:pic>
        <p:nvPicPr>
          <p:cNvPr id="5132" name="Picture 12" descr="22324"/>
          <p:cNvPicPr>
            <a:picLocks noChangeAspect="1" noChangeArrowheads="1"/>
          </p:cNvPicPr>
          <p:nvPr/>
        </p:nvPicPr>
        <p:blipFill>
          <a:blip r:embed="rId2" cstate="print"/>
          <a:srcRect/>
          <a:stretch>
            <a:fillRect/>
          </a:stretch>
        </p:blipFill>
        <p:spPr bwMode="auto">
          <a:xfrm>
            <a:off x="3886200" y="3124200"/>
            <a:ext cx="4876800" cy="3251200"/>
          </a:xfrm>
          <a:prstGeom prst="rect">
            <a:avLst/>
          </a:prstGeom>
          <a:noFill/>
        </p:spPr>
      </p:pic>
      <p:pic>
        <p:nvPicPr>
          <p:cNvPr id="5133" name="Picture 13" descr="11p-alternativa_OK--1"/>
          <p:cNvPicPr>
            <a:picLocks noChangeAspect="1" noChangeArrowheads="1"/>
          </p:cNvPicPr>
          <p:nvPr/>
        </p:nvPicPr>
        <p:blipFill>
          <a:blip r:embed="rId3" cstate="print"/>
          <a:srcRect/>
          <a:stretch>
            <a:fillRect/>
          </a:stretch>
        </p:blipFill>
        <p:spPr bwMode="auto">
          <a:xfrm>
            <a:off x="533400" y="2133600"/>
            <a:ext cx="4343400" cy="3097213"/>
          </a:xfrm>
          <a:prstGeom prst="rect">
            <a:avLst/>
          </a:prstGeom>
          <a:noFill/>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noChangeArrowheads="1"/>
          </p:cNvSpPr>
          <p:nvPr/>
        </p:nvSpPr>
        <p:spPr bwMode="auto">
          <a:xfrm>
            <a:off x="5791200" y="1524000"/>
            <a:ext cx="1600200" cy="533400"/>
          </a:xfrm>
          <a:prstGeom prst="downArrow">
            <a:avLst>
              <a:gd name="adj1" fmla="val 50000"/>
              <a:gd name="adj2" fmla="val 54861"/>
            </a:avLst>
          </a:prstGeom>
          <a:noFill/>
          <a:ln w="38100">
            <a:solidFill>
              <a:schemeClr val="bg1"/>
            </a:solidFill>
            <a:miter lim="800000"/>
            <a:headEnd/>
            <a:tailEnd/>
          </a:ln>
          <a:effectLst/>
        </p:spPr>
        <p:txBody>
          <a:bodyPr wrap="none" anchor="ctr"/>
          <a:lstStyle/>
          <a:p>
            <a:endParaRPr lang="ru-RU"/>
          </a:p>
        </p:txBody>
      </p:sp>
      <p:sp>
        <p:nvSpPr>
          <p:cNvPr id="27651" name="AutoShape 3"/>
          <p:cNvSpPr>
            <a:spLocks noChangeArrowheads="1"/>
          </p:cNvSpPr>
          <p:nvPr/>
        </p:nvSpPr>
        <p:spPr bwMode="auto">
          <a:xfrm>
            <a:off x="1752600" y="1524000"/>
            <a:ext cx="1600200" cy="533400"/>
          </a:xfrm>
          <a:prstGeom prst="downArrow">
            <a:avLst>
              <a:gd name="adj1" fmla="val 50000"/>
              <a:gd name="adj2" fmla="val 54861"/>
            </a:avLst>
          </a:prstGeom>
          <a:noFill/>
          <a:ln w="38100">
            <a:solidFill>
              <a:schemeClr val="bg1"/>
            </a:solidFill>
            <a:miter lim="800000"/>
            <a:headEnd/>
            <a:tailEnd/>
          </a:ln>
          <a:effectLst/>
        </p:spPr>
        <p:txBody>
          <a:bodyPr wrap="none" anchor="ctr"/>
          <a:lstStyle/>
          <a:p>
            <a:endParaRPr lang="ru-RU"/>
          </a:p>
        </p:txBody>
      </p:sp>
      <p:sp>
        <p:nvSpPr>
          <p:cNvPr id="27652" name="Text Box 4"/>
          <p:cNvSpPr txBox="1">
            <a:spLocks noChangeArrowheads="1"/>
          </p:cNvSpPr>
          <p:nvPr/>
        </p:nvSpPr>
        <p:spPr bwMode="auto">
          <a:xfrm>
            <a:off x="990600" y="304800"/>
            <a:ext cx="7086600" cy="1225550"/>
          </a:xfrm>
          <a:prstGeom prst="rect">
            <a:avLst/>
          </a:prstGeom>
          <a:solidFill>
            <a:srgbClr val="FFC000"/>
          </a:solidFill>
          <a:ln w="38100">
            <a:solidFill>
              <a:srgbClr val="FFFF00"/>
            </a:solidFill>
            <a:miter lim="800000"/>
            <a:headEnd/>
            <a:tailEnd/>
          </a:ln>
          <a:effectLst/>
        </p:spPr>
        <p:txBody>
          <a:bodyPr>
            <a:spAutoFit/>
          </a:bodyPr>
          <a:lstStyle/>
          <a:p>
            <a:pPr algn="ctr"/>
            <a:r>
              <a:rPr lang="ru-RU" sz="2400" dirty="0">
                <a:solidFill>
                  <a:schemeClr val="bg1"/>
                </a:solidFill>
              </a:rPr>
              <a:t>Гражданин имеет право на замену военной службы по призыву альтернативной гражданской службой в случаях, если:</a:t>
            </a:r>
          </a:p>
        </p:txBody>
      </p:sp>
      <p:sp>
        <p:nvSpPr>
          <p:cNvPr id="27655" name="Text Box 7"/>
          <p:cNvSpPr txBox="1">
            <a:spLocks noChangeArrowheads="1"/>
          </p:cNvSpPr>
          <p:nvPr/>
        </p:nvSpPr>
        <p:spPr bwMode="auto">
          <a:xfrm>
            <a:off x="304800" y="2133600"/>
            <a:ext cx="3352800" cy="1927225"/>
          </a:xfrm>
          <a:prstGeom prst="rect">
            <a:avLst/>
          </a:prstGeom>
          <a:solidFill>
            <a:schemeClr val="accent1">
              <a:lumMod val="60000"/>
              <a:lumOff val="40000"/>
            </a:schemeClr>
          </a:solidFill>
          <a:ln w="9525" algn="ctr">
            <a:solidFill>
              <a:srgbClr val="FFFF00"/>
            </a:solidFill>
            <a:miter lim="800000"/>
            <a:headEnd/>
            <a:tailEnd/>
          </a:ln>
          <a:effectLst/>
        </p:spPr>
        <p:txBody>
          <a:bodyPr>
            <a:spAutoFit/>
          </a:bodyPr>
          <a:lstStyle/>
          <a:p>
            <a:pPr algn="ctr"/>
            <a:r>
              <a:rPr lang="ru-RU" sz="2400" dirty="0">
                <a:solidFill>
                  <a:schemeClr val="bg1"/>
                </a:solidFill>
              </a:rPr>
              <a:t>несение военной службы противоречит его убеждениям (пацифист) или вероисповеданию</a:t>
            </a:r>
          </a:p>
        </p:txBody>
      </p:sp>
      <p:sp>
        <p:nvSpPr>
          <p:cNvPr id="27656" name="Text Box 8"/>
          <p:cNvSpPr txBox="1">
            <a:spLocks noChangeArrowheads="1"/>
          </p:cNvSpPr>
          <p:nvPr/>
        </p:nvSpPr>
        <p:spPr bwMode="auto">
          <a:xfrm>
            <a:off x="3886200" y="2133600"/>
            <a:ext cx="5029200" cy="2292350"/>
          </a:xfrm>
          <a:prstGeom prst="rect">
            <a:avLst/>
          </a:prstGeom>
          <a:solidFill>
            <a:schemeClr val="accent1">
              <a:lumMod val="60000"/>
              <a:lumOff val="40000"/>
            </a:schemeClr>
          </a:solidFill>
          <a:ln w="9525" algn="ctr">
            <a:solidFill>
              <a:srgbClr val="FFFF00"/>
            </a:solidFill>
            <a:miter lim="800000"/>
            <a:headEnd/>
            <a:tailEnd/>
          </a:ln>
          <a:effectLst/>
        </p:spPr>
        <p:txBody>
          <a:bodyPr>
            <a:spAutoFit/>
          </a:bodyPr>
          <a:lstStyle/>
          <a:p>
            <a:pPr algn="ctr"/>
            <a:r>
              <a:rPr lang="ru-RU" sz="2400">
                <a:solidFill>
                  <a:schemeClr val="bg1"/>
                </a:solidFill>
              </a:rPr>
              <a:t>он относится к коренному малочисленному народу, ведет традиционный образ жизни, осуществляет традиционное хозяйствование и занимается традиционными промыслами</a:t>
            </a:r>
          </a:p>
        </p:txBody>
      </p:sp>
      <p:pic>
        <p:nvPicPr>
          <p:cNvPr id="27662" name="Picture 14" descr="2913"/>
          <p:cNvPicPr>
            <a:picLocks noChangeAspect="1" noChangeArrowheads="1"/>
          </p:cNvPicPr>
          <p:nvPr/>
        </p:nvPicPr>
        <p:blipFill>
          <a:blip r:embed="rId2" cstate="print"/>
          <a:srcRect t="10667" b="6667"/>
          <a:stretch>
            <a:fillRect/>
          </a:stretch>
        </p:blipFill>
        <p:spPr bwMode="auto">
          <a:xfrm>
            <a:off x="1843088" y="4267200"/>
            <a:ext cx="1966912" cy="2438400"/>
          </a:xfrm>
          <a:prstGeom prst="rect">
            <a:avLst/>
          </a:prstGeom>
          <a:noFill/>
        </p:spPr>
      </p:pic>
      <p:pic>
        <p:nvPicPr>
          <p:cNvPr id="27663" name="Picture 15"/>
          <p:cNvPicPr>
            <a:picLocks noChangeAspect="1" noChangeArrowheads="1"/>
          </p:cNvPicPr>
          <p:nvPr/>
        </p:nvPicPr>
        <p:blipFill>
          <a:blip r:embed="rId3" cstate="print"/>
          <a:srcRect l="3326" t="4131" r="3534" b="4991"/>
          <a:stretch>
            <a:fillRect/>
          </a:stretch>
        </p:blipFill>
        <p:spPr bwMode="auto">
          <a:xfrm>
            <a:off x="76200" y="4267200"/>
            <a:ext cx="1676400" cy="1317625"/>
          </a:xfrm>
          <a:prstGeom prst="rect">
            <a:avLst/>
          </a:prstGeom>
          <a:noFill/>
          <a:ln w="9525">
            <a:noFill/>
            <a:miter lim="800000"/>
            <a:headEnd/>
            <a:tailEnd/>
          </a:ln>
          <a:effectLst/>
        </p:spPr>
      </p:pic>
      <p:pic>
        <p:nvPicPr>
          <p:cNvPr id="27664" name="Picture 16" descr="%CE%EB%E5%ED%E5%E2%EE%E4"/>
          <p:cNvPicPr>
            <a:picLocks noChangeAspect="1" noChangeArrowheads="1"/>
          </p:cNvPicPr>
          <p:nvPr/>
        </p:nvPicPr>
        <p:blipFill>
          <a:blip r:embed="rId4" cstate="print"/>
          <a:srcRect/>
          <a:stretch>
            <a:fillRect/>
          </a:stretch>
        </p:blipFill>
        <p:spPr bwMode="auto">
          <a:xfrm>
            <a:off x="4953000" y="4572000"/>
            <a:ext cx="3124200" cy="208756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304800" y="228600"/>
            <a:ext cx="8534400" cy="838200"/>
          </a:xfrm>
          <a:prstGeom prst="rect">
            <a:avLst/>
          </a:prstGeom>
          <a:solidFill>
            <a:srgbClr val="008000"/>
          </a:solidFill>
          <a:ln w="38100" algn="ctr">
            <a:solidFill>
              <a:srgbClr val="FFFF00"/>
            </a:solidFill>
            <a:miter lim="800000"/>
            <a:headEnd/>
            <a:tailEnd/>
          </a:ln>
          <a:effectLst/>
        </p:spPr>
        <p:txBody>
          <a:bodyPr anchor="ctr"/>
          <a:lstStyle/>
          <a:p>
            <a:pPr algn="ctr">
              <a:spcBef>
                <a:spcPct val="50000"/>
              </a:spcBef>
              <a:spcAft>
                <a:spcPct val="50000"/>
              </a:spcAft>
            </a:pPr>
            <a:r>
              <a:rPr lang="ru-RU" sz="2800">
                <a:solidFill>
                  <a:srgbClr val="FFFF00"/>
                </a:solidFill>
                <a:effectLst>
                  <a:outerShdw blurRad="38100" dist="38100" dir="2700000" algn="tl">
                    <a:srgbClr val="000000"/>
                  </a:outerShdw>
                </a:effectLst>
              </a:rPr>
              <a:t>Технические воинские должности</a:t>
            </a:r>
          </a:p>
        </p:txBody>
      </p:sp>
      <p:sp>
        <p:nvSpPr>
          <p:cNvPr id="28675" name="Text Box 3"/>
          <p:cNvSpPr txBox="1">
            <a:spLocks noChangeArrowheads="1"/>
          </p:cNvSpPr>
          <p:nvPr/>
        </p:nvSpPr>
        <p:spPr bwMode="auto">
          <a:xfrm>
            <a:off x="3962400" y="1295400"/>
            <a:ext cx="5029200" cy="4656138"/>
          </a:xfrm>
          <a:prstGeom prst="rect">
            <a:avLst/>
          </a:prstGeom>
          <a:solidFill>
            <a:schemeClr val="tx2">
              <a:lumMod val="75000"/>
            </a:schemeClr>
          </a:solidFill>
          <a:ln w="9525">
            <a:noFill/>
            <a:miter lim="800000"/>
            <a:headEnd/>
            <a:tailEnd/>
          </a:ln>
          <a:effectLst/>
        </p:spPr>
        <p:txBody>
          <a:bodyPr>
            <a:spAutoFit/>
          </a:bodyPr>
          <a:lstStyle/>
          <a:p>
            <a:pPr>
              <a:spcBef>
                <a:spcPct val="50000"/>
              </a:spcBef>
            </a:pPr>
            <a:r>
              <a:rPr lang="ru-RU" sz="2400" dirty="0">
                <a:solidFill>
                  <a:schemeClr val="bg1"/>
                </a:solidFill>
              </a:rPr>
              <a:t>Поддержание готовности и работоспособности вооружения и военной техники обеспечивают военнослужащие, занимающие технические военные должности.</a:t>
            </a:r>
          </a:p>
          <a:p>
            <a:pPr>
              <a:spcBef>
                <a:spcPct val="50000"/>
              </a:spcBef>
            </a:pPr>
            <a:r>
              <a:rPr lang="ru-RU" sz="2400" dirty="0">
                <a:solidFill>
                  <a:schemeClr val="bg1"/>
                </a:solidFill>
              </a:rPr>
              <a:t>Вооружение и военная техника чрезвычайно многообразны, поэтому существует многообразное количество воинских должностей по обслуживанию и ремонту материальной части.</a:t>
            </a:r>
          </a:p>
        </p:txBody>
      </p:sp>
      <p:pic>
        <p:nvPicPr>
          <p:cNvPr id="28681" name="Picture 9" descr="slide0016_image062"/>
          <p:cNvPicPr>
            <a:picLocks noChangeAspect="1" noChangeArrowheads="1"/>
          </p:cNvPicPr>
          <p:nvPr/>
        </p:nvPicPr>
        <p:blipFill>
          <a:blip r:embed="rId2" cstate="print"/>
          <a:srcRect/>
          <a:stretch>
            <a:fillRect/>
          </a:stretch>
        </p:blipFill>
        <p:spPr bwMode="auto">
          <a:xfrm>
            <a:off x="304800" y="4038600"/>
            <a:ext cx="3505200" cy="2463800"/>
          </a:xfrm>
          <a:prstGeom prst="rect">
            <a:avLst/>
          </a:prstGeom>
          <a:noFill/>
        </p:spPr>
      </p:pic>
      <p:pic>
        <p:nvPicPr>
          <p:cNvPr id="28682" name="Picture 10" descr="slide0016_image064"/>
          <p:cNvPicPr>
            <a:picLocks noChangeAspect="1" noChangeArrowheads="1"/>
          </p:cNvPicPr>
          <p:nvPr/>
        </p:nvPicPr>
        <p:blipFill>
          <a:blip r:embed="rId3" cstate="print"/>
          <a:srcRect/>
          <a:stretch>
            <a:fillRect/>
          </a:stretch>
        </p:blipFill>
        <p:spPr bwMode="auto">
          <a:xfrm>
            <a:off x="304800" y="1371600"/>
            <a:ext cx="3529013" cy="2489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barn(inVertical)">
                                      <p:cBhvr>
                                        <p:cTn id="7" dur="500"/>
                                        <p:tgtEl>
                                          <p:spTgt spid="2867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675"/>
                                        </p:tgtEl>
                                        <p:attrNameLst>
                                          <p:attrName>style.visibility</p:attrName>
                                        </p:attrNameLst>
                                      </p:cBhvr>
                                      <p:to>
                                        <p:strVal val="visible"/>
                                      </p:to>
                                    </p:set>
                                    <p:animEffect transition="in" filter="barn(inVertical)">
                                      <p:cBhvr>
                                        <p:cTn id="10" dur="500"/>
                                        <p:tgtEl>
                                          <p:spTgt spid="28675"/>
                                        </p:tgtEl>
                                      </p:cBhvr>
                                    </p:animEffect>
                                  </p:childTnLst>
                                </p:cTn>
                              </p:par>
                              <p:par>
                                <p:cTn id="11" presetID="16" presetClass="entr" presetSubtype="21" fill="hold" nodeType="withEffect">
                                  <p:stCondLst>
                                    <p:cond delay="0"/>
                                  </p:stCondLst>
                                  <p:childTnLst>
                                    <p:set>
                                      <p:cBhvr>
                                        <p:cTn id="12" dur="1" fill="hold">
                                          <p:stCondLst>
                                            <p:cond delay="0"/>
                                          </p:stCondLst>
                                        </p:cTn>
                                        <p:tgtEl>
                                          <p:spTgt spid="28682"/>
                                        </p:tgtEl>
                                        <p:attrNameLst>
                                          <p:attrName>style.visibility</p:attrName>
                                        </p:attrNameLst>
                                      </p:cBhvr>
                                      <p:to>
                                        <p:strVal val="visible"/>
                                      </p:to>
                                    </p:set>
                                    <p:animEffect transition="in" filter="barn(inVertical)">
                                      <p:cBhvr>
                                        <p:cTn id="13" dur="500"/>
                                        <p:tgtEl>
                                          <p:spTgt spid="28682"/>
                                        </p:tgtEl>
                                      </p:cBhvr>
                                    </p:animEffect>
                                  </p:childTnLst>
                                </p:cTn>
                              </p:par>
                              <p:par>
                                <p:cTn id="14" presetID="16" presetClass="entr" presetSubtype="21" fill="hold" nodeType="withEffect">
                                  <p:stCondLst>
                                    <p:cond delay="0"/>
                                  </p:stCondLst>
                                  <p:childTnLst>
                                    <p:set>
                                      <p:cBhvr>
                                        <p:cTn id="15" dur="1" fill="hold">
                                          <p:stCondLst>
                                            <p:cond delay="0"/>
                                          </p:stCondLst>
                                        </p:cTn>
                                        <p:tgtEl>
                                          <p:spTgt spid="28681"/>
                                        </p:tgtEl>
                                        <p:attrNameLst>
                                          <p:attrName>style.visibility</p:attrName>
                                        </p:attrNameLst>
                                      </p:cBhvr>
                                      <p:to>
                                        <p:strVal val="visible"/>
                                      </p:to>
                                    </p:set>
                                    <p:animEffect transition="in" filter="barn(inVertical)">
                                      <p:cBhvr>
                                        <p:cTn id="16" dur="500"/>
                                        <p:tgtEl>
                                          <p:spTgt spid="28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nimBg="1"/>
      <p:bldP spid="28675"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04800" y="228600"/>
            <a:ext cx="8534400" cy="3387725"/>
          </a:xfrm>
          <a:prstGeom prst="rect">
            <a:avLst/>
          </a:prstGeom>
          <a:solidFill>
            <a:schemeClr val="bg2">
              <a:lumMod val="40000"/>
              <a:lumOff val="60000"/>
            </a:schemeClr>
          </a:solidFill>
          <a:ln w="9525" algn="ctr">
            <a:solidFill>
              <a:srgbClr val="FFFF00"/>
            </a:solidFill>
            <a:miter lim="800000"/>
            <a:headEnd/>
            <a:tailEnd/>
          </a:ln>
          <a:effectLst/>
        </p:spPr>
        <p:txBody>
          <a:bodyPr>
            <a:spAutoFit/>
          </a:bodyPr>
          <a:lstStyle/>
          <a:p>
            <a:pPr algn="ctr">
              <a:spcBef>
                <a:spcPct val="50000"/>
              </a:spcBef>
            </a:pPr>
            <a:r>
              <a:rPr lang="ru-RU" sz="2400">
                <a:solidFill>
                  <a:schemeClr val="bg1"/>
                </a:solidFill>
              </a:rPr>
              <a:t>На альтернативную гражданскую службу направляются граждане мужского пола в возрасте от 18 до 27 лет, которые не пребывают в запасе, имеют право на замену военной службы по призыву альтернативной гражданской службой, лично подали заявление в военный комиссариат о желании заменить военную службу по призыву альтернативной гражданской службой и в отношении которых призывной комиссией принято соответствующее решение. </a:t>
            </a:r>
          </a:p>
        </p:txBody>
      </p:sp>
      <p:pic>
        <p:nvPicPr>
          <p:cNvPr id="23568" name="Picture 16" descr="74771"/>
          <p:cNvPicPr>
            <a:picLocks noChangeAspect="1" noChangeArrowheads="1"/>
          </p:cNvPicPr>
          <p:nvPr/>
        </p:nvPicPr>
        <p:blipFill>
          <a:blip r:embed="rId2" cstate="print"/>
          <a:srcRect/>
          <a:stretch>
            <a:fillRect/>
          </a:stretch>
        </p:blipFill>
        <p:spPr bwMode="auto">
          <a:xfrm>
            <a:off x="533400" y="3733800"/>
            <a:ext cx="3962400" cy="2984500"/>
          </a:xfrm>
          <a:prstGeom prst="rect">
            <a:avLst/>
          </a:prstGeom>
          <a:noFill/>
        </p:spPr>
      </p:pic>
      <p:pic>
        <p:nvPicPr>
          <p:cNvPr id="23570" name="Picture 18" descr="384_1111"/>
          <p:cNvPicPr>
            <a:picLocks noChangeAspect="1" noChangeArrowheads="1"/>
          </p:cNvPicPr>
          <p:nvPr/>
        </p:nvPicPr>
        <p:blipFill>
          <a:blip r:embed="rId3" cstate="print"/>
          <a:srcRect/>
          <a:stretch>
            <a:fillRect/>
          </a:stretch>
        </p:blipFill>
        <p:spPr bwMode="auto">
          <a:xfrm>
            <a:off x="4648200" y="3732213"/>
            <a:ext cx="3962400" cy="2973387"/>
          </a:xfrm>
          <a:prstGeom prst="rect">
            <a:avLst/>
          </a:prstGeom>
          <a:noFill/>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 Box 5"/>
          <p:cNvSpPr txBox="1">
            <a:spLocks noChangeArrowheads="1"/>
          </p:cNvSpPr>
          <p:nvPr/>
        </p:nvSpPr>
        <p:spPr bwMode="auto">
          <a:xfrm>
            <a:off x="762000" y="228600"/>
            <a:ext cx="7924800" cy="1590675"/>
          </a:xfrm>
          <a:prstGeom prst="rect">
            <a:avLst/>
          </a:prstGeom>
          <a:solidFill>
            <a:schemeClr val="accent1">
              <a:lumMod val="60000"/>
              <a:lumOff val="40000"/>
            </a:schemeClr>
          </a:solidFill>
          <a:ln w="38100">
            <a:solidFill>
              <a:srgbClr val="FFFF00"/>
            </a:solidFill>
            <a:miter lim="800000"/>
            <a:headEnd/>
            <a:tailEnd/>
          </a:ln>
          <a:effectLst/>
        </p:spPr>
        <p:txBody>
          <a:bodyPr>
            <a:spAutoFit/>
          </a:bodyPr>
          <a:lstStyle/>
          <a:p>
            <a:pPr algn="ctr"/>
            <a:r>
              <a:rPr lang="ru-RU" sz="2400" dirty="0">
                <a:solidFill>
                  <a:schemeClr val="bg1"/>
                </a:solidFill>
              </a:rPr>
              <a:t>Граждане проходят альтернативную гражданскую службу, как правило, за пределами территорий субъектов Российской Федерации, в которых они постоянно проживают</a:t>
            </a:r>
          </a:p>
        </p:txBody>
      </p:sp>
      <p:pic>
        <p:nvPicPr>
          <p:cNvPr id="6160" name="Picture 16" descr="97143"/>
          <p:cNvPicPr>
            <a:picLocks noChangeAspect="1" noChangeArrowheads="1"/>
          </p:cNvPicPr>
          <p:nvPr/>
        </p:nvPicPr>
        <p:blipFill>
          <a:blip r:embed="rId2" cstate="print"/>
          <a:srcRect/>
          <a:stretch>
            <a:fillRect/>
          </a:stretch>
        </p:blipFill>
        <p:spPr bwMode="auto">
          <a:xfrm>
            <a:off x="1143000" y="2286000"/>
            <a:ext cx="3505200" cy="2628900"/>
          </a:xfrm>
          <a:prstGeom prst="rect">
            <a:avLst/>
          </a:prstGeom>
          <a:noFill/>
        </p:spPr>
      </p:pic>
      <p:pic>
        <p:nvPicPr>
          <p:cNvPr id="6163" name="Picture 19" descr="52"/>
          <p:cNvPicPr>
            <a:picLocks noChangeAspect="1" noChangeArrowheads="1"/>
          </p:cNvPicPr>
          <p:nvPr/>
        </p:nvPicPr>
        <p:blipFill>
          <a:blip r:embed="rId3" cstate="print"/>
          <a:srcRect/>
          <a:stretch>
            <a:fillRect/>
          </a:stretch>
        </p:blipFill>
        <p:spPr bwMode="auto">
          <a:xfrm>
            <a:off x="4953000" y="2743200"/>
            <a:ext cx="3197225" cy="3581400"/>
          </a:xfrm>
          <a:prstGeom prst="rect">
            <a:avLst/>
          </a:prstGeom>
          <a:noFill/>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152400" y="152400"/>
            <a:ext cx="8839200" cy="2320925"/>
          </a:xfrm>
          <a:prstGeom prst="rect">
            <a:avLst/>
          </a:prstGeom>
          <a:solidFill>
            <a:schemeClr val="tx1">
              <a:lumMod val="65000"/>
            </a:schemeClr>
          </a:solidFill>
          <a:ln w="38100">
            <a:solidFill>
              <a:srgbClr val="FFFF00"/>
            </a:solidFill>
            <a:miter lim="800000"/>
            <a:headEnd/>
            <a:tailEnd/>
          </a:ln>
          <a:effectLst/>
        </p:spPr>
        <p:txBody>
          <a:bodyPr>
            <a:spAutoFit/>
          </a:bodyPr>
          <a:lstStyle/>
          <a:p>
            <a:pPr algn="ctr"/>
            <a:r>
              <a:rPr lang="ru-RU" sz="2400">
                <a:solidFill>
                  <a:schemeClr val="bg1"/>
                </a:solidFill>
              </a:rPr>
              <a:t>Перечни видов работ, профессий, должностей, на которых могут быть заняты граждане, проходящие альтернативную гражданскую службу, а также организаций, где предусмотрено прохождение альтернативной гражданской службы, определяются в порядке, установленном Правительством Российской Федерации. </a:t>
            </a:r>
          </a:p>
        </p:txBody>
      </p:sp>
      <p:pic>
        <p:nvPicPr>
          <p:cNvPr id="7181" name="Picture 13" descr="9023_1b"/>
          <p:cNvPicPr>
            <a:picLocks noChangeAspect="1" noChangeArrowheads="1"/>
          </p:cNvPicPr>
          <p:nvPr/>
        </p:nvPicPr>
        <p:blipFill>
          <a:blip r:embed="rId2" cstate="print"/>
          <a:srcRect/>
          <a:stretch>
            <a:fillRect/>
          </a:stretch>
        </p:blipFill>
        <p:spPr bwMode="auto">
          <a:xfrm>
            <a:off x="228600" y="2667000"/>
            <a:ext cx="5562600" cy="3960813"/>
          </a:xfrm>
          <a:prstGeom prst="rect">
            <a:avLst/>
          </a:prstGeom>
          <a:noFill/>
        </p:spPr>
      </p:pic>
      <p:pic>
        <p:nvPicPr>
          <p:cNvPr id="7182" name="Picture 14" descr="alternativ"/>
          <p:cNvPicPr>
            <a:picLocks noChangeAspect="1" noChangeArrowheads="1"/>
          </p:cNvPicPr>
          <p:nvPr/>
        </p:nvPicPr>
        <p:blipFill>
          <a:blip r:embed="rId3" cstate="print"/>
          <a:srcRect/>
          <a:stretch>
            <a:fillRect/>
          </a:stretch>
        </p:blipFill>
        <p:spPr bwMode="auto">
          <a:xfrm>
            <a:off x="5943600" y="2667000"/>
            <a:ext cx="2973388" cy="3962400"/>
          </a:xfrm>
          <a:prstGeom prst="rect">
            <a:avLst/>
          </a:prstGeom>
          <a:noFill/>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228600" y="152400"/>
            <a:ext cx="8686800" cy="3051175"/>
          </a:xfrm>
          <a:prstGeom prst="rect">
            <a:avLst/>
          </a:prstGeom>
          <a:solidFill>
            <a:schemeClr val="tx1">
              <a:lumMod val="85000"/>
            </a:schemeClr>
          </a:solidFill>
          <a:ln w="38100">
            <a:solidFill>
              <a:srgbClr val="FFFF00"/>
            </a:solidFill>
            <a:miter lim="800000"/>
            <a:headEnd/>
            <a:tailEnd/>
          </a:ln>
          <a:effectLst/>
        </p:spPr>
        <p:txBody>
          <a:bodyPr>
            <a:spAutoFit/>
          </a:bodyPr>
          <a:lstStyle/>
          <a:p>
            <a:pPr algn="ctr"/>
            <a:r>
              <a:rPr lang="ru-RU" sz="2400">
                <a:solidFill>
                  <a:schemeClr val="bg1"/>
                </a:solidFill>
              </a:rPr>
              <a:t>При определении вида работы, профессии, должности, на которых может быть занят гражданин, направляемый на альтернативную гражданскую службу, и места прохождения альтернативной гражданской службы учитываются образование, специальность, квалификация, опыт предыдущей работы, состояние здоровья, семейное положение гражданина, а также потребность организаций в трудовых ресурсах. </a:t>
            </a:r>
          </a:p>
        </p:txBody>
      </p:sp>
      <p:pic>
        <p:nvPicPr>
          <p:cNvPr id="8205" name="Picture 13" descr="12-2"/>
          <p:cNvPicPr>
            <a:picLocks noChangeAspect="1" noChangeArrowheads="1"/>
          </p:cNvPicPr>
          <p:nvPr/>
        </p:nvPicPr>
        <p:blipFill>
          <a:blip r:embed="rId2" cstate="print"/>
          <a:srcRect/>
          <a:stretch>
            <a:fillRect/>
          </a:stretch>
        </p:blipFill>
        <p:spPr bwMode="auto">
          <a:xfrm>
            <a:off x="457200" y="3505200"/>
            <a:ext cx="4267200" cy="2974975"/>
          </a:xfrm>
          <a:prstGeom prst="rect">
            <a:avLst/>
          </a:prstGeom>
          <a:noFill/>
        </p:spPr>
      </p:pic>
      <p:pic>
        <p:nvPicPr>
          <p:cNvPr id="8206" name="Picture 14" descr="7558"/>
          <p:cNvPicPr>
            <a:picLocks noChangeAspect="1" noChangeArrowheads="1"/>
          </p:cNvPicPr>
          <p:nvPr/>
        </p:nvPicPr>
        <p:blipFill>
          <a:blip r:embed="rId3" cstate="print"/>
          <a:srcRect/>
          <a:stretch>
            <a:fillRect/>
          </a:stretch>
        </p:blipFill>
        <p:spPr bwMode="auto">
          <a:xfrm>
            <a:off x="5181600" y="3505200"/>
            <a:ext cx="3581400" cy="2944813"/>
          </a:xfrm>
          <a:prstGeom prst="rect">
            <a:avLst/>
          </a:prstGeom>
          <a:noFill/>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28600" y="228600"/>
            <a:ext cx="8534400" cy="822325"/>
          </a:xfrm>
          <a:prstGeom prst="rect">
            <a:avLst/>
          </a:prstGeom>
          <a:solidFill>
            <a:srgbClr val="FF0000"/>
          </a:solidFill>
          <a:ln w="9525">
            <a:noFill/>
            <a:miter lim="800000"/>
            <a:headEnd/>
            <a:tailEnd/>
          </a:ln>
          <a:effectLst/>
        </p:spPr>
        <p:txBody>
          <a:bodyPr>
            <a:spAutoFit/>
          </a:bodyPr>
          <a:lstStyle/>
          <a:p>
            <a:pPr algn="ctr"/>
            <a:r>
              <a:rPr lang="ru-RU" sz="2400">
                <a:solidFill>
                  <a:schemeClr val="bg1"/>
                </a:solidFill>
              </a:rPr>
              <a:t>В срок альтернативной гражданской службы </a:t>
            </a:r>
          </a:p>
          <a:p>
            <a:pPr algn="ctr"/>
            <a:r>
              <a:rPr lang="ru-RU" sz="2400" b="1">
                <a:solidFill>
                  <a:schemeClr val="bg1"/>
                </a:solidFill>
              </a:rPr>
              <a:t>не засчитываются</a:t>
            </a:r>
            <a:r>
              <a:rPr lang="ru-RU" sz="2400">
                <a:solidFill>
                  <a:schemeClr val="bg1"/>
                </a:solidFill>
              </a:rPr>
              <a:t>:</a:t>
            </a:r>
            <a:endParaRPr lang="ru-RU" sz="2400" b="1">
              <a:solidFill>
                <a:schemeClr val="bg1"/>
              </a:solidFill>
            </a:endParaRPr>
          </a:p>
        </p:txBody>
      </p:sp>
      <p:sp>
        <p:nvSpPr>
          <p:cNvPr id="30723" name="Text Box 3"/>
          <p:cNvSpPr txBox="1">
            <a:spLocks noChangeArrowheads="1"/>
          </p:cNvSpPr>
          <p:nvPr/>
        </p:nvSpPr>
        <p:spPr bwMode="auto">
          <a:xfrm>
            <a:off x="1676400" y="2667000"/>
            <a:ext cx="7086600" cy="1196975"/>
          </a:xfrm>
          <a:prstGeom prst="rect">
            <a:avLst/>
          </a:prstGeom>
          <a:solidFill>
            <a:schemeClr val="bg2">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время нахождения в дополнительных отпусках, предоставляемых работодателем гражданам, обучающимся в образовательных учреждениях </a:t>
            </a:r>
          </a:p>
        </p:txBody>
      </p:sp>
      <p:sp>
        <p:nvSpPr>
          <p:cNvPr id="30724" name="Text Box 4"/>
          <p:cNvSpPr txBox="1">
            <a:spLocks noChangeArrowheads="1"/>
          </p:cNvSpPr>
          <p:nvPr/>
        </p:nvSpPr>
        <p:spPr bwMode="auto">
          <a:xfrm>
            <a:off x="1676400" y="1295400"/>
            <a:ext cx="7086600" cy="1196975"/>
          </a:xfrm>
          <a:prstGeom prst="rect">
            <a:avLst/>
          </a:prstGeom>
          <a:solidFill>
            <a:schemeClr val="bg2">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dirty="0">
                <a:solidFill>
                  <a:schemeClr val="bg1"/>
                </a:solidFill>
              </a:rPr>
              <a:t>прогулы (отсутствие на рабочем месте без уважительных причин более четырех часов подряд в течение рабочего дня) </a:t>
            </a:r>
          </a:p>
        </p:txBody>
      </p:sp>
      <p:sp>
        <p:nvSpPr>
          <p:cNvPr id="30725" name="Text Box 5"/>
          <p:cNvSpPr txBox="1">
            <a:spLocks noChangeArrowheads="1"/>
          </p:cNvSpPr>
          <p:nvPr/>
        </p:nvSpPr>
        <p:spPr bwMode="auto">
          <a:xfrm>
            <a:off x="1676400" y="4114800"/>
            <a:ext cx="7086600" cy="831850"/>
          </a:xfrm>
          <a:prstGeom prst="rect">
            <a:avLst/>
          </a:prstGeom>
          <a:solidFill>
            <a:schemeClr val="bg2">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время отбывания уголовного или административного наказания в виде ареста </a:t>
            </a:r>
          </a:p>
        </p:txBody>
      </p:sp>
      <p:sp>
        <p:nvSpPr>
          <p:cNvPr id="30726" name="Line 6"/>
          <p:cNvSpPr>
            <a:spLocks noChangeShapeType="1"/>
          </p:cNvSpPr>
          <p:nvPr/>
        </p:nvSpPr>
        <p:spPr bwMode="auto">
          <a:xfrm>
            <a:off x="838200" y="3352800"/>
            <a:ext cx="838200" cy="0"/>
          </a:xfrm>
          <a:prstGeom prst="line">
            <a:avLst/>
          </a:prstGeom>
          <a:noFill/>
          <a:ln w="76200">
            <a:solidFill>
              <a:srgbClr val="FFFF99"/>
            </a:solidFill>
            <a:round/>
            <a:headEnd/>
            <a:tailEnd type="triangle" w="med" len="med"/>
          </a:ln>
          <a:effectLst/>
        </p:spPr>
        <p:txBody>
          <a:bodyPr/>
          <a:lstStyle/>
          <a:p>
            <a:endParaRPr lang="ru-RU"/>
          </a:p>
        </p:txBody>
      </p:sp>
      <p:sp>
        <p:nvSpPr>
          <p:cNvPr id="30727" name="Line 7"/>
          <p:cNvSpPr>
            <a:spLocks noChangeShapeType="1"/>
          </p:cNvSpPr>
          <p:nvPr/>
        </p:nvSpPr>
        <p:spPr bwMode="auto">
          <a:xfrm>
            <a:off x="838200" y="4572000"/>
            <a:ext cx="838200" cy="0"/>
          </a:xfrm>
          <a:prstGeom prst="line">
            <a:avLst/>
          </a:prstGeom>
          <a:noFill/>
          <a:ln w="76200">
            <a:solidFill>
              <a:srgbClr val="FFFF99"/>
            </a:solidFill>
            <a:round/>
            <a:headEnd/>
            <a:tailEnd type="triangle" w="med" len="med"/>
          </a:ln>
          <a:effectLst/>
        </p:spPr>
        <p:txBody>
          <a:bodyPr/>
          <a:lstStyle/>
          <a:p>
            <a:endParaRPr lang="ru-RU"/>
          </a:p>
        </p:txBody>
      </p:sp>
      <p:sp>
        <p:nvSpPr>
          <p:cNvPr id="30728" name="Line 8"/>
          <p:cNvSpPr>
            <a:spLocks noChangeShapeType="1"/>
          </p:cNvSpPr>
          <p:nvPr/>
        </p:nvSpPr>
        <p:spPr bwMode="auto">
          <a:xfrm>
            <a:off x="838200" y="5943600"/>
            <a:ext cx="838200" cy="0"/>
          </a:xfrm>
          <a:prstGeom prst="line">
            <a:avLst/>
          </a:prstGeom>
          <a:noFill/>
          <a:ln w="76200">
            <a:solidFill>
              <a:srgbClr val="FFFF99"/>
            </a:solidFill>
            <a:round/>
            <a:headEnd/>
            <a:tailEnd type="triangle" w="med" len="med"/>
          </a:ln>
          <a:effectLst/>
        </p:spPr>
        <p:txBody>
          <a:bodyPr/>
          <a:lstStyle/>
          <a:p>
            <a:endParaRPr lang="ru-RU"/>
          </a:p>
        </p:txBody>
      </p:sp>
      <p:sp>
        <p:nvSpPr>
          <p:cNvPr id="30729" name="Line 9"/>
          <p:cNvSpPr>
            <a:spLocks noChangeShapeType="1"/>
          </p:cNvSpPr>
          <p:nvPr/>
        </p:nvSpPr>
        <p:spPr bwMode="auto">
          <a:xfrm>
            <a:off x="838200" y="1066800"/>
            <a:ext cx="0" cy="4911725"/>
          </a:xfrm>
          <a:prstGeom prst="line">
            <a:avLst/>
          </a:prstGeom>
          <a:noFill/>
          <a:ln w="76200">
            <a:solidFill>
              <a:srgbClr val="FFFF99"/>
            </a:solidFill>
            <a:round/>
            <a:headEnd/>
            <a:tailEnd/>
          </a:ln>
          <a:effectLst/>
        </p:spPr>
        <p:txBody>
          <a:bodyPr/>
          <a:lstStyle/>
          <a:p>
            <a:endParaRPr lang="ru-RU"/>
          </a:p>
        </p:txBody>
      </p:sp>
      <p:sp>
        <p:nvSpPr>
          <p:cNvPr id="30730" name="Text Box 10"/>
          <p:cNvSpPr txBox="1">
            <a:spLocks noChangeArrowheads="1"/>
          </p:cNvSpPr>
          <p:nvPr/>
        </p:nvSpPr>
        <p:spPr bwMode="auto">
          <a:xfrm>
            <a:off x="1676400" y="5257800"/>
            <a:ext cx="7086600" cy="1196975"/>
          </a:xfrm>
          <a:prstGeom prst="rect">
            <a:avLst/>
          </a:prstGeom>
          <a:solidFill>
            <a:schemeClr val="bg2">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a:solidFill>
                  <a:schemeClr val="bg1"/>
                </a:solidFill>
              </a:rPr>
              <a:t>появление на работе в состоянии алкогольного, наркотического или иного токсического опьянения </a:t>
            </a:r>
          </a:p>
        </p:txBody>
      </p:sp>
      <p:sp>
        <p:nvSpPr>
          <p:cNvPr id="30731" name="Line 11"/>
          <p:cNvSpPr>
            <a:spLocks noChangeShapeType="1"/>
          </p:cNvSpPr>
          <p:nvPr/>
        </p:nvSpPr>
        <p:spPr bwMode="auto">
          <a:xfrm>
            <a:off x="838200" y="1981200"/>
            <a:ext cx="838200" cy="0"/>
          </a:xfrm>
          <a:prstGeom prst="line">
            <a:avLst/>
          </a:prstGeom>
          <a:noFill/>
          <a:ln w="76200">
            <a:solidFill>
              <a:srgbClr val="FFFF99"/>
            </a:solidFill>
            <a:round/>
            <a:headEnd/>
            <a:tailEnd type="triangle" w="med" len="med"/>
          </a:ln>
          <a:effectLst/>
        </p:spPr>
        <p:txBody>
          <a:bodyPr/>
          <a:lstStyle/>
          <a:p>
            <a:endParaRPr lang="ru-RU"/>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28600" y="228600"/>
            <a:ext cx="8534400" cy="1590675"/>
          </a:xfrm>
          <a:prstGeom prst="rect">
            <a:avLst/>
          </a:prstGeom>
          <a:solidFill>
            <a:schemeClr val="bg2">
              <a:lumMod val="40000"/>
              <a:lumOff val="60000"/>
            </a:schemeClr>
          </a:solidFill>
          <a:ln w="38100" algn="ctr">
            <a:solidFill>
              <a:srgbClr val="FFFF00"/>
            </a:solidFill>
            <a:miter lim="800000"/>
            <a:headEnd/>
            <a:tailEnd/>
          </a:ln>
          <a:effectLst/>
        </p:spPr>
        <p:txBody>
          <a:bodyPr>
            <a:spAutoFit/>
          </a:bodyPr>
          <a:lstStyle/>
          <a:p>
            <a:pPr algn="ctr"/>
            <a:r>
              <a:rPr lang="ru-RU" sz="2400" dirty="0">
                <a:solidFill>
                  <a:schemeClr val="bg1"/>
                </a:solidFill>
              </a:rPr>
              <a:t>Граждане вправе подать заявления о замене военной службы по призыву альтернативной гражданской службой в военный комиссариат, где они состоят на воинском учете, в следующие сроки: </a:t>
            </a:r>
          </a:p>
        </p:txBody>
      </p:sp>
      <p:sp>
        <p:nvSpPr>
          <p:cNvPr id="32771" name="Text Box 3"/>
          <p:cNvSpPr txBox="1">
            <a:spLocks noChangeArrowheads="1"/>
          </p:cNvSpPr>
          <p:nvPr/>
        </p:nvSpPr>
        <p:spPr bwMode="auto">
          <a:xfrm>
            <a:off x="1524000" y="2895600"/>
            <a:ext cx="7086600" cy="711200"/>
          </a:xfrm>
          <a:prstGeom prst="rect">
            <a:avLst/>
          </a:prstGeom>
          <a:solidFill>
            <a:schemeClr val="accent2">
              <a:lumMod val="75000"/>
            </a:schemeClr>
          </a:solidFill>
          <a:ln w="9525" algn="ctr">
            <a:solidFill>
              <a:srgbClr val="FFFF00"/>
            </a:solidFill>
            <a:miter lim="800000"/>
            <a:headEnd/>
            <a:tailEnd/>
          </a:ln>
          <a:effectLst/>
        </p:spPr>
        <p:txBody>
          <a:bodyPr>
            <a:spAutoFit/>
          </a:bodyPr>
          <a:lstStyle/>
          <a:p>
            <a:pPr>
              <a:spcBef>
                <a:spcPct val="50000"/>
              </a:spcBef>
            </a:pPr>
            <a:r>
              <a:rPr lang="ru-RU" sz="2000">
                <a:solidFill>
                  <a:srgbClr val="FFFF00"/>
                </a:solidFill>
              </a:rPr>
              <a:t>до 1 октября</a:t>
            </a:r>
            <a:r>
              <a:rPr lang="ru-RU" sz="2000">
                <a:solidFill>
                  <a:schemeClr val="bg1"/>
                </a:solidFill>
              </a:rPr>
              <a:t> - граждане, которые должны быть призваны на военную службу в апреле - июне следующего года </a:t>
            </a:r>
          </a:p>
        </p:txBody>
      </p:sp>
      <p:sp>
        <p:nvSpPr>
          <p:cNvPr id="32772" name="Text Box 4"/>
          <p:cNvSpPr txBox="1">
            <a:spLocks noChangeArrowheads="1"/>
          </p:cNvSpPr>
          <p:nvPr/>
        </p:nvSpPr>
        <p:spPr bwMode="auto">
          <a:xfrm>
            <a:off x="1524000" y="2057400"/>
            <a:ext cx="7086600" cy="711200"/>
          </a:xfrm>
          <a:prstGeom prst="rect">
            <a:avLst/>
          </a:prstGeom>
          <a:solidFill>
            <a:schemeClr val="accent2">
              <a:lumMod val="75000"/>
            </a:schemeClr>
          </a:solidFill>
          <a:ln w="9525" algn="ctr">
            <a:solidFill>
              <a:srgbClr val="FFFF00"/>
            </a:solidFill>
            <a:miter lim="800000"/>
            <a:headEnd/>
            <a:tailEnd/>
          </a:ln>
          <a:effectLst/>
        </p:spPr>
        <p:txBody>
          <a:bodyPr>
            <a:spAutoFit/>
          </a:bodyPr>
          <a:lstStyle/>
          <a:p>
            <a:pPr>
              <a:spcBef>
                <a:spcPct val="50000"/>
              </a:spcBef>
            </a:pPr>
            <a:r>
              <a:rPr lang="ru-RU" sz="2000">
                <a:solidFill>
                  <a:srgbClr val="FFFF00"/>
                </a:solidFill>
              </a:rPr>
              <a:t>до 1 апреля</a:t>
            </a:r>
            <a:r>
              <a:rPr lang="ru-RU" sz="2000">
                <a:solidFill>
                  <a:schemeClr val="bg1"/>
                </a:solidFill>
              </a:rPr>
              <a:t> - граждане, которые должны быть призваны на военную службу в октябре - декабре текущего года </a:t>
            </a:r>
          </a:p>
        </p:txBody>
      </p:sp>
      <p:sp>
        <p:nvSpPr>
          <p:cNvPr id="32775" name="Line 7"/>
          <p:cNvSpPr>
            <a:spLocks noChangeShapeType="1"/>
          </p:cNvSpPr>
          <p:nvPr/>
        </p:nvSpPr>
        <p:spPr bwMode="auto">
          <a:xfrm>
            <a:off x="609600" y="3276600"/>
            <a:ext cx="914400" cy="0"/>
          </a:xfrm>
          <a:prstGeom prst="line">
            <a:avLst/>
          </a:prstGeom>
          <a:noFill/>
          <a:ln w="76200">
            <a:solidFill>
              <a:srgbClr val="FFFF99"/>
            </a:solidFill>
            <a:round/>
            <a:headEnd/>
            <a:tailEnd type="triangle" w="med" len="med"/>
          </a:ln>
          <a:effectLst/>
        </p:spPr>
        <p:txBody>
          <a:bodyPr/>
          <a:lstStyle/>
          <a:p>
            <a:endParaRPr lang="ru-RU"/>
          </a:p>
        </p:txBody>
      </p:sp>
      <p:sp>
        <p:nvSpPr>
          <p:cNvPr id="32777" name="Line 9"/>
          <p:cNvSpPr>
            <a:spLocks noChangeShapeType="1"/>
          </p:cNvSpPr>
          <p:nvPr/>
        </p:nvSpPr>
        <p:spPr bwMode="auto">
          <a:xfrm>
            <a:off x="609600" y="1828800"/>
            <a:ext cx="0" cy="1482725"/>
          </a:xfrm>
          <a:prstGeom prst="line">
            <a:avLst/>
          </a:prstGeom>
          <a:noFill/>
          <a:ln w="76200">
            <a:solidFill>
              <a:srgbClr val="FFFF99"/>
            </a:solidFill>
            <a:round/>
            <a:headEnd/>
            <a:tailEnd/>
          </a:ln>
          <a:effectLst/>
        </p:spPr>
        <p:txBody>
          <a:bodyPr/>
          <a:lstStyle/>
          <a:p>
            <a:endParaRPr lang="ru-RU"/>
          </a:p>
        </p:txBody>
      </p:sp>
      <p:sp>
        <p:nvSpPr>
          <p:cNvPr id="32779" name="Line 11"/>
          <p:cNvSpPr>
            <a:spLocks noChangeShapeType="1"/>
          </p:cNvSpPr>
          <p:nvPr/>
        </p:nvSpPr>
        <p:spPr bwMode="auto">
          <a:xfrm>
            <a:off x="609600" y="2362200"/>
            <a:ext cx="914400" cy="0"/>
          </a:xfrm>
          <a:prstGeom prst="line">
            <a:avLst/>
          </a:prstGeom>
          <a:noFill/>
          <a:ln w="76200">
            <a:solidFill>
              <a:srgbClr val="FFFF99"/>
            </a:solidFill>
            <a:round/>
            <a:headEnd/>
            <a:tailEnd type="triangle" w="med" len="med"/>
          </a:ln>
          <a:effectLst/>
        </p:spPr>
        <p:txBody>
          <a:bodyPr/>
          <a:lstStyle/>
          <a:p>
            <a:endParaRPr lang="ru-RU"/>
          </a:p>
        </p:txBody>
      </p:sp>
      <p:sp>
        <p:nvSpPr>
          <p:cNvPr id="32780" name="Text Box 12"/>
          <p:cNvSpPr txBox="1">
            <a:spLocks noChangeArrowheads="1"/>
          </p:cNvSpPr>
          <p:nvPr/>
        </p:nvSpPr>
        <p:spPr bwMode="auto">
          <a:xfrm>
            <a:off x="304800" y="3886200"/>
            <a:ext cx="8458200" cy="2565400"/>
          </a:xfrm>
          <a:prstGeom prst="rect">
            <a:avLst/>
          </a:prstGeom>
          <a:noFill/>
          <a:ln w="9525">
            <a:noFill/>
            <a:miter lim="800000"/>
            <a:headEnd/>
            <a:tailEnd/>
          </a:ln>
          <a:effectLst/>
        </p:spPr>
        <p:txBody>
          <a:bodyPr>
            <a:spAutoFit/>
          </a:bodyPr>
          <a:lstStyle/>
          <a:p>
            <a:pPr>
              <a:spcBef>
                <a:spcPct val="50000"/>
              </a:spcBef>
            </a:pPr>
            <a:r>
              <a:rPr lang="ru-RU">
                <a:solidFill>
                  <a:schemeClr val="bg1"/>
                </a:solidFill>
              </a:rPr>
              <a:t>     В заявлении о замене военной службы по призыву альтернативной гражданской службой гражданин указывает причины и обстоятельства, побудившие его ходатайствовать об этом.</a:t>
            </a:r>
          </a:p>
          <a:p>
            <a:pPr>
              <a:spcBef>
                <a:spcPct val="50000"/>
              </a:spcBef>
            </a:pPr>
            <a:r>
              <a:rPr lang="ru-RU">
                <a:solidFill>
                  <a:schemeClr val="bg1"/>
                </a:solidFill>
              </a:rPr>
              <a:t>    К заявлению прилагаются автобиография и характеристика с места работы и (или) учебы гражданина. </a:t>
            </a:r>
          </a:p>
          <a:p>
            <a:pPr>
              <a:spcBef>
                <a:spcPct val="50000"/>
              </a:spcBef>
            </a:pPr>
            <a:r>
              <a:rPr lang="ru-RU">
                <a:solidFill>
                  <a:schemeClr val="bg1"/>
                </a:solidFill>
              </a:rPr>
              <a:t>     В заявлении гражданин вправе указать лиц, которые согласны подтвердить достоверность его доводов о том, что несение военной службы противоречит его убеждениям или вероисповеданию.</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228600" y="228600"/>
            <a:ext cx="8534400" cy="1225550"/>
          </a:xfrm>
          <a:prstGeom prst="rect">
            <a:avLst/>
          </a:prstGeom>
          <a:solidFill>
            <a:schemeClr val="tx1">
              <a:lumMod val="85000"/>
            </a:schemeClr>
          </a:solidFill>
          <a:ln w="38100" algn="ctr">
            <a:solidFill>
              <a:srgbClr val="FFFF00"/>
            </a:solidFill>
            <a:miter lim="800000"/>
            <a:headEnd/>
            <a:tailEnd/>
          </a:ln>
          <a:effectLst/>
        </p:spPr>
        <p:txBody>
          <a:bodyPr>
            <a:spAutoFit/>
          </a:bodyPr>
          <a:lstStyle/>
          <a:p>
            <a:pPr algn="ctr"/>
            <a:r>
              <a:rPr lang="ru-RU" sz="2400" dirty="0">
                <a:solidFill>
                  <a:schemeClr val="bg1"/>
                </a:solidFill>
              </a:rPr>
              <a:t>Призывная комиссия рассматривает доводы гражданина о том, что несение военной службы противоречит его убеждениям или вероисповеданию, на основании: </a:t>
            </a:r>
          </a:p>
        </p:txBody>
      </p:sp>
      <p:sp>
        <p:nvSpPr>
          <p:cNvPr id="33795" name="Text Box 3"/>
          <p:cNvSpPr txBox="1">
            <a:spLocks noChangeArrowheads="1"/>
          </p:cNvSpPr>
          <p:nvPr/>
        </p:nvSpPr>
        <p:spPr bwMode="auto">
          <a:xfrm>
            <a:off x="1524000" y="3581400"/>
            <a:ext cx="7086600" cy="406400"/>
          </a:xfrm>
          <a:prstGeom prst="rect">
            <a:avLst/>
          </a:prstGeom>
          <a:solidFill>
            <a:schemeClr val="accent2">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000">
                <a:solidFill>
                  <a:schemeClr val="bg1"/>
                </a:solidFill>
              </a:rPr>
              <a:t>анализа документов, представленных гражданином </a:t>
            </a:r>
          </a:p>
        </p:txBody>
      </p:sp>
      <p:sp>
        <p:nvSpPr>
          <p:cNvPr id="33796" name="Text Box 4"/>
          <p:cNvSpPr txBox="1">
            <a:spLocks noChangeArrowheads="1"/>
          </p:cNvSpPr>
          <p:nvPr/>
        </p:nvSpPr>
        <p:spPr bwMode="auto">
          <a:xfrm>
            <a:off x="1524000" y="1752600"/>
            <a:ext cx="7086600" cy="1625600"/>
          </a:xfrm>
          <a:prstGeom prst="rect">
            <a:avLst/>
          </a:prstGeom>
          <a:solidFill>
            <a:schemeClr val="accent2">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000">
                <a:solidFill>
                  <a:schemeClr val="bg1"/>
                </a:solidFill>
              </a:rPr>
              <a:t>выступлений на заседании призывной комиссии гражданина, а также лиц, которые согласились подтвердить достоверность его доводов о том, что несение военной службы противоречит его убеждениям или вероисповеданию </a:t>
            </a:r>
          </a:p>
        </p:txBody>
      </p:sp>
      <p:sp>
        <p:nvSpPr>
          <p:cNvPr id="33797" name="Line 5"/>
          <p:cNvSpPr>
            <a:spLocks noChangeShapeType="1"/>
          </p:cNvSpPr>
          <p:nvPr/>
        </p:nvSpPr>
        <p:spPr bwMode="auto">
          <a:xfrm>
            <a:off x="609600" y="3733800"/>
            <a:ext cx="914400" cy="0"/>
          </a:xfrm>
          <a:prstGeom prst="line">
            <a:avLst/>
          </a:prstGeom>
          <a:noFill/>
          <a:ln w="76200">
            <a:solidFill>
              <a:srgbClr val="FFFF99"/>
            </a:solidFill>
            <a:round/>
            <a:headEnd/>
            <a:tailEnd type="triangle" w="med" len="med"/>
          </a:ln>
          <a:effectLst/>
        </p:spPr>
        <p:txBody>
          <a:bodyPr/>
          <a:lstStyle/>
          <a:p>
            <a:endParaRPr lang="ru-RU"/>
          </a:p>
        </p:txBody>
      </p:sp>
      <p:sp>
        <p:nvSpPr>
          <p:cNvPr id="33798" name="Line 6"/>
          <p:cNvSpPr>
            <a:spLocks noChangeShapeType="1"/>
          </p:cNvSpPr>
          <p:nvPr/>
        </p:nvSpPr>
        <p:spPr bwMode="auto">
          <a:xfrm>
            <a:off x="609600" y="1447800"/>
            <a:ext cx="0" cy="3235325"/>
          </a:xfrm>
          <a:prstGeom prst="line">
            <a:avLst/>
          </a:prstGeom>
          <a:noFill/>
          <a:ln w="76200">
            <a:solidFill>
              <a:srgbClr val="FFFF99"/>
            </a:solidFill>
            <a:round/>
            <a:headEnd/>
            <a:tailEnd/>
          </a:ln>
          <a:effectLst/>
        </p:spPr>
        <p:txBody>
          <a:bodyPr/>
          <a:lstStyle/>
          <a:p>
            <a:endParaRPr lang="ru-RU"/>
          </a:p>
        </p:txBody>
      </p:sp>
      <p:sp>
        <p:nvSpPr>
          <p:cNvPr id="33799" name="Line 7"/>
          <p:cNvSpPr>
            <a:spLocks noChangeShapeType="1"/>
          </p:cNvSpPr>
          <p:nvPr/>
        </p:nvSpPr>
        <p:spPr bwMode="auto">
          <a:xfrm>
            <a:off x="609600" y="2590800"/>
            <a:ext cx="914400" cy="0"/>
          </a:xfrm>
          <a:prstGeom prst="line">
            <a:avLst/>
          </a:prstGeom>
          <a:noFill/>
          <a:ln w="76200">
            <a:solidFill>
              <a:srgbClr val="FFFF99"/>
            </a:solidFill>
            <a:round/>
            <a:headEnd/>
            <a:tailEnd type="triangle" w="med" len="med"/>
          </a:ln>
          <a:effectLst/>
        </p:spPr>
        <p:txBody>
          <a:bodyPr/>
          <a:lstStyle/>
          <a:p>
            <a:endParaRPr lang="ru-RU"/>
          </a:p>
        </p:txBody>
      </p:sp>
      <p:sp>
        <p:nvSpPr>
          <p:cNvPr id="33800" name="Text Box 8"/>
          <p:cNvSpPr txBox="1">
            <a:spLocks noChangeArrowheads="1"/>
          </p:cNvSpPr>
          <p:nvPr/>
        </p:nvSpPr>
        <p:spPr bwMode="auto">
          <a:xfrm>
            <a:off x="304800" y="5257800"/>
            <a:ext cx="8458200" cy="1006475"/>
          </a:xfrm>
          <a:prstGeom prst="rect">
            <a:avLst/>
          </a:prstGeom>
          <a:noFill/>
          <a:ln w="9525">
            <a:noFill/>
            <a:miter lim="800000"/>
            <a:headEnd/>
            <a:tailEnd/>
          </a:ln>
          <a:effectLst/>
        </p:spPr>
        <p:txBody>
          <a:bodyPr>
            <a:spAutoFit/>
          </a:bodyPr>
          <a:lstStyle/>
          <a:p>
            <a:pPr>
              <a:spcBef>
                <a:spcPct val="50000"/>
              </a:spcBef>
            </a:pPr>
            <a:r>
              <a:rPr lang="ru-RU" sz="2000">
                <a:solidFill>
                  <a:schemeClr val="bg1"/>
                </a:solidFill>
              </a:rPr>
              <a:t>     Заключение призывной комиссии должно быть вынесено в месячный срок со дня окончания срока подачи заявления в военный комиссариат </a:t>
            </a:r>
          </a:p>
        </p:txBody>
      </p:sp>
      <p:sp>
        <p:nvSpPr>
          <p:cNvPr id="33801" name="Text Box 9"/>
          <p:cNvSpPr txBox="1">
            <a:spLocks noChangeArrowheads="1"/>
          </p:cNvSpPr>
          <p:nvPr/>
        </p:nvSpPr>
        <p:spPr bwMode="auto">
          <a:xfrm>
            <a:off x="1524000" y="4267200"/>
            <a:ext cx="7086600" cy="711200"/>
          </a:xfrm>
          <a:prstGeom prst="rect">
            <a:avLst/>
          </a:prstGeom>
          <a:solidFill>
            <a:schemeClr val="accent2">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000">
                <a:solidFill>
                  <a:schemeClr val="bg1"/>
                </a:solidFill>
              </a:rPr>
              <a:t>анализа дополнительных материалов, полученных призывной комиссией </a:t>
            </a:r>
          </a:p>
        </p:txBody>
      </p:sp>
      <p:sp>
        <p:nvSpPr>
          <p:cNvPr id="33802" name="Line 10"/>
          <p:cNvSpPr>
            <a:spLocks noChangeShapeType="1"/>
          </p:cNvSpPr>
          <p:nvPr/>
        </p:nvSpPr>
        <p:spPr bwMode="auto">
          <a:xfrm>
            <a:off x="609600" y="4648200"/>
            <a:ext cx="914400" cy="0"/>
          </a:xfrm>
          <a:prstGeom prst="line">
            <a:avLst/>
          </a:prstGeom>
          <a:noFill/>
          <a:ln w="76200">
            <a:solidFill>
              <a:srgbClr val="FFFF99"/>
            </a:solidFill>
            <a:round/>
            <a:headEnd/>
            <a:tailEnd type="triangle" w="med" len="med"/>
          </a:ln>
          <a:effectLst/>
        </p:spPr>
        <p:txBody>
          <a:bodyPr/>
          <a:lstStyle/>
          <a:p>
            <a:endParaRPr lang="ru-RU"/>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2030" y="1371600"/>
            <a:ext cx="8254426" cy="2777480"/>
          </a:xfrm>
        </p:spPr>
        <p:txBody>
          <a:bodyPr>
            <a:normAutofit/>
          </a:bodyPr>
          <a:lstStyle/>
          <a:p>
            <a:r>
              <a:rPr lang="ru-RU" dirty="0" smtClean="0">
                <a:solidFill>
                  <a:srgbClr val="C00000"/>
                </a:solidFill>
              </a:rPr>
              <a:t>5. Обеспечение безопасности военной службы</a:t>
            </a:r>
            <a:endParaRPr lang="ru-RU" dirty="0">
              <a:solidFill>
                <a:srgbClr val="C00000"/>
              </a:solidFill>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000" i="1" dirty="0" smtClean="0">
                <a:solidFill>
                  <a:srgbClr val="C00000"/>
                </a:solidFill>
              </a:rPr>
              <a:t>Безопасность военной службы – это обеспечение защищенности военнослужащих, населения и окружающей природной среды от угроз, возникающих в ходе деятельности Вооруженных Сил Российской Федерации.</a:t>
            </a:r>
            <a:endParaRPr lang="ru-RU" dirty="0">
              <a:solidFill>
                <a:srgbClr val="C00000"/>
              </a:solidFill>
            </a:endParaRPr>
          </a:p>
        </p:txBody>
      </p:sp>
      <p:sp>
        <p:nvSpPr>
          <p:cNvPr id="3" name="TextBox 2"/>
          <p:cNvSpPr txBox="1"/>
          <p:nvPr/>
        </p:nvSpPr>
        <p:spPr>
          <a:xfrm>
            <a:off x="251520" y="1556792"/>
            <a:ext cx="8640960" cy="4678204"/>
          </a:xfrm>
          <a:prstGeom prst="rect">
            <a:avLst/>
          </a:prstGeom>
          <a:noFill/>
        </p:spPr>
        <p:txBody>
          <a:bodyPr wrap="square" rtlCol="0">
            <a:spAutoFit/>
          </a:bodyPr>
          <a:lstStyle/>
          <a:p>
            <a:pPr algn="just"/>
            <a:r>
              <a:rPr lang="ru-RU" sz="2000" dirty="0" smtClean="0">
                <a:solidFill>
                  <a:srgbClr val="002060"/>
                </a:solidFill>
              </a:rPr>
              <a:t>    Безопасность военной службы осуществляется в соответствии со следующими принципами: обеспечение приоритета жизни и здоровья людей при организации повседневной деятельности войск; соблюдение законности; адекватность принимаемых мер угрозам безопасности военной службы; комплексность и непрерывная профилактическая направленность проводимых мероприятий; четкое разграничение функций, полномочий и ответственности органов военного управления и воинских должностных лиц; государственные гарантии прав и социально–экономического обеспечения военнослужащих при причинении вреда их жизни и здоровью.</a:t>
            </a:r>
          </a:p>
          <a:p>
            <a:pPr algn="just"/>
            <a:r>
              <a:rPr lang="ru-RU" sz="2000" dirty="0" smtClean="0">
                <a:solidFill>
                  <a:srgbClr val="002060"/>
                </a:solidFill>
              </a:rPr>
              <a:t>    Требования безопасности, определяющие защищенность военнослужащих, устанавливаются законодательными актами, нормативно–технической документацией, правилами и инструкциями. С целью выполнения этих требований с военнослужащими проводятся инструктажи, которые подразделяются на вводные, первичные, повторные, внеплановые и целевые.</a:t>
            </a:r>
          </a:p>
          <a:p>
            <a:endParaRPr lang="ru-RU"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C00000"/>
                </a:solidFill>
              </a:rPr>
              <a:t>Вводные инструктажи</a:t>
            </a:r>
            <a:endParaRPr lang="ru-RU" dirty="0">
              <a:solidFill>
                <a:srgbClr val="C00000"/>
              </a:solidFill>
            </a:endParaRPr>
          </a:p>
        </p:txBody>
      </p:sp>
      <p:sp>
        <p:nvSpPr>
          <p:cNvPr id="3" name="TextBox 2"/>
          <p:cNvSpPr txBox="1"/>
          <p:nvPr/>
        </p:nvSpPr>
        <p:spPr>
          <a:xfrm>
            <a:off x="323528" y="1700808"/>
            <a:ext cx="8496944" cy="2954655"/>
          </a:xfrm>
          <a:prstGeom prst="rect">
            <a:avLst/>
          </a:prstGeom>
          <a:noFill/>
        </p:spPr>
        <p:txBody>
          <a:bodyPr wrap="square" rtlCol="0">
            <a:spAutoFit/>
          </a:bodyPr>
          <a:lstStyle/>
          <a:p>
            <a:pPr algn="just"/>
            <a:r>
              <a:rPr lang="ru-RU" sz="2400" dirty="0" smtClean="0">
                <a:solidFill>
                  <a:srgbClr val="002060"/>
                </a:solidFill>
              </a:rPr>
              <a:t>проводятся должностными лицами управления воинской части: со всеми военнослужащими – по их прибытии для прохождения военной службы; со слушателями и курсантами, прибывшими в часть на практику (стажировку), – перед ее началом; с командированными в часть лицами – по их прибытии в часть. Программа проведения вводного инструктажа утверждается командиром воинской части.</a:t>
            </a:r>
          </a:p>
          <a:p>
            <a:endParaRPr lang="ru-R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04800" y="228600"/>
            <a:ext cx="8534400" cy="838200"/>
          </a:xfrm>
          <a:prstGeom prst="rect">
            <a:avLst/>
          </a:prstGeom>
          <a:solidFill>
            <a:srgbClr val="008000"/>
          </a:solidFill>
          <a:ln w="38100" algn="ctr">
            <a:solidFill>
              <a:srgbClr val="FFFF00"/>
            </a:solidFill>
            <a:miter lim="800000"/>
            <a:headEnd/>
            <a:tailEnd/>
          </a:ln>
          <a:effectLst/>
        </p:spPr>
        <p:txBody>
          <a:bodyPr anchor="ctr"/>
          <a:lstStyle/>
          <a:p>
            <a:pPr algn="ctr">
              <a:spcBef>
                <a:spcPct val="50000"/>
              </a:spcBef>
              <a:spcAft>
                <a:spcPct val="50000"/>
              </a:spcAft>
            </a:pPr>
            <a:r>
              <a:rPr lang="ru-RU" sz="2800" dirty="0">
                <a:solidFill>
                  <a:srgbClr val="FFFF00"/>
                </a:solidFill>
                <a:effectLst>
                  <a:outerShdw blurRad="38100" dist="38100" dir="2700000" algn="tl">
                    <a:srgbClr val="000000"/>
                  </a:outerShdw>
                </a:effectLst>
              </a:rPr>
              <a:t>Прочие воинские должности</a:t>
            </a:r>
          </a:p>
        </p:txBody>
      </p:sp>
      <p:sp>
        <p:nvSpPr>
          <p:cNvPr id="27651" name="Text Box 3"/>
          <p:cNvSpPr txBox="1">
            <a:spLocks noChangeArrowheads="1"/>
          </p:cNvSpPr>
          <p:nvPr/>
        </p:nvSpPr>
        <p:spPr bwMode="auto">
          <a:xfrm>
            <a:off x="4114800" y="1295400"/>
            <a:ext cx="4876800" cy="5203825"/>
          </a:xfrm>
          <a:prstGeom prst="rect">
            <a:avLst/>
          </a:prstGeom>
          <a:solidFill>
            <a:srgbClr val="7030A0"/>
          </a:solidFill>
          <a:ln w="9525">
            <a:noFill/>
            <a:miter lim="800000"/>
            <a:headEnd/>
            <a:tailEnd/>
          </a:ln>
          <a:effectLst/>
        </p:spPr>
        <p:txBody>
          <a:bodyPr>
            <a:spAutoFit/>
          </a:bodyPr>
          <a:lstStyle/>
          <a:p>
            <a:pPr>
              <a:spcBef>
                <a:spcPct val="50000"/>
              </a:spcBef>
            </a:pPr>
            <a:r>
              <a:rPr lang="ru-RU" sz="2400" dirty="0">
                <a:solidFill>
                  <a:schemeClr val="bg1"/>
                </a:solidFill>
              </a:rPr>
              <a:t>Среди воинских должностей особое место занимают прочие должности, не предъявляющие специфических требований к индивидуальным профессионально-психологическим качествам военнослужащих.</a:t>
            </a:r>
          </a:p>
          <a:p>
            <a:pPr>
              <a:spcBef>
                <a:spcPct val="50000"/>
              </a:spcBef>
            </a:pPr>
            <a:r>
              <a:rPr lang="ru-RU" sz="2400" dirty="0">
                <a:solidFill>
                  <a:schemeClr val="bg1"/>
                </a:solidFill>
              </a:rPr>
              <a:t>К ним относятся должности </a:t>
            </a:r>
            <a:r>
              <a:rPr lang="ru-RU" sz="2400" dirty="0">
                <a:solidFill>
                  <a:srgbClr val="FFFF00"/>
                </a:solidFill>
              </a:rPr>
              <a:t>стрелков, гранатометчиков и пулеметчиков</a:t>
            </a:r>
            <a:r>
              <a:rPr lang="ru-RU" sz="2400" dirty="0">
                <a:solidFill>
                  <a:schemeClr val="bg1"/>
                </a:solidFill>
              </a:rPr>
              <a:t>. </a:t>
            </a:r>
          </a:p>
          <a:p>
            <a:pPr>
              <a:spcBef>
                <a:spcPct val="50000"/>
              </a:spcBef>
            </a:pPr>
            <a:r>
              <a:rPr lang="ru-RU" sz="2400" dirty="0">
                <a:solidFill>
                  <a:schemeClr val="bg1"/>
                </a:solidFill>
              </a:rPr>
              <a:t>Это самые массовые должности в Сухопутных войсках.</a:t>
            </a:r>
          </a:p>
        </p:txBody>
      </p:sp>
      <p:pic>
        <p:nvPicPr>
          <p:cNvPr id="27656" name="Picture 8" descr="slide0015_image067"/>
          <p:cNvPicPr>
            <a:picLocks noChangeAspect="1" noChangeArrowheads="1"/>
          </p:cNvPicPr>
          <p:nvPr/>
        </p:nvPicPr>
        <p:blipFill>
          <a:blip r:embed="rId2" cstate="print"/>
          <a:srcRect/>
          <a:stretch>
            <a:fillRect/>
          </a:stretch>
        </p:blipFill>
        <p:spPr bwMode="auto">
          <a:xfrm>
            <a:off x="304800" y="1295400"/>
            <a:ext cx="2640013" cy="3657600"/>
          </a:xfrm>
          <a:prstGeom prst="rect">
            <a:avLst/>
          </a:prstGeom>
          <a:noFill/>
        </p:spPr>
      </p:pic>
      <p:pic>
        <p:nvPicPr>
          <p:cNvPr id="27657" name="Picture 9" descr="slide0015_image069"/>
          <p:cNvPicPr>
            <a:picLocks noChangeAspect="1" noChangeArrowheads="1"/>
          </p:cNvPicPr>
          <p:nvPr/>
        </p:nvPicPr>
        <p:blipFill>
          <a:blip r:embed="rId3" cstate="print"/>
          <a:srcRect/>
          <a:stretch>
            <a:fillRect/>
          </a:stretch>
        </p:blipFill>
        <p:spPr bwMode="auto">
          <a:xfrm>
            <a:off x="838200" y="4383088"/>
            <a:ext cx="3200400" cy="22479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barn(inVertical)">
                                      <p:cBhvr>
                                        <p:cTn id="7" dur="500"/>
                                        <p:tgtEl>
                                          <p:spTgt spid="276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651"/>
                                        </p:tgtEl>
                                        <p:attrNameLst>
                                          <p:attrName>style.visibility</p:attrName>
                                        </p:attrNameLst>
                                      </p:cBhvr>
                                      <p:to>
                                        <p:strVal val="visible"/>
                                      </p:to>
                                    </p:set>
                                    <p:animEffect transition="in" filter="barn(inVertical)">
                                      <p:cBhvr>
                                        <p:cTn id="10" dur="500"/>
                                        <p:tgtEl>
                                          <p:spTgt spid="27651"/>
                                        </p:tgtEl>
                                      </p:cBhvr>
                                    </p:animEffect>
                                  </p:childTnLst>
                                </p:cTn>
                              </p:par>
                              <p:par>
                                <p:cTn id="11" presetID="16" presetClass="entr" presetSubtype="21" fill="hold" nodeType="withEffect">
                                  <p:stCondLst>
                                    <p:cond delay="0"/>
                                  </p:stCondLst>
                                  <p:childTnLst>
                                    <p:set>
                                      <p:cBhvr>
                                        <p:cTn id="12" dur="1" fill="hold">
                                          <p:stCondLst>
                                            <p:cond delay="0"/>
                                          </p:stCondLst>
                                        </p:cTn>
                                        <p:tgtEl>
                                          <p:spTgt spid="27657"/>
                                        </p:tgtEl>
                                        <p:attrNameLst>
                                          <p:attrName>style.visibility</p:attrName>
                                        </p:attrNameLst>
                                      </p:cBhvr>
                                      <p:to>
                                        <p:strVal val="visible"/>
                                      </p:to>
                                    </p:set>
                                    <p:animEffect transition="in" filter="barn(inVertical)">
                                      <p:cBhvr>
                                        <p:cTn id="13" dur="500"/>
                                        <p:tgtEl>
                                          <p:spTgt spid="27657"/>
                                        </p:tgtEl>
                                      </p:cBhvr>
                                    </p:animEffect>
                                  </p:childTnLst>
                                </p:cTn>
                              </p:par>
                              <p:par>
                                <p:cTn id="14" presetID="16" presetClass="entr" presetSubtype="21" fill="hold" nodeType="withEffect">
                                  <p:stCondLst>
                                    <p:cond delay="0"/>
                                  </p:stCondLst>
                                  <p:childTnLst>
                                    <p:set>
                                      <p:cBhvr>
                                        <p:cTn id="15" dur="1" fill="hold">
                                          <p:stCondLst>
                                            <p:cond delay="0"/>
                                          </p:stCondLst>
                                        </p:cTn>
                                        <p:tgtEl>
                                          <p:spTgt spid="27656"/>
                                        </p:tgtEl>
                                        <p:attrNameLst>
                                          <p:attrName>style.visibility</p:attrName>
                                        </p:attrNameLst>
                                      </p:cBhvr>
                                      <p:to>
                                        <p:strVal val="visible"/>
                                      </p:to>
                                    </p:set>
                                    <p:animEffect transition="in" filter="barn(inVertical)">
                                      <p:cBhvr>
                                        <p:cTn id="16"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nimBg="1"/>
      <p:bldP spid="27651"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C00000"/>
                </a:solidFill>
              </a:rPr>
              <a:t>Первичные инструктажи</a:t>
            </a:r>
            <a:endParaRPr lang="ru-RU" dirty="0">
              <a:solidFill>
                <a:srgbClr val="C00000"/>
              </a:solidFill>
            </a:endParaRPr>
          </a:p>
        </p:txBody>
      </p:sp>
      <p:sp>
        <p:nvSpPr>
          <p:cNvPr id="3" name="TextBox 2"/>
          <p:cNvSpPr txBox="1"/>
          <p:nvPr/>
        </p:nvSpPr>
        <p:spPr>
          <a:xfrm>
            <a:off x="251520" y="2492896"/>
            <a:ext cx="8640960" cy="2215991"/>
          </a:xfrm>
          <a:prstGeom prst="rect">
            <a:avLst/>
          </a:prstGeom>
          <a:noFill/>
        </p:spPr>
        <p:txBody>
          <a:bodyPr wrap="square" rtlCol="0">
            <a:spAutoFit/>
          </a:bodyPr>
          <a:lstStyle/>
          <a:p>
            <a:pPr algn="just"/>
            <a:r>
              <a:rPr lang="ru-RU" sz="2400" dirty="0" smtClean="0">
                <a:solidFill>
                  <a:srgbClr val="002060"/>
                </a:solidFill>
              </a:rPr>
              <a:t>проводят командиры подразделений непосредственно на местах выполнения должностных и специальных обязанностей индивидуально с каждым вновь прибывшим военнослужащим, практически показывая безопасные приемы и способы выполнения этих обязанностей.</a:t>
            </a:r>
          </a:p>
          <a:p>
            <a:endParaRPr lang="ru-RU"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C00000"/>
                </a:solidFill>
              </a:rPr>
              <a:t>Повторные инструктажи</a:t>
            </a:r>
            <a:endParaRPr lang="ru-RU" dirty="0">
              <a:solidFill>
                <a:srgbClr val="C00000"/>
              </a:solidFill>
            </a:endParaRPr>
          </a:p>
        </p:txBody>
      </p:sp>
      <p:sp>
        <p:nvSpPr>
          <p:cNvPr id="3" name="TextBox 2"/>
          <p:cNvSpPr txBox="1"/>
          <p:nvPr/>
        </p:nvSpPr>
        <p:spPr>
          <a:xfrm>
            <a:off x="395536" y="2780928"/>
            <a:ext cx="8208912" cy="1877437"/>
          </a:xfrm>
          <a:prstGeom prst="rect">
            <a:avLst/>
          </a:prstGeom>
          <a:noFill/>
        </p:spPr>
        <p:txBody>
          <a:bodyPr wrap="square" rtlCol="0">
            <a:spAutoFit/>
          </a:bodyPr>
          <a:lstStyle/>
          <a:p>
            <a:pPr algn="just"/>
            <a:r>
              <a:rPr lang="ru-RU" sz="2800" dirty="0" smtClean="0">
                <a:solidFill>
                  <a:srgbClr val="002060"/>
                </a:solidFill>
              </a:rPr>
              <a:t>также проводят командиры подразделений по программам первичных инструктажей не реже одного раза в полгода.</a:t>
            </a:r>
          </a:p>
          <a:p>
            <a:endParaRPr lang="ru-RU" sz="3200"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C00000"/>
                </a:solidFill>
              </a:rPr>
              <a:t>Внеплановые инструктажи</a:t>
            </a:r>
            <a:endParaRPr lang="ru-RU" dirty="0">
              <a:solidFill>
                <a:srgbClr val="C00000"/>
              </a:solidFill>
            </a:endParaRPr>
          </a:p>
        </p:txBody>
      </p:sp>
      <p:sp>
        <p:nvSpPr>
          <p:cNvPr id="3" name="TextBox 2"/>
          <p:cNvSpPr txBox="1"/>
          <p:nvPr/>
        </p:nvSpPr>
        <p:spPr>
          <a:xfrm>
            <a:off x="323528" y="1772816"/>
            <a:ext cx="8568952" cy="2677656"/>
          </a:xfrm>
          <a:prstGeom prst="rect">
            <a:avLst/>
          </a:prstGeom>
          <a:noFill/>
        </p:spPr>
        <p:txBody>
          <a:bodyPr wrap="square" rtlCol="0">
            <a:spAutoFit/>
          </a:bodyPr>
          <a:lstStyle/>
          <a:p>
            <a:pPr algn="just"/>
            <a:r>
              <a:rPr lang="ru-RU" sz="2400" dirty="0" smtClean="0">
                <a:solidFill>
                  <a:srgbClr val="002060"/>
                </a:solidFill>
              </a:rPr>
              <a:t>проводят командиры подразделений при введении новых инструкций по требованиям безопасности, поступлении нового вооружения, техники и оборудования, получении обзоров и информации о происшествиях, выявлении нарушений военнослужащими мер безопасности; перерывах в выполнении воинами должностных обязанностей свыше двух месяцев.</a:t>
            </a:r>
          </a:p>
          <a:p>
            <a:pPr algn="just"/>
            <a:endParaRPr lang="ru-RU" sz="2400" dirty="0">
              <a:solidFill>
                <a:srgbClr val="002060"/>
              </a:solidFill>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C00000"/>
                </a:solidFill>
              </a:rPr>
              <a:t>Целевые инструктажи</a:t>
            </a:r>
            <a:endParaRPr lang="ru-RU" dirty="0">
              <a:solidFill>
                <a:srgbClr val="C00000"/>
              </a:solidFill>
            </a:endParaRPr>
          </a:p>
        </p:txBody>
      </p:sp>
      <p:sp>
        <p:nvSpPr>
          <p:cNvPr id="3" name="TextBox 2"/>
          <p:cNvSpPr txBox="1"/>
          <p:nvPr/>
        </p:nvSpPr>
        <p:spPr>
          <a:xfrm>
            <a:off x="395536" y="1484784"/>
            <a:ext cx="8424936" cy="3693319"/>
          </a:xfrm>
          <a:prstGeom prst="rect">
            <a:avLst/>
          </a:prstGeom>
          <a:noFill/>
        </p:spPr>
        <p:txBody>
          <a:bodyPr wrap="square" rtlCol="0">
            <a:spAutoFit/>
          </a:bodyPr>
          <a:lstStyle/>
          <a:p>
            <a:pPr algn="just"/>
            <a:r>
              <a:rPr lang="ru-RU" sz="2400" dirty="0" smtClean="0">
                <a:solidFill>
                  <a:srgbClr val="002060"/>
                </a:solidFill>
              </a:rPr>
              <a:t>личного состава проводят перед заступлением на боевое дежурство (боевую службу); при подготовке к несению караульной службы; каждый раз при выполнении работ, связанных с повышенной опасностью; при перевозке военнослужащих и взрывоопасных грузов всеми видами транспорта; при убытии в командировки и отпуска; при ликвидации чрезвычайных ситуаций; в начале купального сезона – о правилах купания; а также в других случаях по решению командира части или соединения.</a:t>
            </a:r>
          </a:p>
          <a:p>
            <a:endParaRPr lang="ru-RU"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922114"/>
          </a:xfrm>
        </p:spPr>
        <p:txBody>
          <a:bodyPr>
            <a:normAutofit/>
          </a:bodyPr>
          <a:lstStyle/>
          <a:p>
            <a:r>
              <a:rPr lang="ru-RU" sz="2400" dirty="0" smtClean="0">
                <a:solidFill>
                  <a:srgbClr val="C00000"/>
                </a:solidFill>
              </a:rPr>
              <a:t>ПРЕДУПРЕЖДЕНИЕ ГИБЕЛИ И ТРАВМАТИЗМА ВОЕННОСЛУЖАЩИХ</a:t>
            </a:r>
            <a:endParaRPr lang="ru-RU" sz="2400" dirty="0">
              <a:solidFill>
                <a:srgbClr val="C00000"/>
              </a:solidFill>
            </a:endParaRPr>
          </a:p>
        </p:txBody>
      </p:sp>
      <p:sp>
        <p:nvSpPr>
          <p:cNvPr id="3" name="TextBox 2"/>
          <p:cNvSpPr txBox="1"/>
          <p:nvPr/>
        </p:nvSpPr>
        <p:spPr>
          <a:xfrm>
            <a:off x="251520" y="1102578"/>
            <a:ext cx="8712968" cy="5755422"/>
          </a:xfrm>
          <a:prstGeom prst="rect">
            <a:avLst/>
          </a:prstGeom>
          <a:noFill/>
        </p:spPr>
        <p:txBody>
          <a:bodyPr wrap="square" rtlCol="0">
            <a:spAutoFit/>
          </a:bodyPr>
          <a:lstStyle/>
          <a:p>
            <a:pPr algn="just"/>
            <a:r>
              <a:rPr lang="ru-RU" sz="1600" dirty="0" smtClean="0">
                <a:solidFill>
                  <a:srgbClr val="002060"/>
                </a:solidFill>
              </a:rPr>
              <a:t>Командиры и начальники обязаны принимать меры по предупреждению гибели и травматизма военнослужащих. Наиболее важными из этих мер являются следующие:</a:t>
            </a:r>
          </a:p>
          <a:p>
            <a:pPr algn="just"/>
            <a:r>
              <a:rPr lang="ru-RU" sz="1600" dirty="0" smtClean="0">
                <a:solidFill>
                  <a:srgbClr val="002060"/>
                </a:solidFill>
              </a:rPr>
              <a:t>• при организации и несении боевого дежурства следует определять необходимые требования безопасности, соответствующие степеням боевой готовности и позволяющие своевременно выполнять внезапно возникающие задачи; допуск военнослужащих к несению боевого дежурства разрешается только после обучения их безопасным методам выполнения служебных обязанностей, действиям в аварийных и нештатных ситуациях, правилам оказания первой медицинской помощи пострадавшим при несчастных случаях;</a:t>
            </a:r>
          </a:p>
          <a:p>
            <a:pPr algn="just"/>
            <a:r>
              <a:rPr lang="ru-RU" sz="1600" dirty="0" smtClean="0">
                <a:solidFill>
                  <a:srgbClr val="002060"/>
                </a:solidFill>
              </a:rPr>
              <a:t>• при работе с вооружением и военной техникой необходимо обеспечивать ее проведение в строгом соответствии с установленными технологическими требованиями; допуск военнослужащих на право управления техническими средствами для выполнения работ по их обслуживанию и ремонту разрешается только после обучения и сдачи зачета на право самостоятельной работы;</a:t>
            </a:r>
          </a:p>
          <a:p>
            <a:pPr algn="just"/>
            <a:r>
              <a:rPr lang="ru-RU" sz="1600" dirty="0" smtClean="0">
                <a:solidFill>
                  <a:srgbClr val="002060"/>
                </a:solidFill>
              </a:rPr>
              <a:t>• при проведении мероприятий боевой подготовки должны быть предусмотрены меры по обеспечению безопасности и определены ответственные за их выполнение; особое внимание должно быть обращено на подбор и профессиональную подготовку руководителей занятий, оборудование мест их проведения, исправность вооружения и военной техники, средств имитации, умение личного состава соблюдать требования безопасности на занятиях.</a:t>
            </a:r>
          </a:p>
          <a:p>
            <a:pPr algn="just"/>
            <a:r>
              <a:rPr lang="ru-RU" sz="1600" dirty="0" smtClean="0">
                <a:solidFill>
                  <a:srgbClr val="002060"/>
                </a:solidFill>
              </a:rPr>
              <a:t>• при несении личным составом караульной и внутренней служб особое внимание следует акцентировать на соблюдение требований безопасности при обращении с оружием, психологическую готовность каждого военнослужащего к выполнению своих обязанностей, обеспечение систематического контроля за выполнением должностными лицами суточного наряда своих функциональных обязанностей.</a:t>
            </a:r>
            <a:endParaRPr lang="ru-RU" sz="1600" dirty="0">
              <a:solidFill>
                <a:srgbClr val="002060"/>
              </a:solidFill>
            </a:endParaRP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solidFill>
                  <a:srgbClr val="C00000"/>
                </a:solidFill>
              </a:rPr>
              <a:t>МЕДИЦИНСКОЕ ОБЕСПЕЧЕНИЕ БЕЗОПАСНОСТИ ВОЕННОЙ СЛУЖБЫ</a:t>
            </a:r>
            <a:endParaRPr lang="ru-RU" sz="2800" dirty="0">
              <a:solidFill>
                <a:srgbClr val="C00000"/>
              </a:solidFill>
            </a:endParaRPr>
          </a:p>
        </p:txBody>
      </p:sp>
      <p:sp>
        <p:nvSpPr>
          <p:cNvPr id="3" name="TextBox 2"/>
          <p:cNvSpPr txBox="1"/>
          <p:nvPr/>
        </p:nvSpPr>
        <p:spPr>
          <a:xfrm>
            <a:off x="107504" y="1556792"/>
            <a:ext cx="8856984" cy="3416320"/>
          </a:xfrm>
          <a:prstGeom prst="rect">
            <a:avLst/>
          </a:prstGeom>
          <a:noFill/>
        </p:spPr>
        <p:txBody>
          <a:bodyPr wrap="square" rtlCol="0">
            <a:spAutoFit/>
          </a:bodyPr>
          <a:lstStyle/>
          <a:p>
            <a:pPr algn="just"/>
            <a:r>
              <a:rPr lang="ru-RU" b="1" dirty="0" smtClean="0">
                <a:solidFill>
                  <a:srgbClr val="002060"/>
                </a:solidFill>
              </a:rPr>
              <a:t>Медицинское обеспечение </a:t>
            </a:r>
            <a:r>
              <a:rPr lang="ru-RU" dirty="0" smtClean="0">
                <a:solidFill>
                  <a:srgbClr val="002060"/>
                </a:solidFill>
              </a:rPr>
              <a:t>военнослужащих представляет собой комплекс мероприятий по сохранению и укреплению их здоровья, оказанию им медицинской помощи, лечению и быстрейшему восстановлению боеспособности после заболеваний и травм. Это обеспечение включает санитарно–эпидемиологический надзор, противоэпидемические и лечебно–профилактические мероприятия, снабжение медицинской техникой и имуществом, научную разработку проблем военной медицины, обеспечение высокой боевой и мобилизационной готовности медицинской службы.</a:t>
            </a:r>
          </a:p>
          <a:p>
            <a:pPr algn="just"/>
            <a:r>
              <a:rPr lang="ru-RU" dirty="0" smtClean="0">
                <a:solidFill>
                  <a:srgbClr val="002060"/>
                </a:solidFill>
              </a:rPr>
              <a:t>Военнослужащие и граждане, призванные на военные сборы, имеют право на бесплатную медицинскую помощь и бесплатное обеспечение лекарствами, другим медицинским имуществом по рецептам врачей в </a:t>
            </a:r>
            <a:r>
              <a:rPr lang="ru-RU" dirty="0" err="1" smtClean="0">
                <a:solidFill>
                  <a:srgbClr val="002060"/>
                </a:solidFill>
              </a:rPr>
              <a:t>военно</a:t>
            </a:r>
            <a:r>
              <a:rPr lang="ru-RU" dirty="0" smtClean="0">
                <a:solidFill>
                  <a:srgbClr val="002060"/>
                </a:solidFill>
              </a:rPr>
              <a:t>–медицинских учреждениях.</a:t>
            </a:r>
          </a:p>
          <a:p>
            <a:pPr algn="just"/>
            <a:r>
              <a:rPr lang="ru-RU" dirty="0" smtClean="0">
                <a:solidFill>
                  <a:srgbClr val="002060"/>
                </a:solidFill>
              </a:rPr>
              <a:t>Для медицинского обеспечения военнослужащих в Министерстве обороны РФ существует широкая сеть </a:t>
            </a:r>
            <a:r>
              <a:rPr lang="ru-RU" dirty="0" err="1" smtClean="0">
                <a:solidFill>
                  <a:srgbClr val="002060"/>
                </a:solidFill>
              </a:rPr>
              <a:t>военно</a:t>
            </a:r>
            <a:r>
              <a:rPr lang="ru-RU" dirty="0" smtClean="0">
                <a:solidFill>
                  <a:srgbClr val="002060"/>
                </a:solidFill>
              </a:rPr>
              <a:t>–лечебных учреждений.</a:t>
            </a:r>
            <a:endParaRPr lang="ru-RU" dirty="0">
              <a:solidFill>
                <a:srgbClr val="002060"/>
              </a:solidFill>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solidFill>
                  <a:srgbClr val="C00000"/>
                </a:solidFill>
              </a:rPr>
              <a:t>ОБЕСПЕЧЕНИЕ ПОЖАРНОЙ БЕЗОПАСНОСТИ В ВОЙСКАХ</a:t>
            </a:r>
            <a:endParaRPr lang="ru-RU" sz="2800" dirty="0">
              <a:solidFill>
                <a:srgbClr val="C00000"/>
              </a:solidFill>
            </a:endParaRPr>
          </a:p>
        </p:txBody>
      </p:sp>
      <p:sp>
        <p:nvSpPr>
          <p:cNvPr id="3" name="TextBox 2"/>
          <p:cNvSpPr txBox="1"/>
          <p:nvPr/>
        </p:nvSpPr>
        <p:spPr>
          <a:xfrm>
            <a:off x="179512" y="1700808"/>
            <a:ext cx="8784976" cy="3970318"/>
          </a:xfrm>
          <a:prstGeom prst="rect">
            <a:avLst/>
          </a:prstGeom>
          <a:noFill/>
        </p:spPr>
        <p:txBody>
          <a:bodyPr wrap="square" rtlCol="0">
            <a:spAutoFit/>
          </a:bodyPr>
          <a:lstStyle/>
          <a:p>
            <a:pPr algn="just"/>
            <a:r>
              <a:rPr lang="ru-RU" dirty="0" smtClean="0">
                <a:solidFill>
                  <a:srgbClr val="002060"/>
                </a:solidFill>
              </a:rPr>
              <a:t>Все военнослужащие обязаны знать и выполнять требования пожарной безопасности, уметь обращаться со средствами пожаротушения. В случае возникновения пожара каждый военнослужащий обязан немедленно вызвать военную команду противопожарной защиты и спасательных работ (штатный пожарный расчет) или нештатную пожарную команду и приступить к тушению пожара всеми имеющимися средствами, а также к спасению людей, вооружения, военной техники и других материальных средств.</a:t>
            </a:r>
          </a:p>
          <a:p>
            <a:pPr algn="just"/>
            <a:r>
              <a:rPr lang="ru-RU" dirty="0" smtClean="0">
                <a:solidFill>
                  <a:srgbClr val="002060"/>
                </a:solidFill>
              </a:rPr>
              <a:t>Командир полка (начальник полигона) отвечает за выполнение требований пожарной безопасности в лесах, закрепленных за полком (полигоном), а также во всех местах проведения занятий, стрельб, учений и других мероприятий боевой подготовки. Командиры подразделений, начальники служб (мастерских, цехов, клубов, лабораторий и других объектов) отвечают за выполнение требований пожарной безопасности в подчиненных им подразделениях и службах и за содержание средств пожаротушения в исправном состоянии.</a:t>
            </a:r>
            <a:endParaRPr lang="ru-RU" dirty="0">
              <a:solidFill>
                <a:srgbClr val="002060"/>
              </a:solidFill>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solidFill>
                  <a:srgbClr val="C00000"/>
                </a:solidFill>
              </a:rPr>
              <a:t>ОБЕСПЕЧЕНИЕ ЭКОЛОГИЧЕСКОЙ БЕЗОПАСНОСТИ ДЕЯТЕЛЬНОСТИ ВОЙСК</a:t>
            </a:r>
            <a:endParaRPr lang="ru-RU" sz="2800" dirty="0">
              <a:solidFill>
                <a:srgbClr val="C00000"/>
              </a:solidFill>
            </a:endParaRPr>
          </a:p>
        </p:txBody>
      </p:sp>
      <p:sp>
        <p:nvSpPr>
          <p:cNvPr id="3" name="TextBox 2"/>
          <p:cNvSpPr txBox="1"/>
          <p:nvPr/>
        </p:nvSpPr>
        <p:spPr>
          <a:xfrm>
            <a:off x="251520" y="1484784"/>
            <a:ext cx="8712968" cy="5632311"/>
          </a:xfrm>
          <a:prstGeom prst="rect">
            <a:avLst/>
          </a:prstGeom>
          <a:noFill/>
        </p:spPr>
        <p:txBody>
          <a:bodyPr wrap="square" rtlCol="0">
            <a:spAutoFit/>
          </a:bodyPr>
          <a:lstStyle/>
          <a:p>
            <a:pPr algn="just"/>
            <a:r>
              <a:rPr lang="ru-RU" dirty="0" smtClean="0">
                <a:solidFill>
                  <a:srgbClr val="002060"/>
                </a:solidFill>
              </a:rPr>
              <a:t>Обеспечение экологической безопасности деятельности войск в Вооруженных Силах Российской Федерации осуществляется по следующим направлениям:</a:t>
            </a:r>
          </a:p>
          <a:p>
            <a:pPr algn="just"/>
            <a:r>
              <a:rPr lang="ru-RU" dirty="0" smtClean="0">
                <a:solidFill>
                  <a:srgbClr val="002060"/>
                </a:solidFill>
              </a:rPr>
              <a:t>• выполнение мероприятий по охране окружающей природной среды при эксплуатации вооружения и военной техники, в ходе боевой подготовки и иных видов деятельности войск;</a:t>
            </a:r>
          </a:p>
          <a:p>
            <a:pPr algn="just"/>
            <a:r>
              <a:rPr lang="ru-RU" dirty="0" smtClean="0">
                <a:solidFill>
                  <a:srgbClr val="002060"/>
                </a:solidFill>
              </a:rPr>
              <a:t>• систематическая оценка экологического ущерба, выполнение работ по восстановлению качества окружающей природной среды в районах расположения и действий войск;</a:t>
            </a:r>
          </a:p>
          <a:p>
            <a:pPr algn="just"/>
            <a:r>
              <a:rPr lang="ru-RU" dirty="0" smtClean="0">
                <a:solidFill>
                  <a:srgbClr val="002060"/>
                </a:solidFill>
              </a:rPr>
              <a:t>• строительство, ремонт, реконструкция и эксплуатация природоохранных сооружений;</a:t>
            </a:r>
          </a:p>
          <a:p>
            <a:pPr algn="just"/>
            <a:r>
              <a:rPr lang="ru-RU" dirty="0" smtClean="0">
                <a:solidFill>
                  <a:srgbClr val="002060"/>
                </a:solidFill>
              </a:rPr>
              <a:t>• экологически безопасная утилизация вооружения и военной техники;</a:t>
            </a:r>
          </a:p>
          <a:p>
            <a:pPr algn="just"/>
            <a:r>
              <a:rPr lang="ru-RU" dirty="0" smtClean="0">
                <a:solidFill>
                  <a:srgbClr val="002060"/>
                </a:solidFill>
              </a:rPr>
              <a:t>• создание новых образцов вооружения и техники, строительство военных объектов, отвечающих требованиям экологической безопасности;</a:t>
            </a:r>
          </a:p>
          <a:p>
            <a:pPr algn="just"/>
            <a:r>
              <a:rPr lang="ru-RU" dirty="0" smtClean="0">
                <a:solidFill>
                  <a:srgbClr val="002060"/>
                </a:solidFill>
              </a:rPr>
              <a:t>• экологическое обучение и воспитание военнослужащих Вооруженных Сил Российской Федерации.</a:t>
            </a:r>
          </a:p>
          <a:p>
            <a:pPr algn="just"/>
            <a:r>
              <a:rPr lang="ru-RU" dirty="0" smtClean="0">
                <a:solidFill>
                  <a:srgbClr val="002060"/>
                </a:solidFill>
              </a:rPr>
              <a:t>Уставом внутренней службы Вооруженных Сил Российской Федерации определено, что каждый военнослужащий обязан беречь и охранять природу в ходе своей повседневной деятельности. Лица, допускающие в результате своих действий или бездействия загрязнение окружающей среды, привлекаются к ответственности.</a:t>
            </a:r>
          </a:p>
          <a:p>
            <a:endParaRPr lang="ru-RU"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0"/>
            <a:ext cx="8784976" cy="1143000"/>
          </a:xfrm>
        </p:spPr>
        <p:txBody>
          <a:bodyPr>
            <a:noAutofit/>
          </a:bodyPr>
          <a:lstStyle/>
          <a:p>
            <a:r>
              <a:rPr lang="ru-RU" sz="2400" dirty="0" smtClean="0">
                <a:solidFill>
                  <a:srgbClr val="C00000"/>
                </a:solidFill>
              </a:rPr>
              <a:t>ОБЯЗАТЕЛЬНОЕ ГОСУДАРСТВЕННОЕ СТРАХОВАНИЕ ЖИЗНИ И ЗДОРОВЬЯ ВОЕННОСЛУЖАЩИХ</a:t>
            </a:r>
            <a:endParaRPr lang="ru-RU" sz="2400" dirty="0">
              <a:solidFill>
                <a:srgbClr val="C00000"/>
              </a:solidFill>
            </a:endParaRPr>
          </a:p>
        </p:txBody>
      </p:sp>
      <p:sp>
        <p:nvSpPr>
          <p:cNvPr id="3" name="TextBox 2"/>
          <p:cNvSpPr txBox="1"/>
          <p:nvPr/>
        </p:nvSpPr>
        <p:spPr>
          <a:xfrm>
            <a:off x="0" y="1124744"/>
            <a:ext cx="8964488" cy="5909310"/>
          </a:xfrm>
          <a:prstGeom prst="rect">
            <a:avLst/>
          </a:prstGeom>
          <a:noFill/>
        </p:spPr>
        <p:txBody>
          <a:bodyPr wrap="square" rtlCol="0">
            <a:spAutoFit/>
          </a:bodyPr>
          <a:lstStyle/>
          <a:p>
            <a:pPr algn="just"/>
            <a:r>
              <a:rPr lang="ru-RU" dirty="0" smtClean="0">
                <a:solidFill>
                  <a:srgbClr val="002060"/>
                </a:solidFill>
              </a:rPr>
              <a:t>    Жизнь и здоровье военнослужащих подлежат обязательному государственному страхованию на весь период прохождения ими военной службы, а также в течение одного года после ее окончания, если смерть или инвалидность наступили вследствие увечья (ранения, травмы, контузии) или заболевания, полученных в период прохождения военной службы. При наступлении страхового случая воинские части, учреждения и организации, военные комиссариаты, </a:t>
            </a:r>
            <a:r>
              <a:rPr lang="ru-RU" dirty="0" err="1" smtClean="0">
                <a:solidFill>
                  <a:srgbClr val="002060"/>
                </a:solidFill>
              </a:rPr>
              <a:t>военно</a:t>
            </a:r>
            <a:r>
              <a:rPr lang="ru-RU" dirty="0" smtClean="0">
                <a:solidFill>
                  <a:srgbClr val="002060"/>
                </a:solidFill>
              </a:rPr>
              <a:t>–лечебные заведения Министерства обороны РФ, а также учреждения государственной службы </a:t>
            </a:r>
            <a:r>
              <a:rPr lang="ru-RU" dirty="0" err="1" smtClean="0">
                <a:solidFill>
                  <a:srgbClr val="002060"/>
                </a:solidFill>
              </a:rPr>
              <a:t>медико</a:t>
            </a:r>
            <a:r>
              <a:rPr lang="ru-RU" dirty="0" smtClean="0">
                <a:solidFill>
                  <a:srgbClr val="002060"/>
                </a:solidFill>
              </a:rPr>
              <a:t>–социальной экспертизы по месту службы (жительства) обязаны оказывать военнослужащим содействие в истребовании и оформлении документов, необходимых для принятия решения о выплате страховой суммы. Эта выплата не производится, если страховой случай наступил вследствие совершения военнослужащим деяния, признанного в установленном судом порядке общественно опасным; находится в установленной судом прямой причинной связи с его алкогольным, наркотическим или токсическим опьянением; является результатом доказанного судом умышленного причинения вреда своему здоровью или самоубийства.</a:t>
            </a:r>
          </a:p>
          <a:p>
            <a:pPr algn="just"/>
            <a:r>
              <a:rPr lang="ru-RU" dirty="0" smtClean="0">
                <a:solidFill>
                  <a:srgbClr val="002060"/>
                </a:solidFill>
              </a:rPr>
              <a:t>    Страховые гарантии военнослужащим и порядок их реализации изложены в Федеральном законе РФ «Об обязательном государственном страховании жизни и здоровья военнослужащих, граждан, призванных на военные сборы, лиц рядового и начальствующего состава органов внутренних дел Российской Федерации и сотрудников федеральных органов налоговой полиции».</a:t>
            </a:r>
          </a:p>
          <a:p>
            <a:pPr algn="just"/>
            <a:endParaRPr lang="ru-RU" dirty="0">
              <a:solidFill>
                <a:srgbClr val="00206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3568" y="1196752"/>
            <a:ext cx="7772400" cy="1470025"/>
          </a:xfrm>
        </p:spPr>
        <p:txBody>
          <a:bodyPr>
            <a:normAutofit fontScale="90000"/>
          </a:bodyPr>
          <a:lstStyle/>
          <a:p>
            <a:pPr eaLnBrk="1" hangingPunct="1"/>
            <a:r>
              <a:rPr lang="ru-RU" sz="5400" b="1" dirty="0" smtClean="0"/>
              <a:t> </a:t>
            </a:r>
            <a:r>
              <a:rPr lang="ru-RU" sz="5400" b="1" dirty="0" smtClean="0">
                <a:solidFill>
                  <a:srgbClr val="FF0000"/>
                </a:solidFill>
              </a:rPr>
              <a:t>2. Правовые основы военной службы</a:t>
            </a:r>
          </a:p>
        </p:txBody>
      </p:sp>
      <p:pic>
        <p:nvPicPr>
          <p:cNvPr id="4099" name="Picture 2" descr="E:\Учебник ОБЖ 11 кл\армия\присяга\show[1].jpg"/>
          <p:cNvPicPr>
            <a:picLocks noChangeAspect="1" noChangeArrowheads="1"/>
          </p:cNvPicPr>
          <p:nvPr/>
        </p:nvPicPr>
        <p:blipFill>
          <a:blip r:embed="rId3" cstate="print"/>
          <a:srcRect/>
          <a:stretch>
            <a:fillRect/>
          </a:stretch>
        </p:blipFill>
        <p:spPr bwMode="auto">
          <a:xfrm>
            <a:off x="2547938" y="3429000"/>
            <a:ext cx="4095750" cy="3071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wipe(down)">
                                      <p:cBhvr>
                                        <p:cTn id="10"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457200" y="381000"/>
            <a:ext cx="8153400" cy="2667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ru-RU" sz="2000" b="1" dirty="0" smtClean="0">
                <a:solidFill>
                  <a:schemeClr val="tx1"/>
                </a:solidFill>
              </a:rPr>
              <a:t>Военная служба </a:t>
            </a:r>
            <a:r>
              <a:rPr lang="ru-RU" sz="2000" dirty="0" smtClean="0">
                <a:solidFill>
                  <a:schemeClr val="tx1"/>
                </a:solidFill>
              </a:rPr>
              <a:t>является особым видом федеральной государственной службы и заключается в выполнении гражданами воинских обязанностей. Исполнение обязанностей военной службы в Вооруженных Силах Российской Федерации предусматривает непосредственное участие в боевых действиях, повседневную боевую подготовку, другие виды подготовки и обучения, несение боевого дежурства, гарнизонной и внутренней службы.</a:t>
            </a:r>
          </a:p>
          <a:p>
            <a:pPr algn="ctr">
              <a:defRPr/>
            </a:pPr>
            <a:endParaRPr lang="ru-RU" sz="2000" dirty="0">
              <a:solidFill>
                <a:schemeClr val="tx1"/>
              </a:solidFill>
              <a:latin typeface="+mj-lt"/>
            </a:endParaRPr>
          </a:p>
        </p:txBody>
      </p:sp>
      <p:pic>
        <p:nvPicPr>
          <p:cNvPr id="4101" name="Рисунок 4" descr="Рисунок4.jpg"/>
          <p:cNvPicPr>
            <a:picLocks noChangeAspect="1"/>
          </p:cNvPicPr>
          <p:nvPr/>
        </p:nvPicPr>
        <p:blipFill>
          <a:blip r:embed="rId2" cstate="print"/>
          <a:srcRect/>
          <a:stretch>
            <a:fillRect/>
          </a:stretch>
        </p:blipFill>
        <p:spPr bwMode="auto">
          <a:xfrm>
            <a:off x="381000" y="3048000"/>
            <a:ext cx="2430876" cy="3581400"/>
          </a:xfrm>
          <a:prstGeom prst="rect">
            <a:avLst/>
          </a:prstGeom>
          <a:noFill/>
          <a:ln w="9525">
            <a:noFill/>
            <a:miter lim="800000"/>
            <a:headEnd/>
            <a:tailEnd/>
          </a:ln>
        </p:spPr>
      </p:pic>
      <p:pic>
        <p:nvPicPr>
          <p:cNvPr id="4102" name="Рисунок 5" descr="Рисунок5.jpg"/>
          <p:cNvPicPr>
            <a:picLocks noChangeAspect="1"/>
          </p:cNvPicPr>
          <p:nvPr/>
        </p:nvPicPr>
        <p:blipFill>
          <a:blip r:embed="rId3" cstate="print"/>
          <a:srcRect/>
          <a:stretch>
            <a:fillRect/>
          </a:stretch>
        </p:blipFill>
        <p:spPr bwMode="auto">
          <a:xfrm>
            <a:off x="4114800" y="3048000"/>
            <a:ext cx="4413250" cy="3413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4102"/>
                                        </p:tgtEl>
                                        <p:attrNameLst>
                                          <p:attrName>style.visibility</p:attrName>
                                        </p:attrNameLst>
                                      </p:cBhvr>
                                      <p:to>
                                        <p:strVal val="visible"/>
                                      </p:to>
                                    </p:set>
                                    <p:anim calcmode="lin" valueType="num">
                                      <p:cBhvr>
                                        <p:cTn id="13" dur="1000" fill="hold"/>
                                        <p:tgtEl>
                                          <p:spTgt spid="4102"/>
                                        </p:tgtEl>
                                        <p:attrNameLst>
                                          <p:attrName>ppt_w</p:attrName>
                                        </p:attrNameLst>
                                      </p:cBhvr>
                                      <p:tavLst>
                                        <p:tav tm="0">
                                          <p:val>
                                            <p:fltVal val="0"/>
                                          </p:val>
                                        </p:tav>
                                        <p:tav tm="100000">
                                          <p:val>
                                            <p:strVal val="#ppt_w"/>
                                          </p:val>
                                        </p:tav>
                                      </p:tavLst>
                                    </p:anim>
                                    <p:anim calcmode="lin" valueType="num">
                                      <p:cBhvr>
                                        <p:cTn id="14" dur="1000" fill="hold"/>
                                        <p:tgtEl>
                                          <p:spTgt spid="4102"/>
                                        </p:tgtEl>
                                        <p:attrNameLst>
                                          <p:attrName>ppt_h</p:attrName>
                                        </p:attrNameLst>
                                      </p:cBhvr>
                                      <p:tavLst>
                                        <p:tav tm="0">
                                          <p:val>
                                            <p:fltVal val="0"/>
                                          </p:val>
                                        </p:tav>
                                        <p:tav tm="100000">
                                          <p:val>
                                            <p:strVal val="#ppt_h"/>
                                          </p:val>
                                        </p:tav>
                                      </p:tavLst>
                                    </p:anim>
                                    <p:anim calcmode="lin" valueType="num">
                                      <p:cBhvr>
                                        <p:cTn id="15" dur="1000" fill="hold"/>
                                        <p:tgtEl>
                                          <p:spTgt spid="4102"/>
                                        </p:tgtEl>
                                        <p:attrNameLst>
                                          <p:attrName>style.rotation</p:attrName>
                                        </p:attrNameLst>
                                      </p:cBhvr>
                                      <p:tavLst>
                                        <p:tav tm="0">
                                          <p:val>
                                            <p:fltVal val="90"/>
                                          </p:val>
                                        </p:tav>
                                        <p:tav tm="100000">
                                          <p:val>
                                            <p:fltVal val="0"/>
                                          </p:val>
                                        </p:tav>
                                      </p:tavLst>
                                    </p:anim>
                                    <p:animEffect transition="in" filter="fade">
                                      <p:cBhvr>
                                        <p:cTn id="16" dur="1000"/>
                                        <p:tgtEl>
                                          <p:spTgt spid="4102"/>
                                        </p:tgtEl>
                                      </p:cBhvr>
                                    </p:animEffect>
                                  </p:childTnLst>
                                </p:cTn>
                              </p:par>
                              <p:par>
                                <p:cTn id="17" presetID="31" presetClass="entr" presetSubtype="0" fill="hold" nodeType="withEffect">
                                  <p:stCondLst>
                                    <p:cond delay="0"/>
                                  </p:stCondLst>
                                  <p:childTnLst>
                                    <p:set>
                                      <p:cBhvr>
                                        <p:cTn id="18" dur="1" fill="hold">
                                          <p:stCondLst>
                                            <p:cond delay="0"/>
                                          </p:stCondLst>
                                        </p:cTn>
                                        <p:tgtEl>
                                          <p:spTgt spid="4101"/>
                                        </p:tgtEl>
                                        <p:attrNameLst>
                                          <p:attrName>style.visibility</p:attrName>
                                        </p:attrNameLst>
                                      </p:cBhvr>
                                      <p:to>
                                        <p:strVal val="visible"/>
                                      </p:to>
                                    </p:set>
                                    <p:anim calcmode="lin" valueType="num">
                                      <p:cBhvr>
                                        <p:cTn id="19" dur="1000" fill="hold"/>
                                        <p:tgtEl>
                                          <p:spTgt spid="4101"/>
                                        </p:tgtEl>
                                        <p:attrNameLst>
                                          <p:attrName>ppt_w</p:attrName>
                                        </p:attrNameLst>
                                      </p:cBhvr>
                                      <p:tavLst>
                                        <p:tav tm="0">
                                          <p:val>
                                            <p:fltVal val="0"/>
                                          </p:val>
                                        </p:tav>
                                        <p:tav tm="100000">
                                          <p:val>
                                            <p:strVal val="#ppt_w"/>
                                          </p:val>
                                        </p:tav>
                                      </p:tavLst>
                                    </p:anim>
                                    <p:anim calcmode="lin" valueType="num">
                                      <p:cBhvr>
                                        <p:cTn id="20" dur="1000" fill="hold"/>
                                        <p:tgtEl>
                                          <p:spTgt spid="4101"/>
                                        </p:tgtEl>
                                        <p:attrNameLst>
                                          <p:attrName>ppt_h</p:attrName>
                                        </p:attrNameLst>
                                      </p:cBhvr>
                                      <p:tavLst>
                                        <p:tav tm="0">
                                          <p:val>
                                            <p:fltVal val="0"/>
                                          </p:val>
                                        </p:tav>
                                        <p:tav tm="100000">
                                          <p:val>
                                            <p:strVal val="#ppt_h"/>
                                          </p:val>
                                        </p:tav>
                                      </p:tavLst>
                                    </p:anim>
                                    <p:anim calcmode="lin" valueType="num">
                                      <p:cBhvr>
                                        <p:cTn id="21" dur="1000" fill="hold"/>
                                        <p:tgtEl>
                                          <p:spTgt spid="4101"/>
                                        </p:tgtEl>
                                        <p:attrNameLst>
                                          <p:attrName>style.rotation</p:attrName>
                                        </p:attrNameLst>
                                      </p:cBhvr>
                                      <p:tavLst>
                                        <p:tav tm="0">
                                          <p:val>
                                            <p:fltVal val="90"/>
                                          </p:val>
                                        </p:tav>
                                        <p:tav tm="100000">
                                          <p:val>
                                            <p:fltVal val="0"/>
                                          </p:val>
                                        </p:tav>
                                      </p:tavLst>
                                    </p:anim>
                                    <p:animEffect transition="in" filter="fade">
                                      <p:cBhvr>
                                        <p:cTn id="22" dur="1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a:bodyPr>
          <a:lstStyle/>
          <a:p>
            <a:pPr lvl="0">
              <a:spcBef>
                <a:spcPts val="0"/>
              </a:spcBef>
            </a:pPr>
            <a:r>
              <a:rPr lang="ru-RU" sz="2800" b="1" dirty="0">
                <a:solidFill>
                  <a:srgbClr val="C00000"/>
                </a:solidFill>
                <a:latin typeface="Georgia"/>
              </a:rPr>
              <a:t>Добро пожаловать в Вооруженные Силы</a:t>
            </a:r>
            <a:r>
              <a:rPr lang="ru-RU" sz="2800" b="1" dirty="0" smtClean="0">
                <a:solidFill>
                  <a:srgbClr val="C00000"/>
                </a:solidFill>
                <a:latin typeface="Georgia"/>
              </a:rPr>
              <a:t>!</a:t>
            </a:r>
            <a:endParaRPr lang="ru-RU" sz="2800" dirty="0">
              <a:solidFill>
                <a:srgbClr val="C00000"/>
              </a:solidFill>
            </a:endParaRPr>
          </a:p>
        </p:txBody>
      </p:sp>
      <p:sp>
        <p:nvSpPr>
          <p:cNvPr id="3" name="TextBox 2"/>
          <p:cNvSpPr txBox="1"/>
          <p:nvPr/>
        </p:nvSpPr>
        <p:spPr>
          <a:xfrm>
            <a:off x="179512" y="764704"/>
            <a:ext cx="8856984" cy="5755422"/>
          </a:xfrm>
          <a:prstGeom prst="rect">
            <a:avLst/>
          </a:prstGeom>
          <a:noFill/>
        </p:spPr>
        <p:txBody>
          <a:bodyPr wrap="square" rtlCol="0">
            <a:spAutoFit/>
          </a:bodyPr>
          <a:lstStyle/>
          <a:p>
            <a:r>
              <a:rPr lang="ru-RU" sz="1400" dirty="0" smtClean="0">
                <a:solidFill>
                  <a:srgbClr val="333333"/>
                </a:solidFill>
                <a:latin typeface="arial"/>
              </a:rPr>
              <a:t>     </a:t>
            </a:r>
            <a:r>
              <a:rPr lang="ru-RU" sz="1600" dirty="0" smtClean="0">
                <a:solidFill>
                  <a:srgbClr val="333333"/>
                </a:solidFill>
                <a:latin typeface="arial"/>
              </a:rPr>
              <a:t>Сегодня в </a:t>
            </a:r>
            <a:r>
              <a:rPr lang="ru-RU" sz="1600" dirty="0">
                <a:solidFill>
                  <a:srgbClr val="333333"/>
                </a:solidFill>
                <a:latin typeface="arial"/>
              </a:rPr>
              <a:t>российской армии большое внимание уделяется </a:t>
            </a:r>
            <a:r>
              <a:rPr lang="ru-RU" sz="1600" dirty="0">
                <a:solidFill>
                  <a:srgbClr val="E86131"/>
                </a:solidFill>
                <a:latin typeface="arial"/>
                <a:hlinkClick r:id="rId2"/>
              </a:rPr>
              <a:t>физической подготовке</a:t>
            </a:r>
            <a:r>
              <a:rPr lang="ru-RU" sz="1600" dirty="0">
                <a:solidFill>
                  <a:srgbClr val="333333"/>
                </a:solidFill>
                <a:latin typeface="arial"/>
              </a:rPr>
              <a:t>, дисциплине, воспитанию ответственности и умению постоять за себя и своего боевого товарища.</a:t>
            </a:r>
            <a:br>
              <a:rPr lang="ru-RU" sz="1600" dirty="0">
                <a:solidFill>
                  <a:srgbClr val="333333"/>
                </a:solidFill>
                <a:latin typeface="arial"/>
              </a:rPr>
            </a:br>
            <a:r>
              <a:rPr lang="ru-RU" sz="1600" dirty="0" smtClean="0">
                <a:solidFill>
                  <a:srgbClr val="333333"/>
                </a:solidFill>
                <a:latin typeface="arial"/>
              </a:rPr>
              <a:t>     Ты </a:t>
            </a:r>
            <a:r>
              <a:rPr lang="ru-RU" sz="1600" dirty="0">
                <a:solidFill>
                  <a:srgbClr val="333333"/>
                </a:solidFill>
                <a:latin typeface="arial"/>
              </a:rPr>
              <a:t>получишь </a:t>
            </a:r>
            <a:r>
              <a:rPr lang="ru-RU" sz="1600" dirty="0">
                <a:solidFill>
                  <a:srgbClr val="E86131"/>
                </a:solidFill>
                <a:latin typeface="arial"/>
                <a:hlinkClick r:id="rId3"/>
              </a:rPr>
              <a:t>новую военную форму</a:t>
            </a:r>
            <a:r>
              <a:rPr lang="ru-RU" sz="1600" dirty="0">
                <a:solidFill>
                  <a:srgbClr val="333333"/>
                </a:solidFill>
                <a:latin typeface="arial"/>
              </a:rPr>
              <a:t>, при создании и в разработке которой был учтен опыт передовых армий мира. Легкая, прочная и удобная, сделанная с применением самых современных технологий и материалов, она обеспечит тебе комфорт в повседневных и боевых условиях.</a:t>
            </a:r>
            <a:br>
              <a:rPr lang="ru-RU" sz="1600" dirty="0">
                <a:solidFill>
                  <a:srgbClr val="333333"/>
                </a:solidFill>
                <a:latin typeface="arial"/>
              </a:rPr>
            </a:br>
            <a:r>
              <a:rPr lang="ru-RU" sz="1600" dirty="0" smtClean="0">
                <a:solidFill>
                  <a:srgbClr val="333333"/>
                </a:solidFill>
                <a:latin typeface="arial"/>
              </a:rPr>
              <a:t>     Срок </a:t>
            </a:r>
            <a:r>
              <a:rPr lang="ru-RU" sz="1600" dirty="0">
                <a:solidFill>
                  <a:srgbClr val="333333"/>
                </a:solidFill>
                <a:latin typeface="arial"/>
              </a:rPr>
              <a:t>военной службы по призыву уменьшился </a:t>
            </a:r>
            <a:r>
              <a:rPr lang="ru-RU" sz="1600" dirty="0" smtClean="0">
                <a:solidFill>
                  <a:srgbClr val="333333"/>
                </a:solidFill>
                <a:latin typeface="arial"/>
              </a:rPr>
              <a:t>до </a:t>
            </a:r>
            <a:r>
              <a:rPr lang="ru-RU" sz="1600" dirty="0">
                <a:solidFill>
                  <a:srgbClr val="333333"/>
                </a:solidFill>
                <a:latin typeface="arial"/>
              </a:rPr>
              <a:t>одного года. </a:t>
            </a:r>
            <a:r>
              <a:rPr lang="ru-RU" sz="1600" dirty="0" smtClean="0">
                <a:solidFill>
                  <a:srgbClr val="333333"/>
                </a:solidFill>
                <a:latin typeface="arial"/>
              </a:rPr>
              <a:t>По </a:t>
            </a:r>
            <a:r>
              <a:rPr lang="ru-RU" sz="1600" dirty="0">
                <a:solidFill>
                  <a:srgbClr val="333333"/>
                </a:solidFill>
                <a:latin typeface="arial"/>
              </a:rPr>
              <a:t>возможности, тебя могут направить для прохождения службы вблизи места жительства (в первую очередь это касается граждан, женатых, имеющих детей или пенсионного возраста родителей). Ты сможешь в увольнении надевать гражданскую одежду, из воинской части связываться с домом по мобильному телефону.</a:t>
            </a:r>
            <a:br>
              <a:rPr lang="ru-RU" sz="1600" dirty="0">
                <a:solidFill>
                  <a:srgbClr val="333333"/>
                </a:solidFill>
                <a:latin typeface="arial"/>
              </a:rPr>
            </a:br>
            <a:r>
              <a:rPr lang="ru-RU" sz="1600" dirty="0" smtClean="0">
                <a:solidFill>
                  <a:srgbClr val="333333"/>
                </a:solidFill>
                <a:latin typeface="arial"/>
              </a:rPr>
              <a:t>     Сегодня </a:t>
            </a:r>
            <a:r>
              <a:rPr lang="ru-RU" sz="1600" dirty="0">
                <a:solidFill>
                  <a:srgbClr val="333333"/>
                </a:solidFill>
                <a:latin typeface="arial"/>
              </a:rPr>
              <a:t>солдат полностью освобожден от всех видов хозяйственных работ — их теперь выполняют гражданские структуры. Высвобожденное время целиком посвящено боевой подготовке. Увеличено время на физическую подготовку до 25 часов в неделю (4-5 часов в день).</a:t>
            </a:r>
            <a:br>
              <a:rPr lang="ru-RU" sz="1600" dirty="0">
                <a:solidFill>
                  <a:srgbClr val="333333"/>
                </a:solidFill>
                <a:latin typeface="arial"/>
              </a:rPr>
            </a:br>
            <a:r>
              <a:rPr lang="ru-RU" sz="1600" dirty="0" smtClean="0">
                <a:solidFill>
                  <a:srgbClr val="333333"/>
                </a:solidFill>
                <a:latin typeface="arial"/>
              </a:rPr>
              <a:t>     Улучшено </a:t>
            </a:r>
            <a:r>
              <a:rPr lang="ru-RU" sz="1600" dirty="0">
                <a:solidFill>
                  <a:srgbClr val="333333"/>
                </a:solidFill>
                <a:latin typeface="arial"/>
              </a:rPr>
              <a:t>качество питания военнослужащих. Осуществляется поэтапный переход на организацию питания с элементами «шведского стола». В расположении подразделений установлены душевые кабины и стиральные машины.</a:t>
            </a:r>
            <a:br>
              <a:rPr lang="ru-RU" sz="1600" dirty="0">
                <a:solidFill>
                  <a:srgbClr val="333333"/>
                </a:solidFill>
                <a:latin typeface="arial"/>
              </a:rPr>
            </a:br>
            <a:r>
              <a:rPr lang="ru-RU" sz="1600" dirty="0" smtClean="0">
                <a:solidFill>
                  <a:srgbClr val="333333"/>
                </a:solidFill>
                <a:latin typeface="arial"/>
              </a:rPr>
              <a:t>     Внесены </a:t>
            </a:r>
            <a:r>
              <a:rPr lang="ru-RU" sz="1600" dirty="0">
                <a:solidFill>
                  <a:srgbClr val="333333"/>
                </a:solidFill>
                <a:latin typeface="arial"/>
              </a:rPr>
              <a:t>существенные изменения в распорядок дня для военнослужащих по призыву. В частности, на 30 минут увеличена продолжительность ночного отдыха, в послеобеденное время военнослужащим предоставляется 1 час отдыха (сна).</a:t>
            </a:r>
            <a:br>
              <a:rPr lang="ru-RU" sz="1600" dirty="0">
                <a:solidFill>
                  <a:srgbClr val="333333"/>
                </a:solidFill>
                <a:latin typeface="arial"/>
              </a:rPr>
            </a:br>
            <a:endParaRPr lang="ru-RU" sz="1600" b="0" i="0" dirty="0">
              <a:solidFill>
                <a:srgbClr val="333333"/>
              </a:solidFill>
              <a:effectLst/>
              <a:latin typeface="arial"/>
            </a:endParaRPr>
          </a:p>
        </p:txBody>
      </p:sp>
    </p:spTree>
    <p:extLst>
      <p:ext uri="{BB962C8B-B14F-4D97-AF65-F5344CB8AC3E}">
        <p14:creationId xmlns:p14="http://schemas.microsoft.com/office/powerpoint/2010/main" xmlns="" val="253123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11" descr="Рисунок10.jpg"/>
          <p:cNvPicPr>
            <a:picLocks noChangeAspect="1"/>
          </p:cNvPicPr>
          <p:nvPr/>
        </p:nvPicPr>
        <p:blipFill>
          <a:blip r:embed="rId2" cstate="print"/>
          <a:srcRect/>
          <a:stretch>
            <a:fillRect/>
          </a:stretch>
        </p:blipFill>
        <p:spPr bwMode="auto">
          <a:xfrm>
            <a:off x="304800" y="4114800"/>
            <a:ext cx="3695700" cy="2590800"/>
          </a:xfrm>
          <a:prstGeom prst="rect">
            <a:avLst/>
          </a:prstGeom>
          <a:noFill/>
          <a:ln w="9525">
            <a:noFill/>
            <a:miter lim="800000"/>
            <a:headEnd/>
            <a:tailEnd/>
          </a:ln>
        </p:spPr>
      </p:pic>
      <p:pic>
        <p:nvPicPr>
          <p:cNvPr id="5123" name="Рисунок 10" descr="Рисунок9.jpg"/>
          <p:cNvPicPr>
            <a:picLocks noChangeAspect="1"/>
          </p:cNvPicPr>
          <p:nvPr/>
        </p:nvPicPr>
        <p:blipFill>
          <a:blip r:embed="rId3" cstate="print"/>
          <a:srcRect/>
          <a:stretch>
            <a:fillRect/>
          </a:stretch>
        </p:blipFill>
        <p:spPr bwMode="auto">
          <a:xfrm>
            <a:off x="2915816" y="3356992"/>
            <a:ext cx="3524250" cy="2752725"/>
          </a:xfrm>
          <a:prstGeom prst="rect">
            <a:avLst/>
          </a:prstGeom>
          <a:noFill/>
          <a:ln w="9525">
            <a:noFill/>
            <a:miter lim="800000"/>
            <a:headEnd/>
            <a:tailEnd/>
          </a:ln>
        </p:spPr>
      </p:pic>
      <p:pic>
        <p:nvPicPr>
          <p:cNvPr id="5125" name="Рисунок 8" descr="Рисунок7.jpg"/>
          <p:cNvPicPr>
            <a:picLocks noChangeAspect="1"/>
          </p:cNvPicPr>
          <p:nvPr/>
        </p:nvPicPr>
        <p:blipFill>
          <a:blip r:embed="rId4" cstate="print"/>
          <a:srcRect/>
          <a:stretch>
            <a:fillRect/>
          </a:stretch>
        </p:blipFill>
        <p:spPr bwMode="auto">
          <a:xfrm>
            <a:off x="323528" y="260648"/>
            <a:ext cx="4876800" cy="3059113"/>
          </a:xfrm>
          <a:prstGeom prst="rect">
            <a:avLst/>
          </a:prstGeom>
          <a:noFill/>
          <a:ln w="9525">
            <a:noFill/>
            <a:miter lim="800000"/>
            <a:headEnd/>
            <a:tailEnd/>
          </a:ln>
        </p:spPr>
      </p:pic>
      <p:pic>
        <p:nvPicPr>
          <p:cNvPr id="5126" name="Рисунок 12" descr="Рисунок11.jpg"/>
          <p:cNvPicPr>
            <a:picLocks noChangeAspect="1"/>
          </p:cNvPicPr>
          <p:nvPr/>
        </p:nvPicPr>
        <p:blipFill>
          <a:blip r:embed="rId5" cstate="print"/>
          <a:srcRect/>
          <a:stretch>
            <a:fillRect/>
          </a:stretch>
        </p:blipFill>
        <p:spPr bwMode="auto">
          <a:xfrm>
            <a:off x="5638800" y="4267200"/>
            <a:ext cx="3241675" cy="2286000"/>
          </a:xfrm>
          <a:prstGeom prst="rect">
            <a:avLst/>
          </a:prstGeom>
          <a:noFill/>
          <a:ln w="9525">
            <a:noFill/>
            <a:miter lim="800000"/>
            <a:headEnd/>
            <a:tailEnd/>
          </a:ln>
        </p:spPr>
      </p:pic>
      <p:pic>
        <p:nvPicPr>
          <p:cNvPr id="2050" name="Picture 2" descr="C:\Users\1\Desktop\img158975.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200328" y="260649"/>
            <a:ext cx="3772875" cy="280831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circle(in)">
                                      <p:cBhvr>
                                        <p:cTn id="7" dur="2000"/>
                                        <p:tgtEl>
                                          <p:spTgt spid="5125"/>
                                        </p:tgtEl>
                                      </p:cBhvr>
                                    </p:animEffect>
                                  </p:childTnLst>
                                </p:cTn>
                              </p:par>
                              <p:par>
                                <p:cTn id="8" presetID="6"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in)">
                                      <p:cBhvr>
                                        <p:cTn id="10" dur="2000"/>
                                        <p:tgtEl>
                                          <p:spTgt spid="2050"/>
                                        </p:tgtEl>
                                      </p:cBhvr>
                                    </p:animEffect>
                                  </p:childTnLst>
                                </p:cTn>
                              </p:par>
                              <p:par>
                                <p:cTn id="11" presetID="6" presetClass="entr" presetSubtype="16"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circle(in)">
                                      <p:cBhvr>
                                        <p:cTn id="13" dur="2000"/>
                                        <p:tgtEl>
                                          <p:spTgt spid="5126"/>
                                        </p:tgtEl>
                                      </p:cBhvr>
                                    </p:animEffect>
                                  </p:childTnLst>
                                </p:cTn>
                              </p:par>
                              <p:par>
                                <p:cTn id="14" presetID="6" presetClass="entr" presetSubtype="16" fill="hold" nodeType="with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circle(in)">
                                      <p:cBhvr>
                                        <p:cTn id="16" dur="2000"/>
                                        <p:tgtEl>
                                          <p:spTgt spid="5123"/>
                                        </p:tgtEl>
                                      </p:cBhvr>
                                    </p:animEffect>
                                  </p:childTnLst>
                                </p:cTn>
                              </p:par>
                              <p:par>
                                <p:cTn id="17" presetID="6" presetClass="entr" presetSubtype="16"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circle(in)">
                                      <p:cBhvr>
                                        <p:cTn id="19"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609600" y="304800"/>
            <a:ext cx="7239000" cy="21336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defRPr/>
            </a:pPr>
            <a:r>
              <a:rPr lang="ru-RU" sz="2400" b="1" dirty="0">
                <a:solidFill>
                  <a:schemeClr val="tx1">
                    <a:lumMod val="95000"/>
                  </a:schemeClr>
                </a:solidFill>
                <a:effectLst>
                  <a:outerShdw blurRad="38100" dist="38100" dir="2700000" algn="tl">
                    <a:srgbClr val="000000">
                      <a:alpha val="43137"/>
                    </a:srgbClr>
                  </a:outerShdw>
                </a:effectLst>
              </a:rPr>
              <a:t>Основная задача военной службы – постоянная целенаправленная подготовка к вооруженной защите или вооруженная защита целостности и неприкосновенности территории Российской Федерации.</a:t>
            </a:r>
          </a:p>
        </p:txBody>
      </p:sp>
      <p:pic>
        <p:nvPicPr>
          <p:cNvPr id="6149" name="Picture 6"/>
          <p:cNvPicPr>
            <a:picLocks noChangeAspect="1" noChangeArrowheads="1"/>
          </p:cNvPicPr>
          <p:nvPr/>
        </p:nvPicPr>
        <p:blipFill>
          <a:blip r:embed="rId2" cstate="print"/>
          <a:srcRect/>
          <a:stretch>
            <a:fillRect/>
          </a:stretch>
        </p:blipFill>
        <p:spPr bwMode="auto">
          <a:xfrm>
            <a:off x="4648200" y="2209800"/>
            <a:ext cx="3475038" cy="2154238"/>
          </a:xfrm>
          <a:prstGeom prst="rect">
            <a:avLst/>
          </a:prstGeom>
          <a:noFill/>
          <a:ln w="9525">
            <a:noFill/>
            <a:miter lim="800000"/>
            <a:headEnd/>
            <a:tailEnd/>
          </a:ln>
        </p:spPr>
      </p:pic>
      <p:pic>
        <p:nvPicPr>
          <p:cNvPr id="6150" name="Рисунок 7" descr="Рисунок12.jpg"/>
          <p:cNvPicPr>
            <a:picLocks noChangeAspect="1"/>
          </p:cNvPicPr>
          <p:nvPr/>
        </p:nvPicPr>
        <p:blipFill>
          <a:blip r:embed="rId3" cstate="print"/>
          <a:srcRect/>
          <a:stretch>
            <a:fillRect/>
          </a:stretch>
        </p:blipFill>
        <p:spPr bwMode="auto">
          <a:xfrm>
            <a:off x="304800" y="2438400"/>
            <a:ext cx="3484563" cy="2606675"/>
          </a:xfrm>
          <a:prstGeom prst="rect">
            <a:avLst/>
          </a:prstGeom>
          <a:noFill/>
          <a:ln w="9525">
            <a:noFill/>
            <a:miter lim="800000"/>
            <a:headEnd/>
            <a:tailEnd/>
          </a:ln>
        </p:spPr>
      </p:pic>
      <p:pic>
        <p:nvPicPr>
          <p:cNvPr id="6151" name="Рисунок 8" descr="Рисунок14.jpg"/>
          <p:cNvPicPr>
            <a:picLocks noChangeAspect="1"/>
          </p:cNvPicPr>
          <p:nvPr/>
        </p:nvPicPr>
        <p:blipFill>
          <a:blip r:embed="rId4" cstate="print"/>
          <a:srcRect/>
          <a:stretch>
            <a:fillRect/>
          </a:stretch>
        </p:blipFill>
        <p:spPr bwMode="auto">
          <a:xfrm>
            <a:off x="5486400" y="4400550"/>
            <a:ext cx="3257550" cy="2457450"/>
          </a:xfrm>
          <a:prstGeom prst="rect">
            <a:avLst/>
          </a:prstGeom>
          <a:noFill/>
          <a:ln w="9525">
            <a:noFill/>
            <a:miter lim="800000"/>
            <a:headEnd/>
            <a:tailEnd/>
          </a:ln>
        </p:spPr>
      </p:pic>
      <p:pic>
        <p:nvPicPr>
          <p:cNvPr id="6152" name="Рисунок 9" descr="Рисунок69.jpg"/>
          <p:cNvPicPr>
            <a:picLocks noChangeAspect="1"/>
          </p:cNvPicPr>
          <p:nvPr/>
        </p:nvPicPr>
        <p:blipFill>
          <a:blip r:embed="rId5" cstate="print"/>
          <a:srcRect/>
          <a:stretch>
            <a:fillRect/>
          </a:stretch>
        </p:blipFill>
        <p:spPr bwMode="auto">
          <a:xfrm>
            <a:off x="1676400" y="4541838"/>
            <a:ext cx="3070225" cy="23161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6149"/>
                                        </p:tgtEl>
                                        <p:attrNameLst>
                                          <p:attrName>style.visibility</p:attrName>
                                        </p:attrNameLst>
                                      </p:cBhvr>
                                      <p:to>
                                        <p:strVal val="visible"/>
                                      </p:to>
                                    </p:set>
                                    <p:anim calcmode="lin" valueType="num">
                                      <p:cBhvr>
                                        <p:cTn id="12" dur="500" fill="hold"/>
                                        <p:tgtEl>
                                          <p:spTgt spid="6149"/>
                                        </p:tgtEl>
                                        <p:attrNameLst>
                                          <p:attrName>ppt_w</p:attrName>
                                        </p:attrNameLst>
                                      </p:cBhvr>
                                      <p:tavLst>
                                        <p:tav tm="0">
                                          <p:val>
                                            <p:fltVal val="0"/>
                                          </p:val>
                                        </p:tav>
                                        <p:tav tm="100000">
                                          <p:val>
                                            <p:strVal val="#ppt_w"/>
                                          </p:val>
                                        </p:tav>
                                      </p:tavLst>
                                    </p:anim>
                                    <p:anim calcmode="lin" valueType="num">
                                      <p:cBhvr>
                                        <p:cTn id="13" dur="500" fill="hold"/>
                                        <p:tgtEl>
                                          <p:spTgt spid="6149"/>
                                        </p:tgtEl>
                                        <p:attrNameLst>
                                          <p:attrName>ppt_h</p:attrName>
                                        </p:attrNameLst>
                                      </p:cBhvr>
                                      <p:tavLst>
                                        <p:tav tm="0">
                                          <p:val>
                                            <p:fltVal val="0"/>
                                          </p:val>
                                        </p:tav>
                                        <p:tav tm="100000">
                                          <p:val>
                                            <p:strVal val="#ppt_h"/>
                                          </p:val>
                                        </p:tav>
                                      </p:tavLst>
                                    </p:anim>
                                    <p:animEffect transition="in" filter="fade">
                                      <p:cBhvr>
                                        <p:cTn id="14" dur="500"/>
                                        <p:tgtEl>
                                          <p:spTgt spid="6149"/>
                                        </p:tgtEl>
                                      </p:cBhvr>
                                    </p:animEffect>
                                  </p:childTnLst>
                                </p:cTn>
                              </p:par>
                              <p:par>
                                <p:cTn id="15" presetID="53" presetClass="entr" presetSubtype="16" fill="hold" nodeType="withEffect">
                                  <p:stCondLst>
                                    <p:cond delay="0"/>
                                  </p:stCondLst>
                                  <p:childTnLst>
                                    <p:set>
                                      <p:cBhvr>
                                        <p:cTn id="16" dur="1" fill="hold">
                                          <p:stCondLst>
                                            <p:cond delay="0"/>
                                          </p:stCondLst>
                                        </p:cTn>
                                        <p:tgtEl>
                                          <p:spTgt spid="6150"/>
                                        </p:tgtEl>
                                        <p:attrNameLst>
                                          <p:attrName>style.visibility</p:attrName>
                                        </p:attrNameLst>
                                      </p:cBhvr>
                                      <p:to>
                                        <p:strVal val="visible"/>
                                      </p:to>
                                    </p:set>
                                    <p:anim calcmode="lin" valueType="num">
                                      <p:cBhvr>
                                        <p:cTn id="17" dur="500" fill="hold"/>
                                        <p:tgtEl>
                                          <p:spTgt spid="6150"/>
                                        </p:tgtEl>
                                        <p:attrNameLst>
                                          <p:attrName>ppt_w</p:attrName>
                                        </p:attrNameLst>
                                      </p:cBhvr>
                                      <p:tavLst>
                                        <p:tav tm="0">
                                          <p:val>
                                            <p:fltVal val="0"/>
                                          </p:val>
                                        </p:tav>
                                        <p:tav tm="100000">
                                          <p:val>
                                            <p:strVal val="#ppt_w"/>
                                          </p:val>
                                        </p:tav>
                                      </p:tavLst>
                                    </p:anim>
                                    <p:anim calcmode="lin" valueType="num">
                                      <p:cBhvr>
                                        <p:cTn id="18" dur="500" fill="hold"/>
                                        <p:tgtEl>
                                          <p:spTgt spid="6150"/>
                                        </p:tgtEl>
                                        <p:attrNameLst>
                                          <p:attrName>ppt_h</p:attrName>
                                        </p:attrNameLst>
                                      </p:cBhvr>
                                      <p:tavLst>
                                        <p:tav tm="0">
                                          <p:val>
                                            <p:fltVal val="0"/>
                                          </p:val>
                                        </p:tav>
                                        <p:tav tm="100000">
                                          <p:val>
                                            <p:strVal val="#ppt_h"/>
                                          </p:val>
                                        </p:tav>
                                      </p:tavLst>
                                    </p:anim>
                                    <p:animEffect transition="in" filter="fade">
                                      <p:cBhvr>
                                        <p:cTn id="19" dur="500"/>
                                        <p:tgtEl>
                                          <p:spTgt spid="6150"/>
                                        </p:tgtEl>
                                      </p:cBhvr>
                                    </p:animEffect>
                                  </p:childTnLst>
                                </p:cTn>
                              </p:par>
                              <p:par>
                                <p:cTn id="20" presetID="53" presetClass="entr" presetSubtype="16" fill="hold" nodeType="withEffect">
                                  <p:stCondLst>
                                    <p:cond delay="0"/>
                                  </p:stCondLst>
                                  <p:childTnLst>
                                    <p:set>
                                      <p:cBhvr>
                                        <p:cTn id="21" dur="1" fill="hold">
                                          <p:stCondLst>
                                            <p:cond delay="0"/>
                                          </p:stCondLst>
                                        </p:cTn>
                                        <p:tgtEl>
                                          <p:spTgt spid="6152"/>
                                        </p:tgtEl>
                                        <p:attrNameLst>
                                          <p:attrName>style.visibility</p:attrName>
                                        </p:attrNameLst>
                                      </p:cBhvr>
                                      <p:to>
                                        <p:strVal val="visible"/>
                                      </p:to>
                                    </p:set>
                                    <p:anim calcmode="lin" valueType="num">
                                      <p:cBhvr>
                                        <p:cTn id="22" dur="500" fill="hold"/>
                                        <p:tgtEl>
                                          <p:spTgt spid="6152"/>
                                        </p:tgtEl>
                                        <p:attrNameLst>
                                          <p:attrName>ppt_w</p:attrName>
                                        </p:attrNameLst>
                                      </p:cBhvr>
                                      <p:tavLst>
                                        <p:tav tm="0">
                                          <p:val>
                                            <p:fltVal val="0"/>
                                          </p:val>
                                        </p:tav>
                                        <p:tav tm="100000">
                                          <p:val>
                                            <p:strVal val="#ppt_w"/>
                                          </p:val>
                                        </p:tav>
                                      </p:tavLst>
                                    </p:anim>
                                    <p:anim calcmode="lin" valueType="num">
                                      <p:cBhvr>
                                        <p:cTn id="23" dur="500" fill="hold"/>
                                        <p:tgtEl>
                                          <p:spTgt spid="6152"/>
                                        </p:tgtEl>
                                        <p:attrNameLst>
                                          <p:attrName>ppt_h</p:attrName>
                                        </p:attrNameLst>
                                      </p:cBhvr>
                                      <p:tavLst>
                                        <p:tav tm="0">
                                          <p:val>
                                            <p:fltVal val="0"/>
                                          </p:val>
                                        </p:tav>
                                        <p:tav tm="100000">
                                          <p:val>
                                            <p:strVal val="#ppt_h"/>
                                          </p:val>
                                        </p:tav>
                                      </p:tavLst>
                                    </p:anim>
                                    <p:animEffect transition="in" filter="fade">
                                      <p:cBhvr>
                                        <p:cTn id="24" dur="500"/>
                                        <p:tgtEl>
                                          <p:spTgt spid="6152"/>
                                        </p:tgtEl>
                                      </p:cBhvr>
                                    </p:animEffect>
                                  </p:childTnLst>
                                </p:cTn>
                              </p:par>
                              <p:par>
                                <p:cTn id="25" presetID="53" presetClass="entr" presetSubtype="16" fill="hold" nodeType="withEffect">
                                  <p:stCondLst>
                                    <p:cond delay="0"/>
                                  </p:stCondLst>
                                  <p:childTnLst>
                                    <p:set>
                                      <p:cBhvr>
                                        <p:cTn id="26" dur="1" fill="hold">
                                          <p:stCondLst>
                                            <p:cond delay="0"/>
                                          </p:stCondLst>
                                        </p:cTn>
                                        <p:tgtEl>
                                          <p:spTgt spid="6151"/>
                                        </p:tgtEl>
                                        <p:attrNameLst>
                                          <p:attrName>style.visibility</p:attrName>
                                        </p:attrNameLst>
                                      </p:cBhvr>
                                      <p:to>
                                        <p:strVal val="visible"/>
                                      </p:to>
                                    </p:set>
                                    <p:anim calcmode="lin" valueType="num">
                                      <p:cBhvr>
                                        <p:cTn id="27" dur="500" fill="hold"/>
                                        <p:tgtEl>
                                          <p:spTgt spid="6151"/>
                                        </p:tgtEl>
                                        <p:attrNameLst>
                                          <p:attrName>ppt_w</p:attrName>
                                        </p:attrNameLst>
                                      </p:cBhvr>
                                      <p:tavLst>
                                        <p:tav tm="0">
                                          <p:val>
                                            <p:fltVal val="0"/>
                                          </p:val>
                                        </p:tav>
                                        <p:tav tm="100000">
                                          <p:val>
                                            <p:strVal val="#ppt_w"/>
                                          </p:val>
                                        </p:tav>
                                      </p:tavLst>
                                    </p:anim>
                                    <p:anim calcmode="lin" valueType="num">
                                      <p:cBhvr>
                                        <p:cTn id="28" dur="500" fill="hold"/>
                                        <p:tgtEl>
                                          <p:spTgt spid="6151"/>
                                        </p:tgtEl>
                                        <p:attrNameLst>
                                          <p:attrName>ppt_h</p:attrName>
                                        </p:attrNameLst>
                                      </p:cBhvr>
                                      <p:tavLst>
                                        <p:tav tm="0">
                                          <p:val>
                                            <p:fltVal val="0"/>
                                          </p:val>
                                        </p:tav>
                                        <p:tav tm="100000">
                                          <p:val>
                                            <p:strVal val="#ppt_h"/>
                                          </p:val>
                                        </p:tav>
                                      </p:tavLst>
                                    </p:anim>
                                    <p:animEffect transition="in" filter="fade">
                                      <p:cBhvr>
                                        <p:cTn id="29"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8" descr="image009"/>
          <p:cNvPicPr>
            <a:picLocks noChangeAspect="1" noChangeArrowheads="1"/>
          </p:cNvPicPr>
          <p:nvPr/>
        </p:nvPicPr>
        <p:blipFill>
          <a:blip r:embed="rId2" cstate="print"/>
          <a:srcRect/>
          <a:stretch>
            <a:fillRect/>
          </a:stretch>
        </p:blipFill>
        <p:spPr bwMode="auto">
          <a:xfrm>
            <a:off x="5495925" y="3962400"/>
            <a:ext cx="3429000" cy="2590800"/>
          </a:xfrm>
          <a:prstGeom prst="rect">
            <a:avLst/>
          </a:prstGeom>
          <a:noFill/>
          <a:ln w="9525">
            <a:noFill/>
            <a:miter lim="800000"/>
            <a:headEnd/>
            <a:tailEnd/>
          </a:ln>
        </p:spPr>
      </p:pic>
      <p:sp>
        <p:nvSpPr>
          <p:cNvPr id="7" name="Скругленный прямоугольник 6"/>
          <p:cNvSpPr/>
          <p:nvPr/>
        </p:nvSpPr>
        <p:spPr>
          <a:xfrm>
            <a:off x="609600" y="228600"/>
            <a:ext cx="7848600" cy="25908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ru-RU" sz="2400" b="1" dirty="0">
                <a:solidFill>
                  <a:schemeClr val="tx1">
                    <a:lumMod val="95000"/>
                  </a:schemeClr>
                </a:solidFill>
                <a:effectLst>
                  <a:outerShdw blurRad="38100" dist="38100" dir="2700000" algn="tl">
                    <a:srgbClr val="000000">
                      <a:alpha val="43137"/>
                    </a:srgbClr>
                  </a:outerShdw>
                </a:effectLst>
              </a:rPr>
              <a:t>Военная служба имеет ряд существенных отличий по сравнению с другими видами государственной службы. Одной из особенностей военной службы является обязательное принятие каждым гражданином военной присяги. </a:t>
            </a:r>
          </a:p>
          <a:p>
            <a:pPr algn="ctr">
              <a:defRPr/>
            </a:pPr>
            <a:r>
              <a:rPr lang="ru-RU" sz="2400" b="1" dirty="0">
                <a:solidFill>
                  <a:schemeClr val="accent1">
                    <a:lumMod val="40000"/>
                    <a:lumOff val="60000"/>
                  </a:schemeClr>
                </a:solidFill>
                <a:effectLst>
                  <a:outerShdw blurRad="38100" dist="38100" dir="2700000" algn="tl">
                    <a:srgbClr val="000000">
                      <a:alpha val="43137"/>
                    </a:srgbClr>
                  </a:outerShdw>
                </a:effectLst>
              </a:rPr>
              <a:t>Граждане принимают военную присягу на верность своей Родине - Российской Федерации.</a:t>
            </a:r>
          </a:p>
        </p:txBody>
      </p:sp>
      <p:pic>
        <p:nvPicPr>
          <p:cNvPr id="7174" name="Рисунок 7" descr="Рисунок16.jpg"/>
          <p:cNvPicPr>
            <a:picLocks noChangeAspect="1"/>
          </p:cNvPicPr>
          <p:nvPr/>
        </p:nvPicPr>
        <p:blipFill>
          <a:blip r:embed="rId3" cstate="print"/>
          <a:srcRect/>
          <a:stretch>
            <a:fillRect/>
          </a:stretch>
        </p:blipFill>
        <p:spPr bwMode="auto">
          <a:xfrm>
            <a:off x="228600" y="2819400"/>
            <a:ext cx="2286000" cy="3413125"/>
          </a:xfrm>
          <a:prstGeom prst="rect">
            <a:avLst/>
          </a:prstGeom>
          <a:noFill/>
          <a:ln w="9525">
            <a:noFill/>
            <a:miter lim="800000"/>
            <a:headEnd/>
            <a:tailEnd/>
          </a:ln>
        </p:spPr>
      </p:pic>
      <p:pic>
        <p:nvPicPr>
          <p:cNvPr id="7175" name="Рисунок 9" descr="Рисунок18.jpg"/>
          <p:cNvPicPr>
            <a:picLocks noChangeAspect="1"/>
          </p:cNvPicPr>
          <p:nvPr/>
        </p:nvPicPr>
        <p:blipFill>
          <a:blip r:embed="rId4" cstate="print"/>
          <a:srcRect/>
          <a:stretch>
            <a:fillRect/>
          </a:stretch>
        </p:blipFill>
        <p:spPr bwMode="auto">
          <a:xfrm>
            <a:off x="3733800" y="2895600"/>
            <a:ext cx="2730500" cy="2047875"/>
          </a:xfrm>
          <a:prstGeom prst="rect">
            <a:avLst/>
          </a:prstGeom>
          <a:noFill/>
          <a:ln w="9525">
            <a:noFill/>
            <a:miter lim="800000"/>
            <a:headEnd/>
            <a:tailEnd/>
          </a:ln>
        </p:spPr>
      </p:pic>
      <p:pic>
        <p:nvPicPr>
          <p:cNvPr id="7176" name="Рисунок 8" descr="Рисунок17.jpg"/>
          <p:cNvPicPr>
            <a:picLocks noChangeAspect="1"/>
          </p:cNvPicPr>
          <p:nvPr/>
        </p:nvPicPr>
        <p:blipFill>
          <a:blip r:embed="rId5" cstate="print"/>
          <a:srcRect/>
          <a:stretch>
            <a:fillRect/>
          </a:stretch>
        </p:blipFill>
        <p:spPr bwMode="auto">
          <a:xfrm>
            <a:off x="1905000" y="4648200"/>
            <a:ext cx="3241675" cy="20050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 calcmode="lin" valueType="num">
                                      <p:cBhvr>
                                        <p:cTn id="13" dur="1000" fill="hold"/>
                                        <p:tgtEl>
                                          <p:spTgt spid="7174"/>
                                        </p:tgtEl>
                                        <p:attrNameLst>
                                          <p:attrName>ppt_w</p:attrName>
                                        </p:attrNameLst>
                                      </p:cBhvr>
                                      <p:tavLst>
                                        <p:tav tm="0">
                                          <p:val>
                                            <p:fltVal val="0"/>
                                          </p:val>
                                        </p:tav>
                                        <p:tav tm="100000">
                                          <p:val>
                                            <p:strVal val="#ppt_w"/>
                                          </p:val>
                                        </p:tav>
                                      </p:tavLst>
                                    </p:anim>
                                    <p:anim calcmode="lin" valueType="num">
                                      <p:cBhvr>
                                        <p:cTn id="14" dur="1000" fill="hold"/>
                                        <p:tgtEl>
                                          <p:spTgt spid="7174"/>
                                        </p:tgtEl>
                                        <p:attrNameLst>
                                          <p:attrName>ppt_h</p:attrName>
                                        </p:attrNameLst>
                                      </p:cBhvr>
                                      <p:tavLst>
                                        <p:tav tm="0">
                                          <p:val>
                                            <p:fltVal val="0"/>
                                          </p:val>
                                        </p:tav>
                                        <p:tav tm="100000">
                                          <p:val>
                                            <p:strVal val="#ppt_h"/>
                                          </p:val>
                                        </p:tav>
                                      </p:tavLst>
                                    </p:anim>
                                    <p:anim calcmode="lin" valueType="num">
                                      <p:cBhvr>
                                        <p:cTn id="15" dur="1000" fill="hold"/>
                                        <p:tgtEl>
                                          <p:spTgt spid="7174"/>
                                        </p:tgtEl>
                                        <p:attrNameLst>
                                          <p:attrName>style.rotation</p:attrName>
                                        </p:attrNameLst>
                                      </p:cBhvr>
                                      <p:tavLst>
                                        <p:tav tm="0">
                                          <p:val>
                                            <p:fltVal val="90"/>
                                          </p:val>
                                        </p:tav>
                                        <p:tav tm="100000">
                                          <p:val>
                                            <p:fltVal val="0"/>
                                          </p:val>
                                        </p:tav>
                                      </p:tavLst>
                                    </p:anim>
                                    <p:animEffect transition="in" filter="fade">
                                      <p:cBhvr>
                                        <p:cTn id="16" dur="1000"/>
                                        <p:tgtEl>
                                          <p:spTgt spid="7174"/>
                                        </p:tgtEl>
                                      </p:cBhvr>
                                    </p:animEffect>
                                  </p:childTnLst>
                                </p:cTn>
                              </p:par>
                              <p:par>
                                <p:cTn id="17" presetID="31" presetClass="entr" presetSubtype="0" fill="hold" nodeType="withEffect">
                                  <p:stCondLst>
                                    <p:cond delay="0"/>
                                  </p:stCondLst>
                                  <p:childTnLst>
                                    <p:set>
                                      <p:cBhvr>
                                        <p:cTn id="18" dur="1" fill="hold">
                                          <p:stCondLst>
                                            <p:cond delay="0"/>
                                          </p:stCondLst>
                                        </p:cTn>
                                        <p:tgtEl>
                                          <p:spTgt spid="7175"/>
                                        </p:tgtEl>
                                        <p:attrNameLst>
                                          <p:attrName>style.visibility</p:attrName>
                                        </p:attrNameLst>
                                      </p:cBhvr>
                                      <p:to>
                                        <p:strVal val="visible"/>
                                      </p:to>
                                    </p:set>
                                    <p:anim calcmode="lin" valueType="num">
                                      <p:cBhvr>
                                        <p:cTn id="19" dur="1000" fill="hold"/>
                                        <p:tgtEl>
                                          <p:spTgt spid="7175"/>
                                        </p:tgtEl>
                                        <p:attrNameLst>
                                          <p:attrName>ppt_w</p:attrName>
                                        </p:attrNameLst>
                                      </p:cBhvr>
                                      <p:tavLst>
                                        <p:tav tm="0">
                                          <p:val>
                                            <p:fltVal val="0"/>
                                          </p:val>
                                        </p:tav>
                                        <p:tav tm="100000">
                                          <p:val>
                                            <p:strVal val="#ppt_w"/>
                                          </p:val>
                                        </p:tav>
                                      </p:tavLst>
                                    </p:anim>
                                    <p:anim calcmode="lin" valueType="num">
                                      <p:cBhvr>
                                        <p:cTn id="20" dur="1000" fill="hold"/>
                                        <p:tgtEl>
                                          <p:spTgt spid="7175"/>
                                        </p:tgtEl>
                                        <p:attrNameLst>
                                          <p:attrName>ppt_h</p:attrName>
                                        </p:attrNameLst>
                                      </p:cBhvr>
                                      <p:tavLst>
                                        <p:tav tm="0">
                                          <p:val>
                                            <p:fltVal val="0"/>
                                          </p:val>
                                        </p:tav>
                                        <p:tav tm="100000">
                                          <p:val>
                                            <p:strVal val="#ppt_h"/>
                                          </p:val>
                                        </p:tav>
                                      </p:tavLst>
                                    </p:anim>
                                    <p:anim calcmode="lin" valueType="num">
                                      <p:cBhvr>
                                        <p:cTn id="21" dur="1000" fill="hold"/>
                                        <p:tgtEl>
                                          <p:spTgt spid="7175"/>
                                        </p:tgtEl>
                                        <p:attrNameLst>
                                          <p:attrName>style.rotation</p:attrName>
                                        </p:attrNameLst>
                                      </p:cBhvr>
                                      <p:tavLst>
                                        <p:tav tm="0">
                                          <p:val>
                                            <p:fltVal val="90"/>
                                          </p:val>
                                        </p:tav>
                                        <p:tav tm="100000">
                                          <p:val>
                                            <p:fltVal val="0"/>
                                          </p:val>
                                        </p:tav>
                                      </p:tavLst>
                                    </p:anim>
                                    <p:animEffect transition="in" filter="fade">
                                      <p:cBhvr>
                                        <p:cTn id="22" dur="1000"/>
                                        <p:tgtEl>
                                          <p:spTgt spid="7175"/>
                                        </p:tgtEl>
                                      </p:cBhvr>
                                    </p:animEffect>
                                  </p:childTnLst>
                                </p:cTn>
                              </p:par>
                              <p:par>
                                <p:cTn id="23" presetID="31" presetClass="entr" presetSubtype="0" fill="hold" nodeType="withEffect">
                                  <p:stCondLst>
                                    <p:cond delay="0"/>
                                  </p:stCondLst>
                                  <p:childTnLst>
                                    <p:set>
                                      <p:cBhvr>
                                        <p:cTn id="24" dur="1" fill="hold">
                                          <p:stCondLst>
                                            <p:cond delay="0"/>
                                          </p:stCondLst>
                                        </p:cTn>
                                        <p:tgtEl>
                                          <p:spTgt spid="7176"/>
                                        </p:tgtEl>
                                        <p:attrNameLst>
                                          <p:attrName>style.visibility</p:attrName>
                                        </p:attrNameLst>
                                      </p:cBhvr>
                                      <p:to>
                                        <p:strVal val="visible"/>
                                      </p:to>
                                    </p:set>
                                    <p:anim calcmode="lin" valueType="num">
                                      <p:cBhvr>
                                        <p:cTn id="25" dur="1000" fill="hold"/>
                                        <p:tgtEl>
                                          <p:spTgt spid="7176"/>
                                        </p:tgtEl>
                                        <p:attrNameLst>
                                          <p:attrName>ppt_w</p:attrName>
                                        </p:attrNameLst>
                                      </p:cBhvr>
                                      <p:tavLst>
                                        <p:tav tm="0">
                                          <p:val>
                                            <p:fltVal val="0"/>
                                          </p:val>
                                        </p:tav>
                                        <p:tav tm="100000">
                                          <p:val>
                                            <p:strVal val="#ppt_w"/>
                                          </p:val>
                                        </p:tav>
                                      </p:tavLst>
                                    </p:anim>
                                    <p:anim calcmode="lin" valueType="num">
                                      <p:cBhvr>
                                        <p:cTn id="26" dur="1000" fill="hold"/>
                                        <p:tgtEl>
                                          <p:spTgt spid="7176"/>
                                        </p:tgtEl>
                                        <p:attrNameLst>
                                          <p:attrName>ppt_h</p:attrName>
                                        </p:attrNameLst>
                                      </p:cBhvr>
                                      <p:tavLst>
                                        <p:tav tm="0">
                                          <p:val>
                                            <p:fltVal val="0"/>
                                          </p:val>
                                        </p:tav>
                                        <p:tav tm="100000">
                                          <p:val>
                                            <p:strVal val="#ppt_h"/>
                                          </p:val>
                                        </p:tav>
                                      </p:tavLst>
                                    </p:anim>
                                    <p:anim calcmode="lin" valueType="num">
                                      <p:cBhvr>
                                        <p:cTn id="27" dur="1000" fill="hold"/>
                                        <p:tgtEl>
                                          <p:spTgt spid="7176"/>
                                        </p:tgtEl>
                                        <p:attrNameLst>
                                          <p:attrName>style.rotation</p:attrName>
                                        </p:attrNameLst>
                                      </p:cBhvr>
                                      <p:tavLst>
                                        <p:tav tm="0">
                                          <p:val>
                                            <p:fltVal val="90"/>
                                          </p:val>
                                        </p:tav>
                                        <p:tav tm="100000">
                                          <p:val>
                                            <p:fltVal val="0"/>
                                          </p:val>
                                        </p:tav>
                                      </p:tavLst>
                                    </p:anim>
                                    <p:animEffect transition="in" filter="fade">
                                      <p:cBhvr>
                                        <p:cTn id="28" dur="1000"/>
                                        <p:tgtEl>
                                          <p:spTgt spid="7176"/>
                                        </p:tgtEl>
                                      </p:cBhvr>
                                    </p:animEffect>
                                  </p:childTnLst>
                                </p:cTn>
                              </p:par>
                              <p:par>
                                <p:cTn id="29" presetID="31" presetClass="entr" presetSubtype="0" fill="hold" nodeType="withEffect">
                                  <p:stCondLst>
                                    <p:cond delay="0"/>
                                  </p:stCondLst>
                                  <p:childTnLst>
                                    <p:set>
                                      <p:cBhvr>
                                        <p:cTn id="30" dur="1" fill="hold">
                                          <p:stCondLst>
                                            <p:cond delay="0"/>
                                          </p:stCondLst>
                                        </p:cTn>
                                        <p:tgtEl>
                                          <p:spTgt spid="7170"/>
                                        </p:tgtEl>
                                        <p:attrNameLst>
                                          <p:attrName>style.visibility</p:attrName>
                                        </p:attrNameLst>
                                      </p:cBhvr>
                                      <p:to>
                                        <p:strVal val="visible"/>
                                      </p:to>
                                    </p:set>
                                    <p:anim calcmode="lin" valueType="num">
                                      <p:cBhvr>
                                        <p:cTn id="31" dur="1000" fill="hold"/>
                                        <p:tgtEl>
                                          <p:spTgt spid="7170"/>
                                        </p:tgtEl>
                                        <p:attrNameLst>
                                          <p:attrName>ppt_w</p:attrName>
                                        </p:attrNameLst>
                                      </p:cBhvr>
                                      <p:tavLst>
                                        <p:tav tm="0">
                                          <p:val>
                                            <p:fltVal val="0"/>
                                          </p:val>
                                        </p:tav>
                                        <p:tav tm="100000">
                                          <p:val>
                                            <p:strVal val="#ppt_w"/>
                                          </p:val>
                                        </p:tav>
                                      </p:tavLst>
                                    </p:anim>
                                    <p:anim calcmode="lin" valueType="num">
                                      <p:cBhvr>
                                        <p:cTn id="32" dur="1000" fill="hold"/>
                                        <p:tgtEl>
                                          <p:spTgt spid="7170"/>
                                        </p:tgtEl>
                                        <p:attrNameLst>
                                          <p:attrName>ppt_h</p:attrName>
                                        </p:attrNameLst>
                                      </p:cBhvr>
                                      <p:tavLst>
                                        <p:tav tm="0">
                                          <p:val>
                                            <p:fltVal val="0"/>
                                          </p:val>
                                        </p:tav>
                                        <p:tav tm="100000">
                                          <p:val>
                                            <p:strVal val="#ppt_h"/>
                                          </p:val>
                                        </p:tav>
                                      </p:tavLst>
                                    </p:anim>
                                    <p:anim calcmode="lin" valueType="num">
                                      <p:cBhvr>
                                        <p:cTn id="33" dur="1000" fill="hold"/>
                                        <p:tgtEl>
                                          <p:spTgt spid="7170"/>
                                        </p:tgtEl>
                                        <p:attrNameLst>
                                          <p:attrName>style.rotation</p:attrName>
                                        </p:attrNameLst>
                                      </p:cBhvr>
                                      <p:tavLst>
                                        <p:tav tm="0">
                                          <p:val>
                                            <p:fltVal val="90"/>
                                          </p:val>
                                        </p:tav>
                                        <p:tav tm="100000">
                                          <p:val>
                                            <p:fltVal val="0"/>
                                          </p:val>
                                        </p:tav>
                                      </p:tavLst>
                                    </p:anim>
                                    <p:animEffect transition="in" filter="fade">
                                      <p:cBhvr>
                                        <p:cTn id="34"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533400" y="228600"/>
            <a:ext cx="7924800" cy="31242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ru-RU" sz="2400" b="1" dirty="0">
                <a:solidFill>
                  <a:schemeClr val="tx1">
                    <a:lumMod val="95000"/>
                  </a:schemeClr>
                </a:solidFill>
                <a:effectLst>
                  <a:outerShdw blurRad="38100" dist="38100" dir="2700000" algn="tl">
                    <a:srgbClr val="000000">
                      <a:alpha val="43137"/>
                    </a:srgbClr>
                  </a:outerShdw>
                </a:effectLst>
              </a:rPr>
              <a:t>Одним из принципов строительства ВС Российской Федерации является </a:t>
            </a:r>
            <a:r>
              <a:rPr lang="ru-RU" sz="2400" b="1" dirty="0">
                <a:solidFill>
                  <a:srgbClr val="FF0000"/>
                </a:solidFill>
                <a:effectLst>
                  <a:outerShdw blurRad="38100" dist="38100" dir="2700000" algn="tl">
                    <a:srgbClr val="000000">
                      <a:alpha val="43137"/>
                    </a:srgbClr>
                  </a:outerShdw>
                </a:effectLst>
              </a:rPr>
              <a:t>единоначалие</a:t>
            </a:r>
            <a:r>
              <a:rPr lang="ru-RU" sz="2400" b="1" dirty="0">
                <a:solidFill>
                  <a:schemeClr val="tx1">
                    <a:lumMod val="95000"/>
                  </a:schemeClr>
                </a:solidFill>
                <a:effectLst>
                  <a:outerShdw blurRad="38100" dist="38100" dir="2700000" algn="tl">
                    <a:srgbClr val="000000">
                      <a:alpha val="43137"/>
                    </a:srgbClr>
                  </a:outerShdw>
                </a:effectLst>
              </a:rPr>
              <a:t>. Оно заключается в наделении командира всей полнотой распорядительной власти по отношению к подчиненным и возложении на него персональной ответственности перед государством за все стороны жизни и деятельности воинской части, подразделения и каждого военнослужащего. </a:t>
            </a:r>
          </a:p>
        </p:txBody>
      </p:sp>
      <p:sp>
        <p:nvSpPr>
          <p:cNvPr id="3"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3075" name="Picture 3" descr="C:\Users\1\Desktop\i.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438" y="3306631"/>
            <a:ext cx="4936331" cy="3290887"/>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50770" y="3318475"/>
            <a:ext cx="4145294" cy="31348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500" fill="hold"/>
                                        <p:tgtEl>
                                          <p:spTgt spid="3075"/>
                                        </p:tgtEl>
                                        <p:attrNameLst>
                                          <p:attrName>ppt_w</p:attrName>
                                        </p:attrNameLst>
                                      </p:cBhvr>
                                      <p:tavLst>
                                        <p:tav tm="0">
                                          <p:val>
                                            <p:fltVal val="0"/>
                                          </p:val>
                                        </p:tav>
                                        <p:tav tm="100000">
                                          <p:val>
                                            <p:strVal val="#ppt_w"/>
                                          </p:val>
                                        </p:tav>
                                      </p:tavLst>
                                    </p:anim>
                                    <p:anim calcmode="lin" valueType="num">
                                      <p:cBhvr>
                                        <p:cTn id="13" dur="500" fill="hold"/>
                                        <p:tgtEl>
                                          <p:spTgt spid="3075"/>
                                        </p:tgtEl>
                                        <p:attrNameLst>
                                          <p:attrName>ppt_h</p:attrName>
                                        </p:attrNameLst>
                                      </p:cBhvr>
                                      <p:tavLst>
                                        <p:tav tm="0">
                                          <p:val>
                                            <p:fltVal val="0"/>
                                          </p:val>
                                        </p:tav>
                                        <p:tav tm="100000">
                                          <p:val>
                                            <p:strVal val="#ppt_h"/>
                                          </p:val>
                                        </p:tav>
                                      </p:tavLst>
                                    </p:anim>
                                    <p:animEffect transition="in" filter="fade">
                                      <p:cBhvr>
                                        <p:cTn id="14" dur="500"/>
                                        <p:tgtEl>
                                          <p:spTgt spid="3075"/>
                                        </p:tgtEl>
                                      </p:cBhvr>
                                    </p:animEffect>
                                  </p:childTnLst>
                                </p:cTn>
                              </p:par>
                              <p:par>
                                <p:cTn id="15" presetID="53"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457200" y="228600"/>
            <a:ext cx="8305800" cy="12192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ru-RU" sz="2800" b="1" dirty="0">
                <a:solidFill>
                  <a:schemeClr val="tx1">
                    <a:lumMod val="95000"/>
                  </a:schemeClr>
                </a:solidFill>
                <a:effectLst>
                  <a:outerShdw blurRad="38100" dist="38100" dir="2700000" algn="tl">
                    <a:srgbClr val="000000">
                      <a:alpha val="43137"/>
                    </a:srgbClr>
                  </a:outerShdw>
                </a:effectLst>
              </a:rPr>
              <a:t>Для военнослужащих устанавливается </a:t>
            </a:r>
          </a:p>
          <a:p>
            <a:pPr algn="ctr">
              <a:defRPr/>
            </a:pPr>
            <a:r>
              <a:rPr lang="ru-RU" sz="2800" b="1" dirty="0">
                <a:solidFill>
                  <a:schemeClr val="tx1">
                    <a:lumMod val="95000"/>
                  </a:schemeClr>
                </a:solidFill>
                <a:effectLst>
                  <a:outerShdw blurRad="38100" dist="38100" dir="2700000" algn="tl">
                    <a:srgbClr val="000000">
                      <a:alpha val="43137"/>
                    </a:srgbClr>
                  </a:outerShdw>
                </a:effectLst>
              </a:rPr>
              <a:t>военная форма одежды и знаки различия.</a:t>
            </a:r>
          </a:p>
        </p:txBody>
      </p:sp>
      <p:pic>
        <p:nvPicPr>
          <p:cNvPr id="9221" name="Picture 6" descr="lfo"/>
          <p:cNvPicPr>
            <a:picLocks noChangeAspect="1" noChangeArrowheads="1"/>
          </p:cNvPicPr>
          <p:nvPr/>
        </p:nvPicPr>
        <p:blipFill>
          <a:blip r:embed="rId2" cstate="print"/>
          <a:srcRect/>
          <a:stretch>
            <a:fillRect/>
          </a:stretch>
        </p:blipFill>
        <p:spPr bwMode="auto">
          <a:xfrm>
            <a:off x="4573588" y="1295400"/>
            <a:ext cx="2827337" cy="2057400"/>
          </a:xfrm>
          <a:prstGeom prst="rect">
            <a:avLst/>
          </a:prstGeom>
          <a:noFill/>
          <a:ln w="9525">
            <a:noFill/>
            <a:miter lim="800000"/>
            <a:headEnd/>
            <a:tailEnd/>
          </a:ln>
        </p:spPr>
      </p:pic>
      <p:pic>
        <p:nvPicPr>
          <p:cNvPr id="9222" name="Picture 8" descr="sfo"/>
          <p:cNvPicPr>
            <a:picLocks noChangeAspect="1" noChangeArrowheads="1"/>
          </p:cNvPicPr>
          <p:nvPr/>
        </p:nvPicPr>
        <p:blipFill>
          <a:blip r:embed="rId3" cstate="print"/>
          <a:srcRect/>
          <a:stretch>
            <a:fillRect/>
          </a:stretch>
        </p:blipFill>
        <p:spPr bwMode="auto">
          <a:xfrm>
            <a:off x="6172200" y="3200400"/>
            <a:ext cx="2687638" cy="1952625"/>
          </a:xfrm>
          <a:prstGeom prst="rect">
            <a:avLst/>
          </a:prstGeom>
          <a:noFill/>
          <a:ln w="9525">
            <a:noFill/>
            <a:miter lim="800000"/>
            <a:headEnd/>
            <a:tailEnd/>
          </a:ln>
        </p:spPr>
      </p:pic>
      <p:pic>
        <p:nvPicPr>
          <p:cNvPr id="9223" name="Picture 10"/>
          <p:cNvPicPr>
            <a:picLocks noChangeAspect="1" noChangeArrowheads="1"/>
          </p:cNvPicPr>
          <p:nvPr/>
        </p:nvPicPr>
        <p:blipFill>
          <a:blip r:embed="rId4" cstate="print"/>
          <a:srcRect/>
          <a:stretch>
            <a:fillRect/>
          </a:stretch>
        </p:blipFill>
        <p:spPr bwMode="auto">
          <a:xfrm>
            <a:off x="233363" y="4419600"/>
            <a:ext cx="2733675" cy="2057400"/>
          </a:xfrm>
          <a:prstGeom prst="rect">
            <a:avLst/>
          </a:prstGeom>
          <a:noFill/>
          <a:ln w="9525">
            <a:noFill/>
            <a:miter lim="800000"/>
            <a:headEnd/>
            <a:tailEnd/>
          </a:ln>
        </p:spPr>
      </p:pic>
      <p:pic>
        <p:nvPicPr>
          <p:cNvPr id="9224" name="Picture 11"/>
          <p:cNvPicPr>
            <a:picLocks noChangeAspect="1" noChangeArrowheads="1"/>
          </p:cNvPicPr>
          <p:nvPr/>
        </p:nvPicPr>
        <p:blipFill>
          <a:blip r:embed="rId5" cstate="print"/>
          <a:srcRect/>
          <a:stretch>
            <a:fillRect/>
          </a:stretch>
        </p:blipFill>
        <p:spPr bwMode="auto">
          <a:xfrm>
            <a:off x="76200" y="1371600"/>
            <a:ext cx="4191000" cy="2636838"/>
          </a:xfrm>
          <a:prstGeom prst="rect">
            <a:avLst/>
          </a:prstGeom>
          <a:noFill/>
          <a:ln w="9525">
            <a:noFill/>
            <a:miter lim="800000"/>
            <a:headEnd/>
            <a:tailEnd/>
          </a:ln>
        </p:spPr>
      </p:pic>
      <p:pic>
        <p:nvPicPr>
          <p:cNvPr id="9225" name="Picture 9"/>
          <p:cNvPicPr>
            <a:picLocks noChangeAspect="1" noChangeArrowheads="1"/>
          </p:cNvPicPr>
          <p:nvPr/>
        </p:nvPicPr>
        <p:blipFill>
          <a:blip r:embed="rId6" cstate="print"/>
          <a:srcRect/>
          <a:stretch>
            <a:fillRect/>
          </a:stretch>
        </p:blipFill>
        <p:spPr bwMode="auto">
          <a:xfrm>
            <a:off x="2670175" y="3657600"/>
            <a:ext cx="3651250"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224"/>
                                        </p:tgtEl>
                                        <p:attrNameLst>
                                          <p:attrName>style.visibility</p:attrName>
                                        </p:attrNameLst>
                                      </p:cBhvr>
                                      <p:to>
                                        <p:strVal val="visible"/>
                                      </p:to>
                                    </p:set>
                                    <p:animEffect transition="in" filter="barn(inVertical)">
                                      <p:cBhvr>
                                        <p:cTn id="10" dur="500"/>
                                        <p:tgtEl>
                                          <p:spTgt spid="9224"/>
                                        </p:tgtEl>
                                      </p:cBhvr>
                                    </p:animEffect>
                                  </p:childTnLst>
                                </p:cTn>
                              </p:par>
                              <p:par>
                                <p:cTn id="11" presetID="16" presetClass="entr" presetSubtype="21" fill="hold" nodeType="withEffect">
                                  <p:stCondLst>
                                    <p:cond delay="0"/>
                                  </p:stCondLst>
                                  <p:childTnLst>
                                    <p:set>
                                      <p:cBhvr>
                                        <p:cTn id="12" dur="1" fill="hold">
                                          <p:stCondLst>
                                            <p:cond delay="0"/>
                                          </p:stCondLst>
                                        </p:cTn>
                                        <p:tgtEl>
                                          <p:spTgt spid="9221"/>
                                        </p:tgtEl>
                                        <p:attrNameLst>
                                          <p:attrName>style.visibility</p:attrName>
                                        </p:attrNameLst>
                                      </p:cBhvr>
                                      <p:to>
                                        <p:strVal val="visible"/>
                                      </p:to>
                                    </p:set>
                                    <p:animEffect transition="in" filter="barn(inVertical)">
                                      <p:cBhvr>
                                        <p:cTn id="13" dur="500"/>
                                        <p:tgtEl>
                                          <p:spTgt spid="9221"/>
                                        </p:tgtEl>
                                      </p:cBhvr>
                                    </p:animEffect>
                                  </p:childTnLst>
                                </p:cTn>
                              </p:par>
                              <p:par>
                                <p:cTn id="14" presetID="16" presetClass="entr" presetSubtype="21" fill="hold" nodeType="withEffect">
                                  <p:stCondLst>
                                    <p:cond delay="0"/>
                                  </p:stCondLst>
                                  <p:childTnLst>
                                    <p:set>
                                      <p:cBhvr>
                                        <p:cTn id="15" dur="1" fill="hold">
                                          <p:stCondLst>
                                            <p:cond delay="0"/>
                                          </p:stCondLst>
                                        </p:cTn>
                                        <p:tgtEl>
                                          <p:spTgt spid="9222"/>
                                        </p:tgtEl>
                                        <p:attrNameLst>
                                          <p:attrName>style.visibility</p:attrName>
                                        </p:attrNameLst>
                                      </p:cBhvr>
                                      <p:to>
                                        <p:strVal val="visible"/>
                                      </p:to>
                                    </p:set>
                                    <p:animEffect transition="in" filter="barn(inVertical)">
                                      <p:cBhvr>
                                        <p:cTn id="16" dur="500"/>
                                        <p:tgtEl>
                                          <p:spTgt spid="9222"/>
                                        </p:tgtEl>
                                      </p:cBhvr>
                                    </p:animEffect>
                                  </p:childTnLst>
                                </p:cTn>
                              </p:par>
                              <p:par>
                                <p:cTn id="17" presetID="16" presetClass="entr" presetSubtype="21" fill="hold" nodeType="withEffect">
                                  <p:stCondLst>
                                    <p:cond delay="0"/>
                                  </p:stCondLst>
                                  <p:childTnLst>
                                    <p:set>
                                      <p:cBhvr>
                                        <p:cTn id="18" dur="1" fill="hold">
                                          <p:stCondLst>
                                            <p:cond delay="0"/>
                                          </p:stCondLst>
                                        </p:cTn>
                                        <p:tgtEl>
                                          <p:spTgt spid="9225"/>
                                        </p:tgtEl>
                                        <p:attrNameLst>
                                          <p:attrName>style.visibility</p:attrName>
                                        </p:attrNameLst>
                                      </p:cBhvr>
                                      <p:to>
                                        <p:strVal val="visible"/>
                                      </p:to>
                                    </p:set>
                                    <p:animEffect transition="in" filter="barn(inVertical)">
                                      <p:cBhvr>
                                        <p:cTn id="19" dur="500"/>
                                        <p:tgtEl>
                                          <p:spTgt spid="9225"/>
                                        </p:tgtEl>
                                      </p:cBhvr>
                                    </p:animEffect>
                                  </p:childTnLst>
                                </p:cTn>
                              </p:par>
                              <p:par>
                                <p:cTn id="20" presetID="16" presetClass="entr" presetSubtype="21" fill="hold" nodeType="withEffect">
                                  <p:stCondLst>
                                    <p:cond delay="0"/>
                                  </p:stCondLst>
                                  <p:childTnLst>
                                    <p:set>
                                      <p:cBhvr>
                                        <p:cTn id="21" dur="1" fill="hold">
                                          <p:stCondLst>
                                            <p:cond delay="0"/>
                                          </p:stCondLst>
                                        </p:cTn>
                                        <p:tgtEl>
                                          <p:spTgt spid="9223"/>
                                        </p:tgtEl>
                                        <p:attrNameLst>
                                          <p:attrName>style.visibility</p:attrName>
                                        </p:attrNameLst>
                                      </p:cBhvr>
                                      <p:to>
                                        <p:strVal val="visible"/>
                                      </p:to>
                                    </p:set>
                                    <p:animEffect transition="in" filter="barn(inVertical)">
                                      <p:cBhvr>
                                        <p:cTn id="22"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6"/>
          <p:cNvPicPr>
            <a:picLocks noChangeAspect="1" noChangeArrowheads="1"/>
          </p:cNvPicPr>
          <p:nvPr/>
        </p:nvPicPr>
        <p:blipFill>
          <a:blip r:embed="rId2" cstate="print"/>
          <a:srcRect/>
          <a:stretch>
            <a:fillRect/>
          </a:stretch>
        </p:blipFill>
        <p:spPr bwMode="auto">
          <a:xfrm>
            <a:off x="5876925" y="4648200"/>
            <a:ext cx="2990850" cy="2076450"/>
          </a:xfrm>
          <a:prstGeom prst="rect">
            <a:avLst/>
          </a:prstGeom>
          <a:noFill/>
          <a:ln w="9525">
            <a:noFill/>
            <a:miter lim="800000"/>
            <a:headEnd/>
            <a:tailEnd/>
          </a:ln>
        </p:spPr>
      </p:pic>
      <p:sp>
        <p:nvSpPr>
          <p:cNvPr id="7" name="Скругленный прямоугольник 6"/>
          <p:cNvSpPr/>
          <p:nvPr/>
        </p:nvSpPr>
        <p:spPr>
          <a:xfrm>
            <a:off x="3810000" y="228600"/>
            <a:ext cx="5181600" cy="43434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ru-RU" sz="2400" b="1" dirty="0">
                <a:solidFill>
                  <a:schemeClr val="tx1">
                    <a:lumMod val="85000"/>
                  </a:schemeClr>
                </a:solidFill>
                <a:effectLst>
                  <a:outerShdw blurRad="38100" dist="38100" dir="2700000" algn="tl">
                    <a:srgbClr val="000000">
                      <a:alpha val="43137"/>
                    </a:srgbClr>
                  </a:outerShdw>
                </a:effectLst>
              </a:rPr>
              <a:t>Организация и исполнение обязанностей военной службы как составной части воинской обязанности граждан строго регламентированы Федеральными законами и другими нормативно-правовыми актами Российской Федерации, касающимися обороны государства</a:t>
            </a:r>
          </a:p>
        </p:txBody>
      </p:sp>
      <p:pic>
        <p:nvPicPr>
          <p:cNvPr id="4098" name="Picture 2" descr="C:\Users\1\Desktop\4986b407-e149-2c65-d263-3ab03331012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554568"/>
            <a:ext cx="3926935" cy="3306479"/>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C:\Users\1\Desktop\87c02e73ba4d14b643e779ab7d93929a.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864" y="3861047"/>
            <a:ext cx="3538024" cy="300024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44"/>
                                        </p:tgtEl>
                                        <p:attrNameLst>
                                          <p:attrName>style.visibility</p:attrName>
                                        </p:attrNameLst>
                                      </p:cBhvr>
                                      <p:to>
                                        <p:strVal val="visible"/>
                                      </p:to>
                                    </p:set>
                                    <p:animEffect transition="in" filter="fade">
                                      <p:cBhvr>
                                        <p:cTn id="17" dur="1000"/>
                                        <p:tgtEl>
                                          <p:spTgt spid="10244"/>
                                        </p:tgtEl>
                                      </p:cBhvr>
                                    </p:animEffect>
                                    <p:anim calcmode="lin" valueType="num">
                                      <p:cBhvr>
                                        <p:cTn id="18" dur="1000" fill="hold"/>
                                        <p:tgtEl>
                                          <p:spTgt spid="10244"/>
                                        </p:tgtEl>
                                        <p:attrNameLst>
                                          <p:attrName>ppt_x</p:attrName>
                                        </p:attrNameLst>
                                      </p:cBhvr>
                                      <p:tavLst>
                                        <p:tav tm="0">
                                          <p:val>
                                            <p:strVal val="#ppt_x"/>
                                          </p:val>
                                        </p:tav>
                                        <p:tav tm="100000">
                                          <p:val>
                                            <p:strVal val="#ppt_x"/>
                                          </p:val>
                                        </p:tav>
                                      </p:tavLst>
                                    </p:anim>
                                    <p:anim calcmode="lin" valueType="num">
                                      <p:cBhvr>
                                        <p:cTn id="19" dur="1000" fill="hold"/>
                                        <p:tgtEl>
                                          <p:spTgt spid="1024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99"/>
                                        </p:tgtEl>
                                        <p:attrNameLst>
                                          <p:attrName>style.visibility</p:attrName>
                                        </p:attrNameLst>
                                      </p:cBhvr>
                                      <p:to>
                                        <p:strVal val="visible"/>
                                      </p:to>
                                    </p:set>
                                    <p:animEffect transition="in" filter="fade">
                                      <p:cBhvr>
                                        <p:cTn id="22" dur="1000"/>
                                        <p:tgtEl>
                                          <p:spTgt spid="4099"/>
                                        </p:tgtEl>
                                      </p:cBhvr>
                                    </p:animEffect>
                                    <p:anim calcmode="lin" valueType="num">
                                      <p:cBhvr>
                                        <p:cTn id="23" dur="1000" fill="hold"/>
                                        <p:tgtEl>
                                          <p:spTgt spid="4099"/>
                                        </p:tgtEl>
                                        <p:attrNameLst>
                                          <p:attrName>ppt_x</p:attrName>
                                        </p:attrNameLst>
                                      </p:cBhvr>
                                      <p:tavLst>
                                        <p:tav tm="0">
                                          <p:val>
                                            <p:strVal val="#ppt_x"/>
                                          </p:val>
                                        </p:tav>
                                        <p:tav tm="100000">
                                          <p:val>
                                            <p:strVal val="#ppt_x"/>
                                          </p:val>
                                        </p:tav>
                                      </p:tavLst>
                                    </p:anim>
                                    <p:anim calcmode="lin" valueType="num">
                                      <p:cBhvr>
                                        <p:cTn id="24"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228600" y="228600"/>
            <a:ext cx="8686800" cy="2819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b="1" dirty="0">
                <a:solidFill>
                  <a:schemeClr val="tx1">
                    <a:lumMod val="95000"/>
                  </a:schemeClr>
                </a:solidFill>
                <a:effectLst>
                  <a:outerShdw blurRad="38100" dist="38100" dir="2700000" algn="tl">
                    <a:srgbClr val="000000">
                      <a:alpha val="43137"/>
                    </a:srgbClr>
                  </a:outerShdw>
                </a:effectLst>
              </a:rPr>
              <a:t>Конституцией Российской Федерации установлено, что защита Отечества является долгом и обязанностью гражданина РФ. Главой государства является президент РФ, он принимает меры  по охране суверенитета страны, её независимости и государственной целостности. </a:t>
            </a:r>
          </a:p>
          <a:p>
            <a:pPr algn="ctr">
              <a:defRPr/>
            </a:pPr>
            <a:r>
              <a:rPr lang="ru-RU" sz="2400" b="1" dirty="0">
                <a:solidFill>
                  <a:schemeClr val="accent3">
                    <a:lumMod val="60000"/>
                    <a:lumOff val="40000"/>
                  </a:schemeClr>
                </a:solidFill>
                <a:effectLst>
                  <a:outerShdw blurRad="38100" dist="38100" dir="2700000" algn="tl">
                    <a:srgbClr val="000000">
                      <a:alpha val="43137"/>
                    </a:srgbClr>
                  </a:outerShdw>
                </a:effectLst>
              </a:rPr>
              <a:t>Президент Российской Федерации является Верховным Главнокомандующим Вооруженными Силами.</a:t>
            </a:r>
          </a:p>
        </p:txBody>
      </p:sp>
      <p:pic>
        <p:nvPicPr>
          <p:cNvPr id="11267" name="Picture 6" descr="p00"/>
          <p:cNvPicPr>
            <a:picLocks noChangeAspect="1" noChangeArrowheads="1"/>
          </p:cNvPicPr>
          <p:nvPr/>
        </p:nvPicPr>
        <p:blipFill>
          <a:blip r:embed="rId2" cstate="print"/>
          <a:srcRect/>
          <a:stretch>
            <a:fillRect/>
          </a:stretch>
        </p:blipFill>
        <p:spPr bwMode="auto">
          <a:xfrm>
            <a:off x="228600" y="2900363"/>
            <a:ext cx="2082800" cy="3114675"/>
          </a:xfrm>
          <a:prstGeom prst="rect">
            <a:avLst/>
          </a:prstGeom>
          <a:noFill/>
          <a:ln w="9525">
            <a:noFill/>
            <a:miter lim="800000"/>
            <a:headEnd/>
            <a:tailEnd/>
          </a:ln>
        </p:spPr>
      </p:pic>
      <p:pic>
        <p:nvPicPr>
          <p:cNvPr id="11268" name="Picture 9"/>
          <p:cNvPicPr>
            <a:picLocks noChangeAspect="1" noChangeArrowheads="1"/>
          </p:cNvPicPr>
          <p:nvPr/>
        </p:nvPicPr>
        <p:blipFill>
          <a:blip r:embed="rId3" cstate="print"/>
          <a:srcRect/>
          <a:stretch>
            <a:fillRect/>
          </a:stretch>
        </p:blipFill>
        <p:spPr bwMode="auto">
          <a:xfrm>
            <a:off x="2057400" y="3963988"/>
            <a:ext cx="2287588" cy="2479675"/>
          </a:xfrm>
          <a:prstGeom prst="rect">
            <a:avLst/>
          </a:prstGeom>
          <a:noFill/>
          <a:ln w="9525">
            <a:noFill/>
            <a:miter lim="800000"/>
            <a:headEnd/>
            <a:tailEnd/>
          </a:ln>
        </p:spPr>
      </p:pic>
      <p:pic>
        <p:nvPicPr>
          <p:cNvPr id="11269" name="Picture 10"/>
          <p:cNvPicPr>
            <a:picLocks noChangeAspect="1" noChangeArrowheads="1"/>
          </p:cNvPicPr>
          <p:nvPr/>
        </p:nvPicPr>
        <p:blipFill>
          <a:blip r:embed="rId4" cstate="print"/>
          <a:srcRect/>
          <a:stretch>
            <a:fillRect/>
          </a:stretch>
        </p:blipFill>
        <p:spPr bwMode="auto">
          <a:xfrm>
            <a:off x="4041775" y="5372090"/>
            <a:ext cx="1896441" cy="1257309"/>
          </a:xfrm>
          <a:prstGeom prst="rect">
            <a:avLst/>
          </a:prstGeom>
          <a:noFill/>
          <a:ln w="9525">
            <a:noFill/>
            <a:miter lim="800000"/>
            <a:headEnd/>
            <a:tailEnd/>
          </a:ln>
        </p:spPr>
      </p:pic>
      <p:pic>
        <p:nvPicPr>
          <p:cNvPr id="1026" name="Picture 2" descr="C:\Users\1\Desktop\87c02e73ba4d14b643e779ab7d93929a.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938216" y="3178622"/>
            <a:ext cx="2842710" cy="241061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fade">
                                      <p:cBhvr>
                                        <p:cTn id="12" dur="2000"/>
                                        <p:tgtEl>
                                          <p:spTgt spid="11267"/>
                                        </p:tgtEl>
                                      </p:cBhvr>
                                    </p:animEffect>
                                    <p:anim calcmode="lin" valueType="num">
                                      <p:cBhvr>
                                        <p:cTn id="13" dur="2000" fill="hold"/>
                                        <p:tgtEl>
                                          <p:spTgt spid="11267"/>
                                        </p:tgtEl>
                                        <p:attrNameLst>
                                          <p:attrName>ppt_w</p:attrName>
                                        </p:attrNameLst>
                                      </p:cBhvr>
                                      <p:tavLst>
                                        <p:tav tm="0" fmla="#ppt_w*sin(2.5*pi*$)">
                                          <p:val>
                                            <p:fltVal val="0"/>
                                          </p:val>
                                        </p:tav>
                                        <p:tav tm="100000">
                                          <p:val>
                                            <p:fltVal val="1"/>
                                          </p:val>
                                        </p:tav>
                                      </p:tavLst>
                                    </p:anim>
                                    <p:anim calcmode="lin" valueType="num">
                                      <p:cBhvr>
                                        <p:cTn id="14" dur="2000" fill="hold"/>
                                        <p:tgtEl>
                                          <p:spTgt spid="11267"/>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fade">
                                      <p:cBhvr>
                                        <p:cTn id="17" dur="2000"/>
                                        <p:tgtEl>
                                          <p:spTgt spid="11268"/>
                                        </p:tgtEl>
                                      </p:cBhvr>
                                    </p:animEffect>
                                    <p:anim calcmode="lin" valueType="num">
                                      <p:cBhvr>
                                        <p:cTn id="18" dur="2000" fill="hold"/>
                                        <p:tgtEl>
                                          <p:spTgt spid="11268"/>
                                        </p:tgtEl>
                                        <p:attrNameLst>
                                          <p:attrName>ppt_w</p:attrName>
                                        </p:attrNameLst>
                                      </p:cBhvr>
                                      <p:tavLst>
                                        <p:tav tm="0" fmla="#ppt_w*sin(2.5*pi*$)">
                                          <p:val>
                                            <p:fltVal val="0"/>
                                          </p:val>
                                        </p:tav>
                                        <p:tav tm="100000">
                                          <p:val>
                                            <p:fltVal val="1"/>
                                          </p:val>
                                        </p:tav>
                                      </p:tavLst>
                                    </p:anim>
                                    <p:anim calcmode="lin" valueType="num">
                                      <p:cBhvr>
                                        <p:cTn id="19" dur="2000" fill="hold"/>
                                        <p:tgtEl>
                                          <p:spTgt spid="11268"/>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1269"/>
                                        </p:tgtEl>
                                        <p:attrNameLst>
                                          <p:attrName>style.visibility</p:attrName>
                                        </p:attrNameLst>
                                      </p:cBhvr>
                                      <p:to>
                                        <p:strVal val="visible"/>
                                      </p:to>
                                    </p:set>
                                    <p:animEffect transition="in" filter="fade">
                                      <p:cBhvr>
                                        <p:cTn id="22" dur="2000"/>
                                        <p:tgtEl>
                                          <p:spTgt spid="11269"/>
                                        </p:tgtEl>
                                      </p:cBhvr>
                                    </p:animEffect>
                                    <p:anim calcmode="lin" valueType="num">
                                      <p:cBhvr>
                                        <p:cTn id="23" dur="2000" fill="hold"/>
                                        <p:tgtEl>
                                          <p:spTgt spid="11269"/>
                                        </p:tgtEl>
                                        <p:attrNameLst>
                                          <p:attrName>ppt_w</p:attrName>
                                        </p:attrNameLst>
                                      </p:cBhvr>
                                      <p:tavLst>
                                        <p:tav tm="0" fmla="#ppt_w*sin(2.5*pi*$)">
                                          <p:val>
                                            <p:fltVal val="0"/>
                                          </p:val>
                                        </p:tav>
                                        <p:tav tm="100000">
                                          <p:val>
                                            <p:fltVal val="1"/>
                                          </p:val>
                                        </p:tav>
                                      </p:tavLst>
                                    </p:anim>
                                    <p:anim calcmode="lin" valueType="num">
                                      <p:cBhvr>
                                        <p:cTn id="24" dur="2000" fill="hold"/>
                                        <p:tgtEl>
                                          <p:spTgt spid="11269"/>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2000"/>
                                        <p:tgtEl>
                                          <p:spTgt spid="1026"/>
                                        </p:tgtEl>
                                      </p:cBhvr>
                                    </p:animEffect>
                                    <p:anim calcmode="lin" valueType="num">
                                      <p:cBhvr>
                                        <p:cTn id="28" dur="2000" fill="hold"/>
                                        <p:tgtEl>
                                          <p:spTgt spid="1026"/>
                                        </p:tgtEl>
                                        <p:attrNameLst>
                                          <p:attrName>ppt_w</p:attrName>
                                        </p:attrNameLst>
                                      </p:cBhvr>
                                      <p:tavLst>
                                        <p:tav tm="0" fmla="#ppt_w*sin(2.5*pi*$)">
                                          <p:val>
                                            <p:fltVal val="0"/>
                                          </p:val>
                                        </p:tav>
                                        <p:tav tm="100000">
                                          <p:val>
                                            <p:fltVal val="1"/>
                                          </p:val>
                                        </p:tav>
                                      </p:tavLst>
                                    </p:anim>
                                    <p:anim calcmode="lin" valueType="num">
                                      <p:cBhvr>
                                        <p:cTn id="29"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762000" y="152400"/>
            <a:ext cx="7772400" cy="114300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b="1" dirty="0">
                <a:solidFill>
                  <a:schemeClr val="tx1"/>
                </a:solidFill>
                <a:effectLst>
                  <a:outerShdw blurRad="38100" dist="38100" dir="2700000" algn="tl">
                    <a:srgbClr val="000000">
                      <a:alpha val="43137"/>
                    </a:srgbClr>
                  </a:outerShdw>
                </a:effectLst>
              </a:rPr>
              <a:t>Базовый правовой акт военного законодательства Федеральный закон Российской Федерации </a:t>
            </a:r>
            <a:r>
              <a:rPr lang="en-US" sz="2400" b="1" dirty="0">
                <a:solidFill>
                  <a:schemeClr val="tx1"/>
                </a:solidFill>
                <a:effectLst>
                  <a:outerShdw blurRad="38100" dist="38100" dir="2700000" algn="tl">
                    <a:srgbClr val="000000">
                      <a:alpha val="43137"/>
                    </a:srgbClr>
                  </a:outerShdw>
                </a:effectLst>
              </a:rPr>
              <a:t>                 </a:t>
            </a:r>
          </a:p>
          <a:p>
            <a:pPr algn="ctr">
              <a:defRPr/>
            </a:pPr>
            <a:r>
              <a:rPr lang="en-US" sz="2400" b="1" dirty="0">
                <a:solidFill>
                  <a:schemeClr val="tx1"/>
                </a:solidFill>
                <a:effectLst>
                  <a:outerShdw blurRad="38100" dist="38100" dir="2700000" algn="tl">
                    <a:srgbClr val="000000">
                      <a:alpha val="43137"/>
                    </a:srgbClr>
                  </a:outerShdw>
                </a:effectLst>
              </a:rPr>
              <a:t>    </a:t>
            </a:r>
            <a:r>
              <a:rPr lang="ru-RU" sz="2400" b="1" dirty="0">
                <a:solidFill>
                  <a:schemeClr val="accent1">
                    <a:lumMod val="20000"/>
                    <a:lumOff val="80000"/>
                  </a:schemeClr>
                </a:solidFill>
                <a:effectLst>
                  <a:outerShdw blurRad="38100" dist="38100" dir="2700000" algn="tl">
                    <a:srgbClr val="000000">
                      <a:alpha val="43137"/>
                    </a:srgbClr>
                  </a:outerShdw>
                </a:effectLst>
              </a:rPr>
              <a:t>«Об обороне» </a:t>
            </a:r>
            <a:r>
              <a:rPr lang="en-US" sz="2400" b="1" dirty="0">
                <a:solidFill>
                  <a:schemeClr val="accent1">
                    <a:lumMod val="20000"/>
                    <a:lumOff val="80000"/>
                  </a:schemeClr>
                </a:solidFill>
                <a:effectLst>
                  <a:outerShdw blurRad="38100" dist="38100" dir="2700000" algn="tl">
                    <a:srgbClr val="000000">
                      <a:alpha val="43137"/>
                    </a:srgbClr>
                  </a:outerShdw>
                </a:effectLst>
              </a:rPr>
              <a:t> </a:t>
            </a:r>
            <a:r>
              <a:rPr lang="ru-RU" sz="2400" b="1" dirty="0">
                <a:solidFill>
                  <a:schemeClr val="tx1"/>
                </a:solidFill>
                <a:effectLst>
                  <a:outerShdw blurRad="38100" dist="38100" dir="2700000" algn="tl">
                    <a:srgbClr val="000000">
                      <a:alpha val="43137"/>
                    </a:srgbClr>
                  </a:outerShdw>
                </a:effectLst>
              </a:rPr>
              <a:t>определяет</a:t>
            </a:r>
          </a:p>
        </p:txBody>
      </p:sp>
      <p:graphicFrame>
        <p:nvGraphicFramePr>
          <p:cNvPr id="2" name="Схема 1"/>
          <p:cNvGraphicFramePr/>
          <p:nvPr>
            <p:extLst>
              <p:ext uri="{D42A27DB-BD31-4B8C-83A1-F6EECF244321}">
                <p14:modId xmlns:p14="http://schemas.microsoft.com/office/powerpoint/2010/main" xmlns="" val="653563193"/>
              </p:ext>
            </p:extLst>
          </p:nvPr>
        </p:nvGraphicFramePr>
        <p:xfrm>
          <a:off x="1690700" y="1564432"/>
          <a:ext cx="7337377" cy="4797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6" cstate="print"/>
          <a:srcRect/>
          <a:stretch>
            <a:fillRect/>
          </a:stretch>
        </p:blipFill>
        <p:spPr bwMode="auto">
          <a:xfrm>
            <a:off x="304800" y="3886200"/>
            <a:ext cx="1636510" cy="2438400"/>
          </a:xfrm>
          <a:prstGeom prst="rect">
            <a:avLst/>
          </a:prstGeom>
          <a:ln>
            <a:headEnd/>
            <a:tailEnd/>
          </a:ln>
        </p:spPr>
        <p:style>
          <a:lnRef idx="0">
            <a:schemeClr val="accent2"/>
          </a:lnRef>
          <a:fillRef idx="3">
            <a:schemeClr val="accent2"/>
          </a:fillRef>
          <a:effectRef idx="3">
            <a:schemeClr val="accent2"/>
          </a:effectRef>
          <a:fontRef idx="minor">
            <a:schemeClr val="lt1"/>
          </a:fontRef>
        </p:style>
      </p:pic>
      <p:pic>
        <p:nvPicPr>
          <p:cNvPr id="5122" name="Picture 2" descr="C:\Users\1\Desktop\61709-1440x900.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04800" y="1556792"/>
            <a:ext cx="2771800" cy="17323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par>
                                <p:cTn id="15" presetID="53"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2"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953000" y="2133600"/>
            <a:ext cx="3810000" cy="17526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spcBef>
                <a:spcPct val="50000"/>
              </a:spcBef>
              <a:defRPr/>
            </a:pPr>
            <a:r>
              <a:rPr lang="ru-RU" b="1" dirty="0">
                <a:solidFill>
                  <a:schemeClr val="tx1"/>
                </a:solidFill>
                <a:effectLst>
                  <a:outerShdw blurRad="38100" dist="38100" dir="2700000" algn="tl">
                    <a:srgbClr val="000000">
                      <a:alpha val="43137"/>
                    </a:srgbClr>
                  </a:outerShdw>
                </a:effectLst>
              </a:rPr>
              <a:t>порядок организации воинского учета граждан, подготовки их к военной службе, призыва на военную службу и ее прохождения</a:t>
            </a:r>
          </a:p>
        </p:txBody>
      </p:sp>
      <p:sp>
        <p:nvSpPr>
          <p:cNvPr id="5" name="Прямоугольник 4"/>
          <p:cNvSpPr/>
          <p:nvPr/>
        </p:nvSpPr>
        <p:spPr>
          <a:xfrm>
            <a:off x="228600" y="2133600"/>
            <a:ext cx="3886200" cy="1676400"/>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algn="ctr">
              <a:spcBef>
                <a:spcPct val="50000"/>
              </a:spcBef>
              <a:defRPr/>
            </a:pPr>
            <a:r>
              <a:rPr lang="ru-RU" b="1" dirty="0">
                <a:solidFill>
                  <a:schemeClr val="tx1"/>
                </a:solidFill>
                <a:effectLst>
                  <a:outerShdw blurRad="38100" dist="38100" dir="2700000" algn="tl">
                    <a:srgbClr val="000000">
                      <a:alpha val="43137"/>
                    </a:srgbClr>
                  </a:outerShdw>
                </a:effectLst>
              </a:rPr>
              <a:t>права, обязанности и ответственность военнослужащих, основы правовой и социальной защиты военнослужащих</a:t>
            </a:r>
          </a:p>
        </p:txBody>
      </p:sp>
      <p:sp>
        <p:nvSpPr>
          <p:cNvPr id="6" name="Скругленный прямоугольник 5"/>
          <p:cNvSpPr/>
          <p:nvPr/>
        </p:nvSpPr>
        <p:spPr>
          <a:xfrm>
            <a:off x="228600" y="4038600"/>
            <a:ext cx="4495800" cy="8382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tx1"/>
                </a:solidFill>
              </a:rPr>
              <a:t>Общевоинские и боевые уставы регламентируют</a:t>
            </a:r>
          </a:p>
        </p:txBody>
      </p:sp>
      <p:sp>
        <p:nvSpPr>
          <p:cNvPr id="7" name="Прямоугольник 6"/>
          <p:cNvSpPr/>
          <p:nvPr/>
        </p:nvSpPr>
        <p:spPr>
          <a:xfrm>
            <a:off x="2895600" y="4800600"/>
            <a:ext cx="5867400" cy="18288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ru-RU" b="1" dirty="0">
                <a:solidFill>
                  <a:schemeClr val="tx1"/>
                </a:solidFill>
                <a:effectLst>
                  <a:outerShdw blurRad="38100" dist="38100" dir="2700000" algn="tl">
                    <a:srgbClr val="000000">
                      <a:alpha val="43137"/>
                    </a:srgbClr>
                  </a:outerShdw>
                </a:effectLst>
              </a:rPr>
              <a:t>Повседневную деятельность военнослужащих, </a:t>
            </a:r>
          </a:p>
          <a:p>
            <a:pPr algn="ctr">
              <a:defRPr/>
            </a:pPr>
            <a:r>
              <a:rPr lang="ru-RU" b="1" dirty="0">
                <a:solidFill>
                  <a:schemeClr val="tx1"/>
                </a:solidFill>
                <a:effectLst>
                  <a:outerShdw blurRad="38100" dist="38100" dir="2700000" algn="tl">
                    <a:srgbClr val="000000">
                      <a:alpha val="43137"/>
                    </a:srgbClr>
                  </a:outerShdw>
                </a:effectLst>
              </a:rPr>
              <a:t>их жизнь, быт, несение службы, подготовка к выполнению должностных обязанностей регламентируются уставами, которые подразделяются на боевые и общевоинские</a:t>
            </a:r>
          </a:p>
        </p:txBody>
      </p:sp>
      <p:sp>
        <p:nvSpPr>
          <p:cNvPr id="8" name="Стрелка вниз 7"/>
          <p:cNvSpPr/>
          <p:nvPr/>
        </p:nvSpPr>
        <p:spPr>
          <a:xfrm>
            <a:off x="228600" y="1447800"/>
            <a:ext cx="2057400" cy="838200"/>
          </a:xfrm>
          <a:prstGeom prst="downArrow">
            <a:avLst>
              <a:gd name="adj1" fmla="val 50000"/>
              <a:gd name="adj2" fmla="val 42208"/>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 name="Скругленный прямоугольник 1"/>
          <p:cNvSpPr/>
          <p:nvPr/>
        </p:nvSpPr>
        <p:spPr>
          <a:xfrm>
            <a:off x="76200" y="152400"/>
            <a:ext cx="4572000" cy="16002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ru-RU" sz="2000" b="1" dirty="0">
                <a:solidFill>
                  <a:schemeClr val="tx1"/>
                </a:solidFill>
                <a:effectLst>
                  <a:outerShdw blurRad="38100" dist="38100" dir="2700000" algn="tl">
                    <a:srgbClr val="000000">
                      <a:alpha val="43137"/>
                    </a:srgbClr>
                  </a:outerShdw>
                </a:effectLst>
              </a:rPr>
              <a:t>Федеральный закон РФ  </a:t>
            </a:r>
            <a:endParaRPr lang="en-US" sz="2000" b="1" dirty="0">
              <a:solidFill>
                <a:schemeClr val="tx1"/>
              </a:solidFill>
              <a:effectLst>
                <a:outerShdw blurRad="38100" dist="38100" dir="2700000" algn="tl">
                  <a:srgbClr val="000000">
                    <a:alpha val="43137"/>
                  </a:srgbClr>
                </a:outerShdw>
              </a:effectLst>
            </a:endParaRPr>
          </a:p>
          <a:p>
            <a:pPr algn="r">
              <a:defRPr/>
            </a:pPr>
            <a:r>
              <a:rPr lang="ru-RU" sz="2000" b="1" dirty="0">
                <a:solidFill>
                  <a:schemeClr val="tx1"/>
                </a:solidFill>
                <a:effectLst>
                  <a:outerShdw blurRad="38100" dist="38100" dir="2700000" algn="tl">
                    <a:srgbClr val="000000">
                      <a:alpha val="43137"/>
                    </a:srgbClr>
                  </a:outerShdw>
                </a:effectLst>
              </a:rPr>
              <a:t>«О статусе военнослужащего» определяет</a:t>
            </a:r>
          </a:p>
        </p:txBody>
      </p:sp>
      <p:sp>
        <p:nvSpPr>
          <p:cNvPr id="9" name="Стрелка вниз 8"/>
          <p:cNvSpPr/>
          <p:nvPr/>
        </p:nvSpPr>
        <p:spPr>
          <a:xfrm>
            <a:off x="6553200" y="1524000"/>
            <a:ext cx="2057400" cy="838200"/>
          </a:xfrm>
          <a:prstGeom prst="downArrow">
            <a:avLst>
              <a:gd name="adj1" fmla="val 50000"/>
              <a:gd name="adj2" fmla="val 42208"/>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 name="Скругленный прямоугольник 2"/>
          <p:cNvSpPr/>
          <p:nvPr/>
        </p:nvSpPr>
        <p:spPr>
          <a:xfrm>
            <a:off x="4800600" y="228600"/>
            <a:ext cx="4114800" cy="16002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b="1" dirty="0">
                <a:solidFill>
                  <a:schemeClr val="tx1"/>
                </a:solidFill>
                <a:effectLst>
                  <a:outerShdw blurRad="38100" dist="38100" dir="2700000" algn="tl">
                    <a:srgbClr val="000000">
                      <a:alpha val="43137"/>
                    </a:srgbClr>
                  </a:outerShdw>
                </a:effectLst>
              </a:rPr>
              <a:t>Федеральный закон РФ </a:t>
            </a:r>
          </a:p>
          <a:p>
            <a:pPr>
              <a:defRPr/>
            </a:pPr>
            <a:r>
              <a:rPr lang="ru-RU" b="1" dirty="0">
                <a:solidFill>
                  <a:schemeClr val="tx1"/>
                </a:solidFill>
                <a:effectLst>
                  <a:outerShdw blurRad="38100" dist="38100" dir="2700000" algn="tl">
                    <a:srgbClr val="000000">
                      <a:alpha val="43137"/>
                    </a:srgbClr>
                  </a:outerShdw>
                </a:effectLst>
              </a:rPr>
              <a:t>«О воинской обязанности </a:t>
            </a:r>
            <a:endParaRPr lang="en-US" b="1" dirty="0">
              <a:solidFill>
                <a:schemeClr val="tx1"/>
              </a:solidFill>
              <a:effectLst>
                <a:outerShdw blurRad="38100" dist="38100" dir="2700000" algn="tl">
                  <a:srgbClr val="000000">
                    <a:alpha val="43137"/>
                  </a:srgbClr>
                </a:outerShdw>
              </a:effectLst>
            </a:endParaRPr>
          </a:p>
          <a:p>
            <a:pPr>
              <a:defRPr/>
            </a:pPr>
            <a:r>
              <a:rPr lang="ru-RU" b="1" dirty="0">
                <a:solidFill>
                  <a:schemeClr val="tx1"/>
                </a:solidFill>
                <a:effectLst>
                  <a:outerShdw blurRad="38100" dist="38100" dir="2700000" algn="tl">
                    <a:srgbClr val="000000">
                      <a:alpha val="43137"/>
                    </a:srgbClr>
                  </a:outerShdw>
                </a:effectLst>
              </a:rPr>
              <a:t>и военной службе» </a:t>
            </a:r>
            <a:endParaRPr lang="en-US" b="1" dirty="0">
              <a:solidFill>
                <a:schemeClr val="tx1"/>
              </a:solidFill>
              <a:effectLst>
                <a:outerShdw blurRad="38100" dist="38100" dir="2700000" algn="tl">
                  <a:srgbClr val="000000">
                    <a:alpha val="43137"/>
                  </a:srgbClr>
                </a:outerShdw>
              </a:effectLst>
            </a:endParaRPr>
          </a:p>
          <a:p>
            <a:pPr>
              <a:defRPr/>
            </a:pPr>
            <a:r>
              <a:rPr lang="ru-RU" b="1" dirty="0">
                <a:solidFill>
                  <a:schemeClr val="tx1"/>
                </a:solidFill>
                <a:effectLst>
                  <a:outerShdw blurRad="38100" dist="38100" dir="2700000" algn="tl">
                    <a:srgbClr val="000000">
                      <a:alpha val="43137"/>
                    </a:srgbClr>
                  </a:outerShdw>
                </a:effectLst>
              </a:rPr>
              <a:t>определяет</a:t>
            </a:r>
          </a:p>
        </p:txBody>
      </p:sp>
      <p:pic>
        <p:nvPicPr>
          <p:cNvPr id="13338" name="Picture 2"/>
          <p:cNvPicPr>
            <a:picLocks noChangeAspect="1" noChangeArrowheads="1"/>
          </p:cNvPicPr>
          <p:nvPr/>
        </p:nvPicPr>
        <p:blipFill>
          <a:blip r:embed="rId2" cstate="print"/>
          <a:srcRect/>
          <a:stretch>
            <a:fillRect/>
          </a:stretch>
        </p:blipFill>
        <p:spPr bwMode="auto">
          <a:xfrm>
            <a:off x="304800" y="309563"/>
            <a:ext cx="857250" cy="1362075"/>
          </a:xfrm>
          <a:prstGeom prst="rect">
            <a:avLst/>
          </a:prstGeom>
          <a:noFill/>
          <a:ln w="9525">
            <a:noFill/>
            <a:miter lim="800000"/>
            <a:headEnd/>
            <a:tailEnd/>
          </a:ln>
        </p:spPr>
      </p:pic>
      <p:pic>
        <p:nvPicPr>
          <p:cNvPr id="13339" name="Picture 3"/>
          <p:cNvPicPr>
            <a:picLocks noChangeAspect="1" noChangeArrowheads="1"/>
          </p:cNvPicPr>
          <p:nvPr/>
        </p:nvPicPr>
        <p:blipFill>
          <a:blip r:embed="rId3" cstate="print"/>
          <a:srcRect/>
          <a:stretch>
            <a:fillRect/>
          </a:stretch>
        </p:blipFill>
        <p:spPr bwMode="auto">
          <a:xfrm>
            <a:off x="7794625" y="306388"/>
            <a:ext cx="892175" cy="1374775"/>
          </a:xfrm>
          <a:prstGeom prst="rect">
            <a:avLst/>
          </a:prstGeom>
          <a:noFill/>
          <a:ln w="9525">
            <a:noFill/>
            <a:miter lim="800000"/>
            <a:headEnd/>
            <a:tailEnd/>
          </a:ln>
        </p:spPr>
      </p:pic>
      <p:pic>
        <p:nvPicPr>
          <p:cNvPr id="13340" name="Picture 4"/>
          <p:cNvPicPr>
            <a:picLocks noChangeAspect="1" noChangeArrowheads="1"/>
          </p:cNvPicPr>
          <p:nvPr/>
        </p:nvPicPr>
        <p:blipFill>
          <a:blip r:embed="rId4" cstate="print"/>
          <a:srcRect/>
          <a:stretch>
            <a:fillRect/>
          </a:stretch>
        </p:blipFill>
        <p:spPr bwMode="auto">
          <a:xfrm rot="-707515">
            <a:off x="381000" y="4800600"/>
            <a:ext cx="1219200" cy="1839913"/>
          </a:xfrm>
          <a:prstGeom prst="rect">
            <a:avLst/>
          </a:prstGeom>
          <a:noFill/>
          <a:ln w="9525">
            <a:noFill/>
            <a:miter lim="800000"/>
            <a:headEnd/>
            <a:tailEnd/>
          </a:ln>
        </p:spPr>
      </p:pic>
      <p:pic>
        <p:nvPicPr>
          <p:cNvPr id="13341" name="Picture 5"/>
          <p:cNvPicPr>
            <a:picLocks noChangeAspect="1" noChangeArrowheads="1"/>
          </p:cNvPicPr>
          <p:nvPr/>
        </p:nvPicPr>
        <p:blipFill>
          <a:blip r:embed="rId5" cstate="print"/>
          <a:srcRect/>
          <a:stretch>
            <a:fillRect/>
          </a:stretch>
        </p:blipFill>
        <p:spPr bwMode="auto">
          <a:xfrm rot="508824">
            <a:off x="1524000" y="5029200"/>
            <a:ext cx="1003300" cy="1495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fltVal val="0"/>
                                          </p:val>
                                        </p:tav>
                                        <p:tav tm="100000">
                                          <p:val>
                                            <p:strVal val="#ppt_w"/>
                                          </p:val>
                                        </p:tav>
                                      </p:tavLst>
                                    </p:anim>
                                    <p:anim calcmode="lin" valueType="num">
                                      <p:cBhvr>
                                        <p:cTn id="38" dur="1000" fill="hold"/>
                                        <p:tgtEl>
                                          <p:spTgt spid="5"/>
                                        </p:tgtEl>
                                        <p:attrNameLst>
                                          <p:attrName>ppt_h</p:attrName>
                                        </p:attrNameLst>
                                      </p:cBhvr>
                                      <p:tavLst>
                                        <p:tav tm="0">
                                          <p:val>
                                            <p:fltVal val="0"/>
                                          </p:val>
                                        </p:tav>
                                        <p:tav tm="100000">
                                          <p:val>
                                            <p:strVal val="#ppt_h"/>
                                          </p:val>
                                        </p:tav>
                                      </p:tavLst>
                                    </p:anim>
                                    <p:anim calcmode="lin" valueType="num">
                                      <p:cBhvr>
                                        <p:cTn id="39" dur="1000" fill="hold"/>
                                        <p:tgtEl>
                                          <p:spTgt spid="5"/>
                                        </p:tgtEl>
                                        <p:attrNameLst>
                                          <p:attrName>style.rotation</p:attrName>
                                        </p:attrNameLst>
                                      </p:cBhvr>
                                      <p:tavLst>
                                        <p:tav tm="0">
                                          <p:val>
                                            <p:fltVal val="90"/>
                                          </p:val>
                                        </p:tav>
                                        <p:tav tm="100000">
                                          <p:val>
                                            <p:fltVal val="0"/>
                                          </p:val>
                                        </p:tav>
                                      </p:tavLst>
                                    </p:anim>
                                    <p:animEffect transition="in" filter="fade">
                                      <p:cBhvr>
                                        <p:cTn id="40" dur="1000"/>
                                        <p:tgtEl>
                                          <p:spTgt spid="5"/>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1000" fill="hold"/>
                                        <p:tgtEl>
                                          <p:spTgt spid="6"/>
                                        </p:tgtEl>
                                        <p:attrNameLst>
                                          <p:attrName>ppt_w</p:attrName>
                                        </p:attrNameLst>
                                      </p:cBhvr>
                                      <p:tavLst>
                                        <p:tav tm="0">
                                          <p:val>
                                            <p:fltVal val="0"/>
                                          </p:val>
                                        </p:tav>
                                        <p:tav tm="100000">
                                          <p:val>
                                            <p:strVal val="#ppt_w"/>
                                          </p:val>
                                        </p:tav>
                                      </p:tavLst>
                                    </p:anim>
                                    <p:anim calcmode="lin" valueType="num">
                                      <p:cBhvr>
                                        <p:cTn id="44" dur="1000" fill="hold"/>
                                        <p:tgtEl>
                                          <p:spTgt spid="6"/>
                                        </p:tgtEl>
                                        <p:attrNameLst>
                                          <p:attrName>ppt_h</p:attrName>
                                        </p:attrNameLst>
                                      </p:cBhvr>
                                      <p:tavLst>
                                        <p:tav tm="0">
                                          <p:val>
                                            <p:fltVal val="0"/>
                                          </p:val>
                                        </p:tav>
                                        <p:tav tm="100000">
                                          <p:val>
                                            <p:strVal val="#ppt_h"/>
                                          </p:val>
                                        </p:tav>
                                      </p:tavLst>
                                    </p:anim>
                                    <p:anim calcmode="lin" valueType="num">
                                      <p:cBhvr>
                                        <p:cTn id="45" dur="1000" fill="hold"/>
                                        <p:tgtEl>
                                          <p:spTgt spid="6"/>
                                        </p:tgtEl>
                                        <p:attrNameLst>
                                          <p:attrName>style.rotation</p:attrName>
                                        </p:attrNameLst>
                                      </p:cBhvr>
                                      <p:tavLst>
                                        <p:tav tm="0">
                                          <p:val>
                                            <p:fltVal val="90"/>
                                          </p:val>
                                        </p:tav>
                                        <p:tav tm="100000">
                                          <p:val>
                                            <p:fltVal val="0"/>
                                          </p:val>
                                        </p:tav>
                                      </p:tavLst>
                                    </p:anim>
                                    <p:animEffect transition="in" filter="fade">
                                      <p:cBhvr>
                                        <p:cTn id="46" dur="1000"/>
                                        <p:tgtEl>
                                          <p:spTgt spid="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000" fill="hold"/>
                                        <p:tgtEl>
                                          <p:spTgt spid="7"/>
                                        </p:tgtEl>
                                        <p:attrNameLst>
                                          <p:attrName>ppt_w</p:attrName>
                                        </p:attrNameLst>
                                      </p:cBhvr>
                                      <p:tavLst>
                                        <p:tav tm="0">
                                          <p:val>
                                            <p:fltVal val="0"/>
                                          </p:val>
                                        </p:tav>
                                        <p:tav tm="100000">
                                          <p:val>
                                            <p:strVal val="#ppt_w"/>
                                          </p:val>
                                        </p:tav>
                                      </p:tavLst>
                                    </p:anim>
                                    <p:anim calcmode="lin" valueType="num">
                                      <p:cBhvr>
                                        <p:cTn id="50" dur="1000" fill="hold"/>
                                        <p:tgtEl>
                                          <p:spTgt spid="7"/>
                                        </p:tgtEl>
                                        <p:attrNameLst>
                                          <p:attrName>ppt_h</p:attrName>
                                        </p:attrNameLst>
                                      </p:cBhvr>
                                      <p:tavLst>
                                        <p:tav tm="0">
                                          <p:val>
                                            <p:fltVal val="0"/>
                                          </p:val>
                                        </p:tav>
                                        <p:tav tm="100000">
                                          <p:val>
                                            <p:strVal val="#ppt_h"/>
                                          </p:val>
                                        </p:tav>
                                      </p:tavLst>
                                    </p:anim>
                                    <p:anim calcmode="lin" valueType="num">
                                      <p:cBhvr>
                                        <p:cTn id="51" dur="1000" fill="hold"/>
                                        <p:tgtEl>
                                          <p:spTgt spid="7"/>
                                        </p:tgtEl>
                                        <p:attrNameLst>
                                          <p:attrName>style.rotation</p:attrName>
                                        </p:attrNameLst>
                                      </p:cBhvr>
                                      <p:tavLst>
                                        <p:tav tm="0">
                                          <p:val>
                                            <p:fltVal val="90"/>
                                          </p:val>
                                        </p:tav>
                                        <p:tav tm="100000">
                                          <p:val>
                                            <p:fltVal val="0"/>
                                          </p:val>
                                        </p:tav>
                                      </p:tavLst>
                                    </p:anim>
                                    <p:animEffect transition="in" filter="fade">
                                      <p:cBhvr>
                                        <p:cTn id="52" dur="1000"/>
                                        <p:tgtEl>
                                          <p:spTgt spid="7"/>
                                        </p:tgtEl>
                                      </p:cBhvr>
                                    </p:animEffect>
                                  </p:childTnLst>
                                </p:cTn>
                              </p:par>
                              <p:par>
                                <p:cTn id="53" presetID="31" presetClass="entr" presetSubtype="0" fill="hold" nodeType="withEffect">
                                  <p:stCondLst>
                                    <p:cond delay="0"/>
                                  </p:stCondLst>
                                  <p:childTnLst>
                                    <p:set>
                                      <p:cBhvr>
                                        <p:cTn id="54" dur="1" fill="hold">
                                          <p:stCondLst>
                                            <p:cond delay="0"/>
                                          </p:stCondLst>
                                        </p:cTn>
                                        <p:tgtEl>
                                          <p:spTgt spid="13341"/>
                                        </p:tgtEl>
                                        <p:attrNameLst>
                                          <p:attrName>style.visibility</p:attrName>
                                        </p:attrNameLst>
                                      </p:cBhvr>
                                      <p:to>
                                        <p:strVal val="visible"/>
                                      </p:to>
                                    </p:set>
                                    <p:anim calcmode="lin" valueType="num">
                                      <p:cBhvr>
                                        <p:cTn id="55" dur="1000" fill="hold"/>
                                        <p:tgtEl>
                                          <p:spTgt spid="13341"/>
                                        </p:tgtEl>
                                        <p:attrNameLst>
                                          <p:attrName>ppt_w</p:attrName>
                                        </p:attrNameLst>
                                      </p:cBhvr>
                                      <p:tavLst>
                                        <p:tav tm="0">
                                          <p:val>
                                            <p:fltVal val="0"/>
                                          </p:val>
                                        </p:tav>
                                        <p:tav tm="100000">
                                          <p:val>
                                            <p:strVal val="#ppt_w"/>
                                          </p:val>
                                        </p:tav>
                                      </p:tavLst>
                                    </p:anim>
                                    <p:anim calcmode="lin" valueType="num">
                                      <p:cBhvr>
                                        <p:cTn id="56" dur="1000" fill="hold"/>
                                        <p:tgtEl>
                                          <p:spTgt spid="13341"/>
                                        </p:tgtEl>
                                        <p:attrNameLst>
                                          <p:attrName>ppt_h</p:attrName>
                                        </p:attrNameLst>
                                      </p:cBhvr>
                                      <p:tavLst>
                                        <p:tav tm="0">
                                          <p:val>
                                            <p:fltVal val="0"/>
                                          </p:val>
                                        </p:tav>
                                        <p:tav tm="100000">
                                          <p:val>
                                            <p:strVal val="#ppt_h"/>
                                          </p:val>
                                        </p:tav>
                                      </p:tavLst>
                                    </p:anim>
                                    <p:anim calcmode="lin" valueType="num">
                                      <p:cBhvr>
                                        <p:cTn id="57" dur="1000" fill="hold"/>
                                        <p:tgtEl>
                                          <p:spTgt spid="13341"/>
                                        </p:tgtEl>
                                        <p:attrNameLst>
                                          <p:attrName>style.rotation</p:attrName>
                                        </p:attrNameLst>
                                      </p:cBhvr>
                                      <p:tavLst>
                                        <p:tav tm="0">
                                          <p:val>
                                            <p:fltVal val="90"/>
                                          </p:val>
                                        </p:tav>
                                        <p:tav tm="100000">
                                          <p:val>
                                            <p:fltVal val="0"/>
                                          </p:val>
                                        </p:tav>
                                      </p:tavLst>
                                    </p:anim>
                                    <p:animEffect transition="in" filter="fade">
                                      <p:cBhvr>
                                        <p:cTn id="58" dur="1000"/>
                                        <p:tgtEl>
                                          <p:spTgt spid="13341"/>
                                        </p:tgtEl>
                                      </p:cBhvr>
                                    </p:animEffect>
                                  </p:childTnLst>
                                </p:cTn>
                              </p:par>
                              <p:par>
                                <p:cTn id="59" presetID="31" presetClass="entr" presetSubtype="0" fill="hold" nodeType="withEffect">
                                  <p:stCondLst>
                                    <p:cond delay="0"/>
                                  </p:stCondLst>
                                  <p:childTnLst>
                                    <p:set>
                                      <p:cBhvr>
                                        <p:cTn id="60" dur="1" fill="hold">
                                          <p:stCondLst>
                                            <p:cond delay="0"/>
                                          </p:stCondLst>
                                        </p:cTn>
                                        <p:tgtEl>
                                          <p:spTgt spid="13340"/>
                                        </p:tgtEl>
                                        <p:attrNameLst>
                                          <p:attrName>style.visibility</p:attrName>
                                        </p:attrNameLst>
                                      </p:cBhvr>
                                      <p:to>
                                        <p:strVal val="visible"/>
                                      </p:to>
                                    </p:set>
                                    <p:anim calcmode="lin" valueType="num">
                                      <p:cBhvr>
                                        <p:cTn id="61" dur="1000" fill="hold"/>
                                        <p:tgtEl>
                                          <p:spTgt spid="13340"/>
                                        </p:tgtEl>
                                        <p:attrNameLst>
                                          <p:attrName>ppt_w</p:attrName>
                                        </p:attrNameLst>
                                      </p:cBhvr>
                                      <p:tavLst>
                                        <p:tav tm="0">
                                          <p:val>
                                            <p:fltVal val="0"/>
                                          </p:val>
                                        </p:tav>
                                        <p:tav tm="100000">
                                          <p:val>
                                            <p:strVal val="#ppt_w"/>
                                          </p:val>
                                        </p:tav>
                                      </p:tavLst>
                                    </p:anim>
                                    <p:anim calcmode="lin" valueType="num">
                                      <p:cBhvr>
                                        <p:cTn id="62" dur="1000" fill="hold"/>
                                        <p:tgtEl>
                                          <p:spTgt spid="13340"/>
                                        </p:tgtEl>
                                        <p:attrNameLst>
                                          <p:attrName>ppt_h</p:attrName>
                                        </p:attrNameLst>
                                      </p:cBhvr>
                                      <p:tavLst>
                                        <p:tav tm="0">
                                          <p:val>
                                            <p:fltVal val="0"/>
                                          </p:val>
                                        </p:tav>
                                        <p:tav tm="100000">
                                          <p:val>
                                            <p:strVal val="#ppt_h"/>
                                          </p:val>
                                        </p:tav>
                                      </p:tavLst>
                                    </p:anim>
                                    <p:anim calcmode="lin" valueType="num">
                                      <p:cBhvr>
                                        <p:cTn id="63" dur="1000" fill="hold"/>
                                        <p:tgtEl>
                                          <p:spTgt spid="13340"/>
                                        </p:tgtEl>
                                        <p:attrNameLst>
                                          <p:attrName>style.rotation</p:attrName>
                                        </p:attrNameLst>
                                      </p:cBhvr>
                                      <p:tavLst>
                                        <p:tav tm="0">
                                          <p:val>
                                            <p:fltVal val="90"/>
                                          </p:val>
                                        </p:tav>
                                        <p:tav tm="100000">
                                          <p:val>
                                            <p:fltVal val="0"/>
                                          </p:val>
                                        </p:tav>
                                      </p:tavLst>
                                    </p:anim>
                                    <p:animEffect transition="in" filter="fade">
                                      <p:cBhvr>
                                        <p:cTn id="64" dur="1000"/>
                                        <p:tgtEl>
                                          <p:spTgt spid="13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2" grpId="0" animBg="1"/>
      <p:bldP spid="9"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228600" y="228600"/>
            <a:ext cx="8686800" cy="1905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ru-RU" sz="2400" b="1" dirty="0">
                <a:solidFill>
                  <a:schemeClr val="tx1"/>
                </a:solidFill>
                <a:effectLst>
                  <a:outerShdw blurRad="38100" dist="38100" dir="2700000" algn="tl">
                    <a:srgbClr val="000000">
                      <a:alpha val="43137"/>
                    </a:srgbClr>
                  </a:outerShdw>
                </a:effectLst>
              </a:rPr>
              <a:t>Статус военнослужащих есть совокупность прав, свобод, гарантированных государством, а также обязанностей и ответственности военнослужащих. </a:t>
            </a:r>
          </a:p>
          <a:p>
            <a:pPr algn="ctr">
              <a:defRPr/>
            </a:pPr>
            <a:r>
              <a:rPr lang="ru-RU" sz="2400" b="1" dirty="0">
                <a:solidFill>
                  <a:schemeClr val="tx1"/>
                </a:solidFill>
                <a:effectLst>
                  <a:outerShdw blurRad="38100" dist="38100" dir="2700000" algn="tl">
                    <a:srgbClr val="000000">
                      <a:alpha val="43137"/>
                    </a:srgbClr>
                  </a:outerShdw>
                </a:effectLst>
              </a:rPr>
              <a:t>Статус военнослужащего определен </a:t>
            </a:r>
            <a:endParaRPr lang="en-US" sz="2400" b="1" dirty="0">
              <a:solidFill>
                <a:schemeClr val="tx1"/>
              </a:solidFill>
              <a:effectLst>
                <a:outerShdw blurRad="38100" dist="38100" dir="2700000" algn="tl">
                  <a:srgbClr val="000000">
                    <a:alpha val="43137"/>
                  </a:srgbClr>
                </a:outerShdw>
              </a:effectLst>
            </a:endParaRPr>
          </a:p>
          <a:p>
            <a:pPr algn="ctr">
              <a:defRPr/>
            </a:pPr>
            <a:r>
              <a:rPr lang="ru-RU" sz="2400" b="1" dirty="0">
                <a:solidFill>
                  <a:schemeClr val="tx1"/>
                </a:solidFill>
                <a:effectLst>
                  <a:outerShdw blurRad="38100" dist="38100" dir="2700000" algn="tl">
                    <a:srgbClr val="000000">
                      <a:alpha val="43137"/>
                    </a:srgbClr>
                  </a:outerShdw>
                </a:effectLst>
              </a:rPr>
              <a:t>Федеральным законом РФ </a:t>
            </a:r>
            <a:r>
              <a:rPr lang="ru-RU" sz="2400" b="1" dirty="0">
                <a:solidFill>
                  <a:schemeClr val="accent1">
                    <a:lumMod val="20000"/>
                    <a:lumOff val="80000"/>
                  </a:schemeClr>
                </a:solidFill>
                <a:effectLst>
                  <a:outerShdw blurRad="38100" dist="38100" dir="2700000" algn="tl">
                    <a:srgbClr val="000000">
                      <a:alpha val="43137"/>
                    </a:srgbClr>
                  </a:outerShdw>
                </a:effectLst>
              </a:rPr>
              <a:t>«О статусе военнослужащих»</a:t>
            </a:r>
          </a:p>
        </p:txBody>
      </p:sp>
      <p:graphicFrame>
        <p:nvGraphicFramePr>
          <p:cNvPr id="2" name="Схема 1"/>
          <p:cNvGraphicFramePr/>
          <p:nvPr/>
        </p:nvGraphicFramePr>
        <p:xfrm>
          <a:off x="1600200" y="2057400"/>
          <a:ext cx="7162800"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342" name="Picture 2"/>
          <p:cNvPicPr>
            <a:picLocks noChangeAspect="1" noChangeArrowheads="1"/>
          </p:cNvPicPr>
          <p:nvPr/>
        </p:nvPicPr>
        <p:blipFill>
          <a:blip r:embed="rId6" cstate="print"/>
          <a:srcRect/>
          <a:stretch>
            <a:fillRect/>
          </a:stretch>
        </p:blipFill>
        <p:spPr bwMode="auto">
          <a:xfrm>
            <a:off x="304800" y="2362200"/>
            <a:ext cx="1905000" cy="2857500"/>
          </a:xfrm>
          <a:prstGeom prst="rect">
            <a:avLst/>
          </a:prstGeom>
          <a:noFill/>
          <a:ln w="9525">
            <a:noFill/>
            <a:miter lim="800000"/>
            <a:headEnd/>
            <a:tailEnd/>
          </a:ln>
        </p:spPr>
      </p:pic>
      <p:pic>
        <p:nvPicPr>
          <p:cNvPr id="14343" name="Picture 4"/>
          <p:cNvPicPr>
            <a:picLocks noChangeAspect="1" noChangeArrowheads="1"/>
          </p:cNvPicPr>
          <p:nvPr/>
        </p:nvPicPr>
        <p:blipFill>
          <a:blip r:embed="rId7" cstate="print"/>
          <a:srcRect/>
          <a:stretch>
            <a:fillRect/>
          </a:stretch>
        </p:blipFill>
        <p:spPr bwMode="auto">
          <a:xfrm>
            <a:off x="685800" y="4876800"/>
            <a:ext cx="1782763" cy="182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4342"/>
                                        </p:tgtEl>
                                        <p:attrNameLst>
                                          <p:attrName>style.visibility</p:attrName>
                                        </p:attrNameLst>
                                      </p:cBhvr>
                                      <p:to>
                                        <p:strVal val="visible"/>
                                      </p:to>
                                    </p:set>
                                    <p:anim calcmode="lin" valueType="num">
                                      <p:cBhvr>
                                        <p:cTn id="12" dur="500" fill="hold"/>
                                        <p:tgtEl>
                                          <p:spTgt spid="14342"/>
                                        </p:tgtEl>
                                        <p:attrNameLst>
                                          <p:attrName>ppt_w</p:attrName>
                                        </p:attrNameLst>
                                      </p:cBhvr>
                                      <p:tavLst>
                                        <p:tav tm="0">
                                          <p:val>
                                            <p:fltVal val="0"/>
                                          </p:val>
                                        </p:tav>
                                        <p:tav tm="100000">
                                          <p:val>
                                            <p:strVal val="#ppt_w"/>
                                          </p:val>
                                        </p:tav>
                                      </p:tavLst>
                                    </p:anim>
                                    <p:anim calcmode="lin" valueType="num">
                                      <p:cBhvr>
                                        <p:cTn id="13" dur="500" fill="hold"/>
                                        <p:tgtEl>
                                          <p:spTgt spid="14342"/>
                                        </p:tgtEl>
                                        <p:attrNameLst>
                                          <p:attrName>ppt_h</p:attrName>
                                        </p:attrNameLst>
                                      </p:cBhvr>
                                      <p:tavLst>
                                        <p:tav tm="0">
                                          <p:val>
                                            <p:fltVal val="0"/>
                                          </p:val>
                                        </p:tav>
                                        <p:tav tm="100000">
                                          <p:val>
                                            <p:strVal val="#ppt_h"/>
                                          </p:val>
                                        </p:tav>
                                      </p:tavLst>
                                    </p:anim>
                                    <p:animEffect transition="in" filter="fade">
                                      <p:cBhvr>
                                        <p:cTn id="14" dur="500"/>
                                        <p:tgtEl>
                                          <p:spTgt spid="14342"/>
                                        </p:tgtEl>
                                      </p:cBhvr>
                                    </p:animEffect>
                                  </p:childTnLst>
                                </p:cTn>
                              </p:par>
                              <p:par>
                                <p:cTn id="15" presetID="53" presetClass="entr" presetSubtype="16" fill="hold" nodeType="withEffect">
                                  <p:stCondLst>
                                    <p:cond delay="0"/>
                                  </p:stCondLst>
                                  <p:childTnLst>
                                    <p:set>
                                      <p:cBhvr>
                                        <p:cTn id="16" dur="1" fill="hold">
                                          <p:stCondLst>
                                            <p:cond delay="0"/>
                                          </p:stCondLst>
                                        </p:cTn>
                                        <p:tgtEl>
                                          <p:spTgt spid="14343"/>
                                        </p:tgtEl>
                                        <p:attrNameLst>
                                          <p:attrName>style.visibility</p:attrName>
                                        </p:attrNameLst>
                                      </p:cBhvr>
                                      <p:to>
                                        <p:strVal val="visible"/>
                                      </p:to>
                                    </p:set>
                                    <p:anim calcmode="lin" valueType="num">
                                      <p:cBhvr>
                                        <p:cTn id="17" dur="500" fill="hold"/>
                                        <p:tgtEl>
                                          <p:spTgt spid="14343"/>
                                        </p:tgtEl>
                                        <p:attrNameLst>
                                          <p:attrName>ppt_w</p:attrName>
                                        </p:attrNameLst>
                                      </p:cBhvr>
                                      <p:tavLst>
                                        <p:tav tm="0">
                                          <p:val>
                                            <p:fltVal val="0"/>
                                          </p:val>
                                        </p:tav>
                                        <p:tav tm="100000">
                                          <p:val>
                                            <p:strVal val="#ppt_w"/>
                                          </p:val>
                                        </p:tav>
                                      </p:tavLst>
                                    </p:anim>
                                    <p:anim calcmode="lin" valueType="num">
                                      <p:cBhvr>
                                        <p:cTn id="18" dur="500" fill="hold"/>
                                        <p:tgtEl>
                                          <p:spTgt spid="14343"/>
                                        </p:tgtEl>
                                        <p:attrNameLst>
                                          <p:attrName>ppt_h</p:attrName>
                                        </p:attrNameLst>
                                      </p:cBhvr>
                                      <p:tavLst>
                                        <p:tav tm="0">
                                          <p:val>
                                            <p:fltVal val="0"/>
                                          </p:val>
                                        </p:tav>
                                        <p:tav tm="100000">
                                          <p:val>
                                            <p:strVal val="#ppt_h"/>
                                          </p:val>
                                        </p:tav>
                                      </p:tavLst>
                                    </p:anim>
                                    <p:animEffect transition="in" filter="fade">
                                      <p:cBhvr>
                                        <p:cTn id="19" dur="500"/>
                                        <p:tgtEl>
                                          <p:spTgt spid="1434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2"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057400"/>
            <a:ext cx="7772400" cy="1470025"/>
          </a:xfrm>
        </p:spPr>
        <p:txBody>
          <a:bodyPr/>
          <a:lstStyle/>
          <a:p>
            <a:r>
              <a:rPr lang="ru-RU" dirty="0" smtClean="0">
                <a:solidFill>
                  <a:srgbClr val="C00000"/>
                </a:solidFill>
                <a:effectLst>
                  <a:outerShdw blurRad="38100" dist="38100" dir="2700000" algn="tl">
                    <a:srgbClr val="000000"/>
                  </a:outerShdw>
                </a:effectLst>
              </a:rPr>
              <a:t>1. Обязательная </a:t>
            </a:r>
            <a:r>
              <a:rPr lang="ru-RU" dirty="0">
                <a:solidFill>
                  <a:srgbClr val="C00000"/>
                </a:solidFill>
                <a:effectLst>
                  <a:outerShdw blurRad="38100" dist="38100" dir="2700000" algn="tl">
                    <a:srgbClr val="000000"/>
                  </a:outerShdw>
                </a:effectLst>
              </a:rPr>
              <a:t>подготовка граждан к военной службе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457200" y="304800"/>
            <a:ext cx="8229600" cy="6858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nchor="ctr"/>
          <a:lstStyle/>
          <a:p>
            <a:pPr algn="ctr">
              <a:defRPr/>
            </a:pPr>
            <a:r>
              <a:rPr lang="ru-RU" sz="3200" b="1" dirty="0">
                <a:solidFill>
                  <a:schemeClr val="tx1">
                    <a:lumMod val="85000"/>
                  </a:schemeClr>
                </a:solidFill>
                <a:effectLst>
                  <a:outerShdw blurRad="38100" dist="38100" dir="2700000" algn="tl">
                    <a:srgbClr val="000000">
                      <a:alpha val="43137"/>
                    </a:srgbClr>
                  </a:outerShdw>
                </a:effectLst>
              </a:rPr>
              <a:t>Военные аспекты международного </a:t>
            </a:r>
            <a:r>
              <a:rPr lang="ru-RU" sz="3200" b="1" dirty="0" smtClean="0">
                <a:solidFill>
                  <a:schemeClr val="tx1">
                    <a:lumMod val="85000"/>
                  </a:schemeClr>
                </a:solidFill>
                <a:effectLst>
                  <a:outerShdw blurRad="38100" dist="38100" dir="2700000" algn="tl">
                    <a:srgbClr val="000000">
                      <a:alpha val="43137"/>
                    </a:srgbClr>
                  </a:outerShdw>
                </a:effectLst>
              </a:rPr>
              <a:t>права</a:t>
            </a:r>
            <a:endParaRPr lang="ru-RU" sz="3200" b="1" dirty="0">
              <a:solidFill>
                <a:schemeClr val="tx1">
                  <a:lumMod val="85000"/>
                </a:schemeClr>
              </a:solidFill>
              <a:effectLst>
                <a:outerShdw blurRad="38100" dist="38100" dir="2700000" algn="tl">
                  <a:srgbClr val="000000">
                    <a:alpha val="43137"/>
                  </a:srgbClr>
                </a:outerShdw>
              </a:effectLst>
            </a:endParaRPr>
          </a:p>
        </p:txBody>
      </p:sp>
      <p:sp>
        <p:nvSpPr>
          <p:cNvPr id="3" name="Прямоугольник 2"/>
          <p:cNvSpPr/>
          <p:nvPr/>
        </p:nvSpPr>
        <p:spPr>
          <a:xfrm>
            <a:off x="2209800" y="1219200"/>
            <a:ext cx="6629400" cy="32766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spcBef>
                <a:spcPct val="50000"/>
              </a:spcBef>
              <a:defRPr/>
            </a:pPr>
            <a:r>
              <a:rPr lang="ru-RU" sz="2000" b="1" dirty="0">
                <a:solidFill>
                  <a:schemeClr val="tx1">
                    <a:lumMod val="95000"/>
                  </a:schemeClr>
                </a:solidFill>
                <a:effectLst>
                  <a:outerShdw blurRad="38100" dist="38100" dir="2700000" algn="tl">
                    <a:srgbClr val="000000">
                      <a:alpha val="43137"/>
                    </a:srgbClr>
                  </a:outerShdw>
                </a:effectLst>
              </a:rPr>
              <a:t>«Право войны» - это совокупность договорных и обычных юридических норм, применяемых воюющими сторонами в ходе вооруженных конфликтов, регулирующих применение средств и  методов ведения вооруженной борьбы, обеспечивающих защиту раненых, больных, военнопленных и гражданского населения, устанавливающих международно-правовую ответственность государств и уголовную ответственность отдельных лиц за их нарушение.</a:t>
            </a:r>
          </a:p>
        </p:txBody>
      </p:sp>
      <p:sp>
        <p:nvSpPr>
          <p:cNvPr id="4" name="Прямоугольник 3"/>
          <p:cNvSpPr/>
          <p:nvPr/>
        </p:nvSpPr>
        <p:spPr>
          <a:xfrm>
            <a:off x="1219200" y="4572000"/>
            <a:ext cx="7315200" cy="8382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spcBef>
                <a:spcPct val="50000"/>
              </a:spcBef>
              <a:defRPr/>
            </a:pPr>
            <a:r>
              <a:rPr lang="ru-RU" sz="2400" b="1" dirty="0">
                <a:solidFill>
                  <a:schemeClr val="tx1">
                    <a:lumMod val="95000"/>
                  </a:schemeClr>
                </a:solidFill>
                <a:effectLst>
                  <a:outerShdw blurRad="38100" dist="38100" dir="2700000" algn="tl">
                    <a:srgbClr val="000000">
                      <a:alpha val="43137"/>
                    </a:srgbClr>
                  </a:outerShdw>
                </a:effectLst>
              </a:rPr>
              <a:t>«Право войны» призвано ограничить и облегчить, насколько это возможно, бедствия войны.</a:t>
            </a:r>
          </a:p>
        </p:txBody>
      </p:sp>
      <p:pic>
        <p:nvPicPr>
          <p:cNvPr id="2050" name="Picture 2"/>
          <p:cNvPicPr>
            <a:picLocks noChangeAspect="1" noChangeArrowheads="1"/>
          </p:cNvPicPr>
          <p:nvPr/>
        </p:nvPicPr>
        <p:blipFill>
          <a:blip r:embed="rId2" cstate="print"/>
          <a:srcRect/>
          <a:stretch>
            <a:fillRect/>
          </a:stretch>
        </p:blipFill>
        <p:spPr bwMode="auto">
          <a:xfrm rot="21362007">
            <a:off x="152400" y="1404938"/>
            <a:ext cx="1905000" cy="2876550"/>
          </a:xfrm>
          <a:prstGeom prst="rect">
            <a:avLst/>
          </a:prstGeom>
          <a:ln>
            <a:headEnd/>
            <a:tailEnd/>
          </a:ln>
        </p:spPr>
        <p:style>
          <a:lnRef idx="3">
            <a:schemeClr val="lt1"/>
          </a:lnRef>
          <a:fillRef idx="1">
            <a:schemeClr val="accent1"/>
          </a:fillRef>
          <a:effectRef idx="1">
            <a:schemeClr val="accent1"/>
          </a:effectRef>
          <a:fontRef idx="minor">
            <a:schemeClr val="lt1"/>
          </a:fontRef>
        </p:style>
      </p:pic>
      <p:pic>
        <p:nvPicPr>
          <p:cNvPr id="15372" name="Picture 3"/>
          <p:cNvPicPr>
            <a:picLocks noChangeAspect="1" noChangeArrowheads="1"/>
          </p:cNvPicPr>
          <p:nvPr/>
        </p:nvPicPr>
        <p:blipFill>
          <a:blip r:embed="rId3" cstate="print"/>
          <a:srcRect/>
          <a:stretch>
            <a:fillRect/>
          </a:stretch>
        </p:blipFill>
        <p:spPr bwMode="auto">
          <a:xfrm>
            <a:off x="192088" y="5486400"/>
            <a:ext cx="6226175" cy="1168400"/>
          </a:xfrm>
          <a:prstGeom prst="rect">
            <a:avLst/>
          </a:prstGeom>
          <a:noFill/>
          <a:ln w="9525">
            <a:noFill/>
            <a:miter lim="800000"/>
            <a:headEnd/>
            <a:tailEnd/>
          </a:ln>
        </p:spPr>
      </p:pic>
      <p:pic>
        <p:nvPicPr>
          <p:cNvPr id="15373" name="Picture 5"/>
          <p:cNvPicPr>
            <a:picLocks noChangeAspect="1" noChangeArrowheads="1"/>
          </p:cNvPicPr>
          <p:nvPr/>
        </p:nvPicPr>
        <p:blipFill>
          <a:blip r:embed="rId4" cstate="print"/>
          <a:srcRect/>
          <a:stretch>
            <a:fillRect/>
          </a:stretch>
        </p:blipFill>
        <p:spPr bwMode="auto">
          <a:xfrm>
            <a:off x="7467600" y="5565775"/>
            <a:ext cx="1371600" cy="1146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15372"/>
                                        </p:tgtEl>
                                        <p:attrNameLst>
                                          <p:attrName>style.visibility</p:attrName>
                                        </p:attrNameLst>
                                      </p:cBhvr>
                                      <p:to>
                                        <p:strVal val="visible"/>
                                      </p:to>
                                    </p:set>
                                    <p:anim calcmode="lin" valueType="num">
                                      <p:cBhvr>
                                        <p:cTn id="27" dur="500" fill="hold"/>
                                        <p:tgtEl>
                                          <p:spTgt spid="15372"/>
                                        </p:tgtEl>
                                        <p:attrNameLst>
                                          <p:attrName>ppt_w</p:attrName>
                                        </p:attrNameLst>
                                      </p:cBhvr>
                                      <p:tavLst>
                                        <p:tav tm="0">
                                          <p:val>
                                            <p:fltVal val="0"/>
                                          </p:val>
                                        </p:tav>
                                        <p:tav tm="100000">
                                          <p:val>
                                            <p:strVal val="#ppt_w"/>
                                          </p:val>
                                        </p:tav>
                                      </p:tavLst>
                                    </p:anim>
                                    <p:anim calcmode="lin" valueType="num">
                                      <p:cBhvr>
                                        <p:cTn id="28" dur="500" fill="hold"/>
                                        <p:tgtEl>
                                          <p:spTgt spid="15372"/>
                                        </p:tgtEl>
                                        <p:attrNameLst>
                                          <p:attrName>ppt_h</p:attrName>
                                        </p:attrNameLst>
                                      </p:cBhvr>
                                      <p:tavLst>
                                        <p:tav tm="0">
                                          <p:val>
                                            <p:fltVal val="0"/>
                                          </p:val>
                                        </p:tav>
                                        <p:tav tm="100000">
                                          <p:val>
                                            <p:strVal val="#ppt_h"/>
                                          </p:val>
                                        </p:tav>
                                      </p:tavLst>
                                    </p:anim>
                                    <p:animEffect transition="in" filter="fade">
                                      <p:cBhvr>
                                        <p:cTn id="29" dur="500"/>
                                        <p:tgtEl>
                                          <p:spTgt spid="15372"/>
                                        </p:tgtEl>
                                      </p:cBhvr>
                                    </p:animEffect>
                                  </p:childTnLst>
                                </p:cTn>
                              </p:par>
                              <p:par>
                                <p:cTn id="30" presetID="53" presetClass="entr" presetSubtype="16" fill="hold" nodeType="withEffect">
                                  <p:stCondLst>
                                    <p:cond delay="0"/>
                                  </p:stCondLst>
                                  <p:childTnLst>
                                    <p:set>
                                      <p:cBhvr>
                                        <p:cTn id="31" dur="1" fill="hold">
                                          <p:stCondLst>
                                            <p:cond delay="0"/>
                                          </p:stCondLst>
                                        </p:cTn>
                                        <p:tgtEl>
                                          <p:spTgt spid="15373"/>
                                        </p:tgtEl>
                                        <p:attrNameLst>
                                          <p:attrName>style.visibility</p:attrName>
                                        </p:attrNameLst>
                                      </p:cBhvr>
                                      <p:to>
                                        <p:strVal val="visible"/>
                                      </p:to>
                                    </p:set>
                                    <p:anim calcmode="lin" valueType="num">
                                      <p:cBhvr>
                                        <p:cTn id="32" dur="500" fill="hold"/>
                                        <p:tgtEl>
                                          <p:spTgt spid="15373"/>
                                        </p:tgtEl>
                                        <p:attrNameLst>
                                          <p:attrName>ppt_w</p:attrName>
                                        </p:attrNameLst>
                                      </p:cBhvr>
                                      <p:tavLst>
                                        <p:tav tm="0">
                                          <p:val>
                                            <p:fltVal val="0"/>
                                          </p:val>
                                        </p:tav>
                                        <p:tav tm="100000">
                                          <p:val>
                                            <p:strVal val="#ppt_w"/>
                                          </p:val>
                                        </p:tav>
                                      </p:tavLst>
                                    </p:anim>
                                    <p:anim calcmode="lin" valueType="num">
                                      <p:cBhvr>
                                        <p:cTn id="33" dur="500" fill="hold"/>
                                        <p:tgtEl>
                                          <p:spTgt spid="15373"/>
                                        </p:tgtEl>
                                        <p:attrNameLst>
                                          <p:attrName>ppt_h</p:attrName>
                                        </p:attrNameLst>
                                      </p:cBhvr>
                                      <p:tavLst>
                                        <p:tav tm="0">
                                          <p:val>
                                            <p:fltVal val="0"/>
                                          </p:val>
                                        </p:tav>
                                        <p:tav tm="100000">
                                          <p:val>
                                            <p:strVal val="#ppt_h"/>
                                          </p:val>
                                        </p:tav>
                                      </p:tavLst>
                                    </p:anim>
                                    <p:animEffect transition="in" filter="fade">
                                      <p:cBhvr>
                                        <p:cTn id="34" dur="500"/>
                                        <p:tgtEl>
                                          <p:spTgt spid="15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76200" y="3733800"/>
            <a:ext cx="3200400" cy="25908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spcBef>
                <a:spcPct val="50000"/>
              </a:spcBef>
              <a:defRPr/>
            </a:pPr>
            <a:r>
              <a:rPr lang="ru-RU" b="1" dirty="0">
                <a:solidFill>
                  <a:schemeClr val="tx1"/>
                </a:solidFill>
                <a:effectLst>
                  <a:outerShdw blurRad="38100" dist="38100" dir="2700000" algn="tl">
                    <a:srgbClr val="000000">
                      <a:alpha val="43137"/>
                    </a:srgbClr>
                  </a:outerShdw>
                </a:effectLst>
              </a:rPr>
              <a:t>1899 г. – «О законах и обычаях войны на суше».</a:t>
            </a:r>
          </a:p>
          <a:p>
            <a:pPr>
              <a:spcBef>
                <a:spcPct val="50000"/>
              </a:spcBef>
              <a:defRPr/>
            </a:pPr>
            <a:r>
              <a:rPr lang="ru-RU" b="1" dirty="0">
                <a:solidFill>
                  <a:schemeClr val="tx1"/>
                </a:solidFill>
                <a:effectLst>
                  <a:outerShdw blurRad="38100" dist="38100" dir="2700000" algn="tl">
                    <a:srgbClr val="000000">
                      <a:alpha val="43137"/>
                    </a:srgbClr>
                  </a:outerShdw>
                </a:effectLst>
              </a:rPr>
              <a:t>1954 г. – О культурных ценностях.</a:t>
            </a:r>
          </a:p>
          <a:p>
            <a:pPr>
              <a:spcBef>
                <a:spcPct val="50000"/>
              </a:spcBef>
              <a:defRPr/>
            </a:pPr>
            <a:r>
              <a:rPr lang="ru-RU" b="1" dirty="0">
                <a:solidFill>
                  <a:schemeClr val="tx1"/>
                </a:solidFill>
                <a:effectLst>
                  <a:outerShdw blurRad="38100" dist="38100" dir="2700000" algn="tl">
                    <a:srgbClr val="000000">
                      <a:alpha val="43137"/>
                    </a:srgbClr>
                  </a:outerShdw>
                </a:effectLst>
              </a:rPr>
              <a:t>1980 г. – О запрещении использования некоторых видов обычных вооружений.</a:t>
            </a:r>
          </a:p>
        </p:txBody>
      </p:sp>
      <p:sp>
        <p:nvSpPr>
          <p:cNvPr id="2" name="Скругленный прямоугольник 1"/>
          <p:cNvSpPr/>
          <p:nvPr/>
        </p:nvSpPr>
        <p:spPr>
          <a:xfrm>
            <a:off x="533400" y="228600"/>
            <a:ext cx="8077200" cy="762000"/>
          </a:xfrm>
          <a:prstGeom prst="roundRect">
            <a:avLst/>
          </a:prstGeom>
          <a:effectLst/>
        </p:spPr>
        <p:style>
          <a:lnRef idx="0">
            <a:schemeClr val="accent1"/>
          </a:lnRef>
          <a:fillRef idx="3">
            <a:schemeClr val="accent1"/>
          </a:fillRef>
          <a:effectRef idx="3">
            <a:schemeClr val="accent1"/>
          </a:effectRef>
          <a:fontRef idx="minor">
            <a:schemeClr val="lt1"/>
          </a:fontRef>
        </p:style>
        <p:txBody>
          <a:bodyPr anchor="ctr"/>
          <a:lstStyle/>
          <a:p>
            <a:pPr algn="ctr">
              <a:defRPr/>
            </a:pPr>
            <a:r>
              <a:rPr lang="ru-RU" sz="2400" b="1" dirty="0">
                <a:solidFill>
                  <a:schemeClr val="tx1"/>
                </a:solidFill>
                <a:effectLst>
                  <a:outerShdw blurRad="38100" dist="38100" dir="2700000" algn="tl">
                    <a:srgbClr val="000000">
                      <a:alpha val="43137"/>
                    </a:srgbClr>
                  </a:outerShdw>
                </a:effectLst>
              </a:rPr>
              <a:t>Группы соглашений в рамках «Права войны»</a:t>
            </a:r>
          </a:p>
        </p:txBody>
      </p:sp>
      <p:sp>
        <p:nvSpPr>
          <p:cNvPr id="3" name="Скругленный прямоугольник 2"/>
          <p:cNvSpPr/>
          <p:nvPr/>
        </p:nvSpPr>
        <p:spPr>
          <a:xfrm>
            <a:off x="304800" y="1752600"/>
            <a:ext cx="3048000" cy="21336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ru-RU" sz="2200" b="1" dirty="0">
                <a:solidFill>
                  <a:schemeClr val="tx1">
                    <a:lumMod val="95000"/>
                  </a:schemeClr>
                </a:solidFill>
                <a:effectLst>
                  <a:outerShdw blurRad="38100" dist="38100" dir="2700000" algn="tl">
                    <a:srgbClr val="000000">
                      <a:alpha val="43137"/>
                    </a:srgbClr>
                  </a:outerShdw>
                </a:effectLst>
              </a:rPr>
              <a:t>Регулируют в целом правила боевых действий (ведение боевых действий, понятия оккупации </a:t>
            </a:r>
            <a:endParaRPr lang="en-US" sz="2200" b="1" dirty="0">
              <a:solidFill>
                <a:schemeClr val="tx1">
                  <a:lumMod val="95000"/>
                </a:schemeClr>
              </a:solidFill>
              <a:effectLst>
                <a:outerShdw blurRad="38100" dist="38100" dir="2700000" algn="tl">
                  <a:srgbClr val="000000">
                    <a:alpha val="43137"/>
                  </a:srgbClr>
                </a:outerShdw>
              </a:effectLst>
            </a:endParaRPr>
          </a:p>
          <a:p>
            <a:pPr algn="ctr">
              <a:defRPr/>
            </a:pPr>
            <a:r>
              <a:rPr lang="ru-RU" sz="2200" b="1" dirty="0">
                <a:solidFill>
                  <a:schemeClr val="tx1">
                    <a:lumMod val="95000"/>
                  </a:schemeClr>
                </a:solidFill>
                <a:effectLst>
                  <a:outerShdw blurRad="38100" dist="38100" dir="2700000" algn="tl">
                    <a:srgbClr val="000000">
                      <a:alpha val="43137"/>
                    </a:srgbClr>
                  </a:outerShdw>
                </a:effectLst>
              </a:rPr>
              <a:t>и нейтралитета)</a:t>
            </a:r>
          </a:p>
        </p:txBody>
      </p:sp>
      <p:sp>
        <p:nvSpPr>
          <p:cNvPr id="5" name="Прямоугольник 4"/>
          <p:cNvSpPr/>
          <p:nvPr/>
        </p:nvSpPr>
        <p:spPr>
          <a:xfrm>
            <a:off x="457200" y="1143000"/>
            <a:ext cx="3352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b="1" dirty="0">
                <a:solidFill>
                  <a:schemeClr val="tx1">
                    <a:lumMod val="75000"/>
                  </a:schemeClr>
                </a:solidFill>
                <a:effectLst>
                  <a:outerShdw blurRad="38100" dist="38100" dir="2700000" algn="tl">
                    <a:srgbClr val="000000">
                      <a:alpha val="43137"/>
                    </a:srgbClr>
                  </a:outerShdw>
                </a:effectLst>
              </a:rPr>
              <a:t>Гаагские конвенции</a:t>
            </a:r>
          </a:p>
        </p:txBody>
      </p:sp>
      <p:sp>
        <p:nvSpPr>
          <p:cNvPr id="6" name="Прямоугольник 5"/>
          <p:cNvSpPr/>
          <p:nvPr/>
        </p:nvSpPr>
        <p:spPr>
          <a:xfrm>
            <a:off x="4876800" y="1143000"/>
            <a:ext cx="3657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b="1" dirty="0">
                <a:solidFill>
                  <a:schemeClr val="tx1">
                    <a:lumMod val="75000"/>
                  </a:schemeClr>
                </a:solidFill>
                <a:effectLst>
                  <a:outerShdw blurRad="38100" dist="38100" dir="2700000" algn="tl">
                    <a:srgbClr val="000000">
                      <a:alpha val="43137"/>
                    </a:srgbClr>
                  </a:outerShdw>
                </a:effectLst>
              </a:rPr>
              <a:t>Женевские конвенции</a:t>
            </a:r>
          </a:p>
        </p:txBody>
      </p:sp>
      <p:sp>
        <p:nvSpPr>
          <p:cNvPr id="7" name="Прямоугольник 6"/>
          <p:cNvSpPr/>
          <p:nvPr/>
        </p:nvSpPr>
        <p:spPr>
          <a:xfrm>
            <a:off x="3733800" y="5486400"/>
            <a:ext cx="4038600" cy="12192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spcBef>
                <a:spcPct val="50000"/>
              </a:spcBef>
              <a:defRPr/>
            </a:pPr>
            <a:r>
              <a:rPr lang="ru-RU" b="1" dirty="0">
                <a:solidFill>
                  <a:schemeClr val="tx1">
                    <a:lumMod val="85000"/>
                  </a:schemeClr>
                </a:solidFill>
                <a:effectLst>
                  <a:outerShdw blurRad="38100" dist="38100" dir="2700000" algn="tl">
                    <a:srgbClr val="000000">
                      <a:alpha val="43137"/>
                    </a:srgbClr>
                  </a:outerShdw>
                </a:effectLst>
              </a:rPr>
              <a:t>1864 г. – Правила международной охраны больных и раненых воинов.</a:t>
            </a:r>
          </a:p>
          <a:p>
            <a:pPr>
              <a:spcBef>
                <a:spcPct val="50000"/>
              </a:spcBef>
              <a:defRPr/>
            </a:pPr>
            <a:r>
              <a:rPr lang="ru-RU" b="1" dirty="0">
                <a:solidFill>
                  <a:schemeClr val="tx1">
                    <a:lumMod val="85000"/>
                  </a:schemeClr>
                </a:solidFill>
                <a:effectLst>
                  <a:outerShdw blurRad="38100" dist="38100" dir="2700000" algn="tl">
                    <a:srgbClr val="000000">
                      <a:alpha val="43137"/>
                    </a:srgbClr>
                  </a:outerShdw>
                </a:effectLst>
              </a:rPr>
              <a:t>1949 г. – «О защите жертв войны».</a:t>
            </a:r>
          </a:p>
        </p:txBody>
      </p:sp>
      <p:pic>
        <p:nvPicPr>
          <p:cNvPr id="16400" name="Picture 4"/>
          <p:cNvPicPr>
            <a:picLocks noChangeAspect="1" noChangeArrowheads="1"/>
          </p:cNvPicPr>
          <p:nvPr/>
        </p:nvPicPr>
        <p:blipFill>
          <a:blip r:embed="rId2" cstate="print"/>
          <a:srcRect/>
          <a:stretch>
            <a:fillRect/>
          </a:stretch>
        </p:blipFill>
        <p:spPr bwMode="auto">
          <a:xfrm>
            <a:off x="7620000" y="4730750"/>
            <a:ext cx="1336675" cy="1916113"/>
          </a:xfrm>
          <a:prstGeom prst="rect">
            <a:avLst/>
          </a:prstGeom>
          <a:noFill/>
          <a:ln w="9525">
            <a:noFill/>
            <a:miter lim="800000"/>
            <a:headEnd/>
            <a:tailEnd/>
          </a:ln>
        </p:spPr>
      </p:pic>
      <p:pic>
        <p:nvPicPr>
          <p:cNvPr id="16401" name="Picture 2"/>
          <p:cNvPicPr>
            <a:picLocks noChangeAspect="1" noChangeArrowheads="1"/>
          </p:cNvPicPr>
          <p:nvPr/>
        </p:nvPicPr>
        <p:blipFill>
          <a:blip r:embed="rId3" cstate="print"/>
          <a:srcRect/>
          <a:stretch>
            <a:fillRect/>
          </a:stretch>
        </p:blipFill>
        <p:spPr bwMode="auto">
          <a:xfrm>
            <a:off x="2895600" y="4116388"/>
            <a:ext cx="1895475" cy="1444625"/>
          </a:xfrm>
          <a:prstGeom prst="rect">
            <a:avLst/>
          </a:prstGeom>
          <a:noFill/>
          <a:ln w="9525">
            <a:noFill/>
            <a:miter lim="800000"/>
            <a:headEnd/>
            <a:tailEnd/>
          </a:ln>
        </p:spPr>
      </p:pic>
      <p:sp>
        <p:nvSpPr>
          <p:cNvPr id="4" name="Скругленный прямоугольник 3"/>
          <p:cNvSpPr/>
          <p:nvPr/>
        </p:nvSpPr>
        <p:spPr>
          <a:xfrm>
            <a:off x="3810000" y="1752600"/>
            <a:ext cx="5181600" cy="28194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ru-RU" sz="2200" b="1" dirty="0">
                <a:solidFill>
                  <a:schemeClr val="tx1"/>
                </a:solidFill>
                <a:effectLst>
                  <a:outerShdw blurRad="38100" dist="38100" dir="2700000" algn="tl">
                    <a:srgbClr val="000000">
                      <a:alpha val="43137"/>
                    </a:srgbClr>
                  </a:outerShdw>
                </a:effectLst>
              </a:rPr>
              <a:t>Содержат положения:</a:t>
            </a:r>
          </a:p>
          <a:p>
            <a:pPr>
              <a:buFontTx/>
              <a:buChar char="•"/>
              <a:defRPr/>
            </a:pPr>
            <a:r>
              <a:rPr lang="ru-RU" sz="2200" b="1" dirty="0">
                <a:solidFill>
                  <a:schemeClr val="tx1"/>
                </a:solidFill>
                <a:effectLst>
                  <a:outerShdw blurRad="38100" dist="38100" dir="2700000" algn="tl">
                    <a:srgbClr val="000000">
                      <a:alpha val="43137"/>
                    </a:srgbClr>
                  </a:outerShdw>
                </a:effectLst>
              </a:rPr>
              <a:t> о защите жертв вооруженных конфликтов;</a:t>
            </a:r>
          </a:p>
          <a:p>
            <a:pPr>
              <a:buFontTx/>
              <a:buChar char="•"/>
              <a:defRPr/>
            </a:pPr>
            <a:r>
              <a:rPr lang="ru-RU" sz="2200" b="1" dirty="0">
                <a:solidFill>
                  <a:schemeClr val="tx1"/>
                </a:solidFill>
                <a:effectLst>
                  <a:outerShdw blurRad="38100" dist="38100" dir="2700000" algn="tl">
                    <a:srgbClr val="000000">
                      <a:alpha val="43137"/>
                    </a:srgbClr>
                  </a:outerShdw>
                </a:effectLst>
              </a:rPr>
              <a:t> о защите гражданского населения;</a:t>
            </a:r>
          </a:p>
          <a:p>
            <a:pPr>
              <a:buFontTx/>
              <a:buChar char="•"/>
              <a:defRPr/>
            </a:pPr>
            <a:r>
              <a:rPr lang="ru-RU" sz="2200" b="1" dirty="0">
                <a:solidFill>
                  <a:schemeClr val="tx1"/>
                </a:solidFill>
                <a:effectLst>
                  <a:outerShdw blurRad="38100" dist="38100" dir="2700000" algn="tl">
                    <a:srgbClr val="000000">
                      <a:alpha val="43137"/>
                    </a:srgbClr>
                  </a:outerShdw>
                </a:effectLst>
              </a:rPr>
              <a:t> об отношении к лицам, оказывающим помощь жертвам вооруженных конфликтов, в частности к медицинским службам.</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style.rotation</p:attrName>
                                        </p:attrNameLst>
                                      </p:cBhvr>
                                      <p:tavLst>
                                        <p:tav tm="0">
                                          <p:val>
                                            <p:fltVal val="90"/>
                                          </p:val>
                                        </p:tav>
                                        <p:tav tm="100000">
                                          <p:val>
                                            <p:fltVal val="0"/>
                                          </p:val>
                                        </p:tav>
                                      </p:tavLst>
                                    </p:anim>
                                    <p:animEffect transition="in" filter="fade">
                                      <p:cBhvr>
                                        <p:cTn id="34" dur="1000"/>
                                        <p:tgtEl>
                                          <p:spTgt spid="3"/>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90"/>
                                          </p:val>
                                        </p:tav>
                                        <p:tav tm="100000">
                                          <p:val>
                                            <p:fltVal val="0"/>
                                          </p:val>
                                        </p:tav>
                                      </p:tavLst>
                                    </p:anim>
                                    <p:animEffect transition="in" filter="fade">
                                      <p:cBhvr>
                                        <p:cTn id="40" dur="1000"/>
                                        <p:tgtEl>
                                          <p:spTgt spid="9"/>
                                        </p:tgtEl>
                                      </p:cBhvr>
                                    </p:animEffect>
                                  </p:childTnLst>
                                </p:cTn>
                              </p:par>
                              <p:par>
                                <p:cTn id="41" presetID="31" presetClass="entr" presetSubtype="0" fill="hold" nodeType="withEffect">
                                  <p:stCondLst>
                                    <p:cond delay="0"/>
                                  </p:stCondLst>
                                  <p:childTnLst>
                                    <p:set>
                                      <p:cBhvr>
                                        <p:cTn id="42" dur="1" fill="hold">
                                          <p:stCondLst>
                                            <p:cond delay="0"/>
                                          </p:stCondLst>
                                        </p:cTn>
                                        <p:tgtEl>
                                          <p:spTgt spid="16401"/>
                                        </p:tgtEl>
                                        <p:attrNameLst>
                                          <p:attrName>style.visibility</p:attrName>
                                        </p:attrNameLst>
                                      </p:cBhvr>
                                      <p:to>
                                        <p:strVal val="visible"/>
                                      </p:to>
                                    </p:set>
                                    <p:anim calcmode="lin" valueType="num">
                                      <p:cBhvr>
                                        <p:cTn id="43" dur="1000" fill="hold"/>
                                        <p:tgtEl>
                                          <p:spTgt spid="16401"/>
                                        </p:tgtEl>
                                        <p:attrNameLst>
                                          <p:attrName>ppt_w</p:attrName>
                                        </p:attrNameLst>
                                      </p:cBhvr>
                                      <p:tavLst>
                                        <p:tav tm="0">
                                          <p:val>
                                            <p:fltVal val="0"/>
                                          </p:val>
                                        </p:tav>
                                        <p:tav tm="100000">
                                          <p:val>
                                            <p:strVal val="#ppt_w"/>
                                          </p:val>
                                        </p:tav>
                                      </p:tavLst>
                                    </p:anim>
                                    <p:anim calcmode="lin" valueType="num">
                                      <p:cBhvr>
                                        <p:cTn id="44" dur="1000" fill="hold"/>
                                        <p:tgtEl>
                                          <p:spTgt spid="16401"/>
                                        </p:tgtEl>
                                        <p:attrNameLst>
                                          <p:attrName>ppt_h</p:attrName>
                                        </p:attrNameLst>
                                      </p:cBhvr>
                                      <p:tavLst>
                                        <p:tav tm="0">
                                          <p:val>
                                            <p:fltVal val="0"/>
                                          </p:val>
                                        </p:tav>
                                        <p:tav tm="100000">
                                          <p:val>
                                            <p:strVal val="#ppt_h"/>
                                          </p:val>
                                        </p:tav>
                                      </p:tavLst>
                                    </p:anim>
                                    <p:anim calcmode="lin" valueType="num">
                                      <p:cBhvr>
                                        <p:cTn id="45" dur="1000" fill="hold"/>
                                        <p:tgtEl>
                                          <p:spTgt spid="16401"/>
                                        </p:tgtEl>
                                        <p:attrNameLst>
                                          <p:attrName>style.rotation</p:attrName>
                                        </p:attrNameLst>
                                      </p:cBhvr>
                                      <p:tavLst>
                                        <p:tav tm="0">
                                          <p:val>
                                            <p:fltVal val="90"/>
                                          </p:val>
                                        </p:tav>
                                        <p:tav tm="100000">
                                          <p:val>
                                            <p:fltVal val="0"/>
                                          </p:val>
                                        </p:tav>
                                      </p:tavLst>
                                    </p:anim>
                                    <p:animEffect transition="in" filter="fade">
                                      <p:cBhvr>
                                        <p:cTn id="46" dur="1000"/>
                                        <p:tgtEl>
                                          <p:spTgt spid="16401"/>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000" fill="hold"/>
                                        <p:tgtEl>
                                          <p:spTgt spid="7"/>
                                        </p:tgtEl>
                                        <p:attrNameLst>
                                          <p:attrName>ppt_w</p:attrName>
                                        </p:attrNameLst>
                                      </p:cBhvr>
                                      <p:tavLst>
                                        <p:tav tm="0">
                                          <p:val>
                                            <p:fltVal val="0"/>
                                          </p:val>
                                        </p:tav>
                                        <p:tav tm="100000">
                                          <p:val>
                                            <p:strVal val="#ppt_w"/>
                                          </p:val>
                                        </p:tav>
                                      </p:tavLst>
                                    </p:anim>
                                    <p:anim calcmode="lin" valueType="num">
                                      <p:cBhvr>
                                        <p:cTn id="50" dur="1000" fill="hold"/>
                                        <p:tgtEl>
                                          <p:spTgt spid="7"/>
                                        </p:tgtEl>
                                        <p:attrNameLst>
                                          <p:attrName>ppt_h</p:attrName>
                                        </p:attrNameLst>
                                      </p:cBhvr>
                                      <p:tavLst>
                                        <p:tav tm="0">
                                          <p:val>
                                            <p:fltVal val="0"/>
                                          </p:val>
                                        </p:tav>
                                        <p:tav tm="100000">
                                          <p:val>
                                            <p:strVal val="#ppt_h"/>
                                          </p:val>
                                        </p:tav>
                                      </p:tavLst>
                                    </p:anim>
                                    <p:anim calcmode="lin" valueType="num">
                                      <p:cBhvr>
                                        <p:cTn id="51" dur="1000" fill="hold"/>
                                        <p:tgtEl>
                                          <p:spTgt spid="7"/>
                                        </p:tgtEl>
                                        <p:attrNameLst>
                                          <p:attrName>style.rotation</p:attrName>
                                        </p:attrNameLst>
                                      </p:cBhvr>
                                      <p:tavLst>
                                        <p:tav tm="0">
                                          <p:val>
                                            <p:fltVal val="90"/>
                                          </p:val>
                                        </p:tav>
                                        <p:tav tm="100000">
                                          <p:val>
                                            <p:fltVal val="0"/>
                                          </p:val>
                                        </p:tav>
                                      </p:tavLst>
                                    </p:anim>
                                    <p:animEffect transition="in" filter="fade">
                                      <p:cBhvr>
                                        <p:cTn id="52" dur="1000"/>
                                        <p:tgtEl>
                                          <p:spTgt spid="7"/>
                                        </p:tgtEl>
                                      </p:cBhvr>
                                    </p:animEffect>
                                  </p:childTnLst>
                                </p:cTn>
                              </p:par>
                              <p:par>
                                <p:cTn id="53" presetID="31" presetClass="entr" presetSubtype="0" fill="hold" nodeType="withEffect">
                                  <p:stCondLst>
                                    <p:cond delay="0"/>
                                  </p:stCondLst>
                                  <p:childTnLst>
                                    <p:set>
                                      <p:cBhvr>
                                        <p:cTn id="54" dur="1" fill="hold">
                                          <p:stCondLst>
                                            <p:cond delay="0"/>
                                          </p:stCondLst>
                                        </p:cTn>
                                        <p:tgtEl>
                                          <p:spTgt spid="16400"/>
                                        </p:tgtEl>
                                        <p:attrNameLst>
                                          <p:attrName>style.visibility</p:attrName>
                                        </p:attrNameLst>
                                      </p:cBhvr>
                                      <p:to>
                                        <p:strVal val="visible"/>
                                      </p:to>
                                    </p:set>
                                    <p:anim calcmode="lin" valueType="num">
                                      <p:cBhvr>
                                        <p:cTn id="55" dur="1000" fill="hold"/>
                                        <p:tgtEl>
                                          <p:spTgt spid="16400"/>
                                        </p:tgtEl>
                                        <p:attrNameLst>
                                          <p:attrName>ppt_w</p:attrName>
                                        </p:attrNameLst>
                                      </p:cBhvr>
                                      <p:tavLst>
                                        <p:tav tm="0">
                                          <p:val>
                                            <p:fltVal val="0"/>
                                          </p:val>
                                        </p:tav>
                                        <p:tav tm="100000">
                                          <p:val>
                                            <p:strVal val="#ppt_w"/>
                                          </p:val>
                                        </p:tav>
                                      </p:tavLst>
                                    </p:anim>
                                    <p:anim calcmode="lin" valueType="num">
                                      <p:cBhvr>
                                        <p:cTn id="56" dur="1000" fill="hold"/>
                                        <p:tgtEl>
                                          <p:spTgt spid="16400"/>
                                        </p:tgtEl>
                                        <p:attrNameLst>
                                          <p:attrName>ppt_h</p:attrName>
                                        </p:attrNameLst>
                                      </p:cBhvr>
                                      <p:tavLst>
                                        <p:tav tm="0">
                                          <p:val>
                                            <p:fltVal val="0"/>
                                          </p:val>
                                        </p:tav>
                                        <p:tav tm="100000">
                                          <p:val>
                                            <p:strVal val="#ppt_h"/>
                                          </p:val>
                                        </p:tav>
                                      </p:tavLst>
                                    </p:anim>
                                    <p:anim calcmode="lin" valueType="num">
                                      <p:cBhvr>
                                        <p:cTn id="57" dur="1000" fill="hold"/>
                                        <p:tgtEl>
                                          <p:spTgt spid="16400"/>
                                        </p:tgtEl>
                                        <p:attrNameLst>
                                          <p:attrName>style.rotation</p:attrName>
                                        </p:attrNameLst>
                                      </p:cBhvr>
                                      <p:tavLst>
                                        <p:tav tm="0">
                                          <p:val>
                                            <p:fltVal val="90"/>
                                          </p:val>
                                        </p:tav>
                                        <p:tav tm="100000">
                                          <p:val>
                                            <p:fltVal val="0"/>
                                          </p:val>
                                        </p:tav>
                                      </p:tavLst>
                                    </p:anim>
                                    <p:animEffect transition="in" filter="fade">
                                      <p:cBhvr>
                                        <p:cTn id="58" dur="1000"/>
                                        <p:tgtEl>
                                          <p:spTgt spid="16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5" grpId="0" animBg="1"/>
      <p:bldP spid="6" grpId="0" animBg="1"/>
      <p:bldP spid="7"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cstate="print"/>
          <a:srcRect/>
          <a:stretch>
            <a:fillRect/>
          </a:stretch>
        </p:blipFill>
        <p:spPr bwMode="auto">
          <a:xfrm>
            <a:off x="7391400" y="685800"/>
            <a:ext cx="1600200" cy="2198688"/>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srcRect/>
          <a:stretch>
            <a:fillRect/>
          </a:stretch>
        </p:blipFill>
        <p:spPr bwMode="auto">
          <a:xfrm>
            <a:off x="152400" y="2590800"/>
            <a:ext cx="1990725" cy="2438400"/>
          </a:xfrm>
          <a:prstGeom prst="rect">
            <a:avLst/>
          </a:prstGeom>
          <a:noFill/>
          <a:ln w="9525">
            <a:noFill/>
            <a:miter lim="800000"/>
            <a:headEnd/>
            <a:tailEnd/>
          </a:ln>
        </p:spPr>
      </p:pic>
      <p:graphicFrame>
        <p:nvGraphicFramePr>
          <p:cNvPr id="2" name="Схема 1"/>
          <p:cNvGraphicFramePr/>
          <p:nvPr/>
        </p:nvGraphicFramePr>
        <p:xfrm>
          <a:off x="838200" y="762000"/>
          <a:ext cx="8077200" cy="5715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Скругленный прямоугольник 2"/>
          <p:cNvSpPr/>
          <p:nvPr/>
        </p:nvSpPr>
        <p:spPr>
          <a:xfrm>
            <a:off x="228600" y="152400"/>
            <a:ext cx="8610600" cy="4572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a:solidFill>
                  <a:schemeClr val="tx1"/>
                </a:solidFill>
                <a:effectLst>
                  <a:outerShdw blurRad="38100" dist="38100" dir="2700000" algn="tl">
                    <a:srgbClr val="000000">
                      <a:alpha val="43137"/>
                    </a:srgbClr>
                  </a:outerShdw>
                </a:effectLst>
              </a:rPr>
              <a:t>Международные правила поведения в бою</a:t>
            </a:r>
          </a:p>
        </p:txBody>
      </p:sp>
      <p:pic>
        <p:nvPicPr>
          <p:cNvPr id="4098" name="Picture 2"/>
          <p:cNvPicPr>
            <a:picLocks noChangeAspect="1" noChangeArrowheads="1"/>
          </p:cNvPicPr>
          <p:nvPr/>
        </p:nvPicPr>
        <p:blipFill>
          <a:blip r:embed="rId8" cstate="print"/>
          <a:srcRect/>
          <a:stretch>
            <a:fillRect/>
          </a:stretch>
        </p:blipFill>
        <p:spPr bwMode="auto">
          <a:xfrm>
            <a:off x="152400" y="5486400"/>
            <a:ext cx="2298700" cy="1295400"/>
          </a:xfrm>
          <a:prstGeom prst="rect">
            <a:avLst/>
          </a:prstGeom>
          <a:ln>
            <a:headEnd/>
            <a:tailEnd/>
          </a:ln>
        </p:spPr>
        <p:style>
          <a:lnRef idx="3">
            <a:schemeClr val="lt1"/>
          </a:lnRef>
          <a:fillRef idx="1">
            <a:schemeClr val="accent1"/>
          </a:fillRef>
          <a:effectRef idx="1">
            <a:schemeClr val="accent1"/>
          </a:effectRef>
          <a:fontRef idx="minor">
            <a:schemeClr val="lt1"/>
          </a:fontRef>
        </p:style>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nodeType="withEffect">
                                  <p:stCondLst>
                                    <p:cond delay="0"/>
                                  </p:stCondLst>
                                  <p:childTnLst>
                                    <p:set>
                                      <p:cBhvr>
                                        <p:cTn id="18" dur="1" fill="hold">
                                          <p:stCondLst>
                                            <p:cond delay="0"/>
                                          </p:stCondLst>
                                        </p:cTn>
                                        <p:tgtEl>
                                          <p:spTgt spid="17411"/>
                                        </p:tgtEl>
                                        <p:attrNameLst>
                                          <p:attrName>style.visibility</p:attrName>
                                        </p:attrNameLst>
                                      </p:cBhvr>
                                      <p:to>
                                        <p:strVal val="visible"/>
                                      </p:to>
                                    </p:set>
                                    <p:anim calcmode="lin" valueType="num">
                                      <p:cBhvr>
                                        <p:cTn id="19" dur="1000" fill="hold"/>
                                        <p:tgtEl>
                                          <p:spTgt spid="17411"/>
                                        </p:tgtEl>
                                        <p:attrNameLst>
                                          <p:attrName>ppt_w</p:attrName>
                                        </p:attrNameLst>
                                      </p:cBhvr>
                                      <p:tavLst>
                                        <p:tav tm="0">
                                          <p:val>
                                            <p:fltVal val="0"/>
                                          </p:val>
                                        </p:tav>
                                        <p:tav tm="100000">
                                          <p:val>
                                            <p:strVal val="#ppt_w"/>
                                          </p:val>
                                        </p:tav>
                                      </p:tavLst>
                                    </p:anim>
                                    <p:anim calcmode="lin" valueType="num">
                                      <p:cBhvr>
                                        <p:cTn id="20" dur="1000" fill="hold"/>
                                        <p:tgtEl>
                                          <p:spTgt spid="17411"/>
                                        </p:tgtEl>
                                        <p:attrNameLst>
                                          <p:attrName>ppt_h</p:attrName>
                                        </p:attrNameLst>
                                      </p:cBhvr>
                                      <p:tavLst>
                                        <p:tav tm="0">
                                          <p:val>
                                            <p:fltVal val="0"/>
                                          </p:val>
                                        </p:tav>
                                        <p:tav tm="100000">
                                          <p:val>
                                            <p:strVal val="#ppt_h"/>
                                          </p:val>
                                        </p:tav>
                                      </p:tavLst>
                                    </p:anim>
                                    <p:anim calcmode="lin" valueType="num">
                                      <p:cBhvr>
                                        <p:cTn id="21" dur="1000" fill="hold"/>
                                        <p:tgtEl>
                                          <p:spTgt spid="17411"/>
                                        </p:tgtEl>
                                        <p:attrNameLst>
                                          <p:attrName>style.rotation</p:attrName>
                                        </p:attrNameLst>
                                      </p:cBhvr>
                                      <p:tavLst>
                                        <p:tav tm="0">
                                          <p:val>
                                            <p:fltVal val="90"/>
                                          </p:val>
                                        </p:tav>
                                        <p:tav tm="100000">
                                          <p:val>
                                            <p:fltVal val="0"/>
                                          </p:val>
                                        </p:tav>
                                      </p:tavLst>
                                    </p:anim>
                                    <p:animEffect transition="in" filter="fade">
                                      <p:cBhvr>
                                        <p:cTn id="22" dur="1000"/>
                                        <p:tgtEl>
                                          <p:spTgt spid="17411"/>
                                        </p:tgtEl>
                                      </p:cBhvr>
                                    </p:animEffect>
                                  </p:childTnLst>
                                </p:cTn>
                              </p:par>
                              <p:par>
                                <p:cTn id="23" presetID="31" presetClass="entr" presetSubtype="0" fill="hold" nodeType="with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1000" fill="hold"/>
                                        <p:tgtEl>
                                          <p:spTgt spid="4098"/>
                                        </p:tgtEl>
                                        <p:attrNameLst>
                                          <p:attrName>ppt_w</p:attrName>
                                        </p:attrNameLst>
                                      </p:cBhvr>
                                      <p:tavLst>
                                        <p:tav tm="0">
                                          <p:val>
                                            <p:fltVal val="0"/>
                                          </p:val>
                                        </p:tav>
                                        <p:tav tm="100000">
                                          <p:val>
                                            <p:strVal val="#ppt_w"/>
                                          </p:val>
                                        </p:tav>
                                      </p:tavLst>
                                    </p:anim>
                                    <p:anim calcmode="lin" valueType="num">
                                      <p:cBhvr>
                                        <p:cTn id="26" dur="1000" fill="hold"/>
                                        <p:tgtEl>
                                          <p:spTgt spid="4098"/>
                                        </p:tgtEl>
                                        <p:attrNameLst>
                                          <p:attrName>ppt_h</p:attrName>
                                        </p:attrNameLst>
                                      </p:cBhvr>
                                      <p:tavLst>
                                        <p:tav tm="0">
                                          <p:val>
                                            <p:fltVal val="0"/>
                                          </p:val>
                                        </p:tav>
                                        <p:tav tm="100000">
                                          <p:val>
                                            <p:strVal val="#ppt_h"/>
                                          </p:val>
                                        </p:tav>
                                      </p:tavLst>
                                    </p:anim>
                                    <p:anim calcmode="lin" valueType="num">
                                      <p:cBhvr>
                                        <p:cTn id="27" dur="1000" fill="hold"/>
                                        <p:tgtEl>
                                          <p:spTgt spid="4098"/>
                                        </p:tgtEl>
                                        <p:attrNameLst>
                                          <p:attrName>style.rotation</p:attrName>
                                        </p:attrNameLst>
                                      </p:cBhvr>
                                      <p:tavLst>
                                        <p:tav tm="0">
                                          <p:val>
                                            <p:fltVal val="90"/>
                                          </p:val>
                                        </p:tav>
                                        <p:tav tm="100000">
                                          <p:val>
                                            <p:fltVal val="0"/>
                                          </p:val>
                                        </p:tav>
                                      </p:tavLst>
                                    </p:anim>
                                    <p:animEffect transition="in" filter="fade">
                                      <p:cBhvr>
                                        <p:cTn id="28"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457200" y="228600"/>
            <a:ext cx="8305800" cy="6096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ru-RU" sz="2000" b="1" dirty="0" smtClean="0">
                <a:solidFill>
                  <a:schemeClr val="tx1"/>
                </a:solidFill>
                <a:effectLst>
                  <a:outerShdw blurRad="38100" dist="38100" dir="2700000" algn="tl">
                    <a:srgbClr val="000000">
                      <a:alpha val="43137"/>
                    </a:srgbClr>
                  </a:outerShdw>
                </a:effectLst>
              </a:rPr>
              <a:t>Кроме организаций Красного креста и Красного полумесяца международным </a:t>
            </a:r>
            <a:r>
              <a:rPr lang="ru-RU" sz="2000" b="1" dirty="0">
                <a:solidFill>
                  <a:schemeClr val="tx1"/>
                </a:solidFill>
                <a:effectLst>
                  <a:outerShdw blurRad="38100" dist="38100" dir="2700000" algn="tl">
                    <a:srgbClr val="000000">
                      <a:alpha val="43137"/>
                    </a:srgbClr>
                  </a:outerShdw>
                </a:effectLst>
              </a:rPr>
              <a:t>правом на особую защиту пользуются:</a:t>
            </a:r>
          </a:p>
        </p:txBody>
      </p:sp>
      <p:pic>
        <p:nvPicPr>
          <p:cNvPr id="19461" name="Picture 2"/>
          <p:cNvPicPr>
            <a:picLocks noChangeAspect="1" noChangeArrowheads="1"/>
          </p:cNvPicPr>
          <p:nvPr/>
        </p:nvPicPr>
        <p:blipFill>
          <a:blip r:embed="rId2" cstate="print"/>
          <a:srcRect/>
          <a:stretch>
            <a:fillRect/>
          </a:stretch>
        </p:blipFill>
        <p:spPr bwMode="auto">
          <a:xfrm>
            <a:off x="228600" y="1219200"/>
            <a:ext cx="8502650" cy="5334000"/>
          </a:xfrm>
          <a:prstGeom prst="rect">
            <a:avLst/>
          </a:prstGeom>
          <a:noFill/>
          <a:ln w="9525">
            <a:noFill/>
            <a:miter lim="800000"/>
            <a:headEnd/>
            <a:tailEnd/>
          </a:ln>
        </p:spPr>
      </p:pic>
      <p:pic>
        <p:nvPicPr>
          <p:cNvPr id="19462" name="Picture 10"/>
          <p:cNvPicPr>
            <a:picLocks noChangeAspect="1" noChangeArrowheads="1"/>
          </p:cNvPicPr>
          <p:nvPr/>
        </p:nvPicPr>
        <p:blipFill>
          <a:blip r:embed="rId3" cstate="print"/>
          <a:srcRect/>
          <a:stretch>
            <a:fillRect/>
          </a:stretch>
        </p:blipFill>
        <p:spPr bwMode="auto">
          <a:xfrm>
            <a:off x="2362200" y="3886200"/>
            <a:ext cx="828675" cy="733425"/>
          </a:xfrm>
          <a:prstGeom prst="rect">
            <a:avLst/>
          </a:prstGeom>
          <a:noFill/>
          <a:ln w="9525">
            <a:noFill/>
            <a:miter lim="800000"/>
            <a:headEnd/>
            <a:tailEnd/>
          </a:ln>
        </p:spPr>
      </p:pic>
      <p:pic>
        <p:nvPicPr>
          <p:cNvPr id="19463" name="Picture 15"/>
          <p:cNvPicPr>
            <a:picLocks noChangeAspect="1" noChangeArrowheads="1"/>
          </p:cNvPicPr>
          <p:nvPr/>
        </p:nvPicPr>
        <p:blipFill>
          <a:blip r:embed="rId4" cstate="print"/>
          <a:srcRect/>
          <a:stretch>
            <a:fillRect/>
          </a:stretch>
        </p:blipFill>
        <p:spPr bwMode="auto">
          <a:xfrm>
            <a:off x="3352800" y="3886200"/>
            <a:ext cx="762000" cy="762000"/>
          </a:xfrm>
          <a:prstGeom prst="rect">
            <a:avLst/>
          </a:prstGeom>
          <a:noFill/>
          <a:ln w="9525">
            <a:noFill/>
            <a:miter lim="800000"/>
            <a:headEnd/>
            <a:tailEnd/>
          </a:ln>
        </p:spPr>
      </p:pic>
      <p:pic>
        <p:nvPicPr>
          <p:cNvPr id="19464" name="Picture 11"/>
          <p:cNvPicPr>
            <a:picLocks noChangeAspect="1" noChangeArrowheads="1"/>
          </p:cNvPicPr>
          <p:nvPr/>
        </p:nvPicPr>
        <p:blipFill>
          <a:blip r:embed="rId5" cstate="print"/>
          <a:srcRect/>
          <a:stretch>
            <a:fillRect/>
          </a:stretch>
        </p:blipFill>
        <p:spPr bwMode="auto">
          <a:xfrm>
            <a:off x="4343400" y="3886200"/>
            <a:ext cx="854075" cy="76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9461"/>
                                        </p:tgtEl>
                                        <p:attrNameLst>
                                          <p:attrName>style.visibility</p:attrName>
                                        </p:attrNameLst>
                                      </p:cBhvr>
                                      <p:to>
                                        <p:strVal val="visible"/>
                                      </p:to>
                                    </p:set>
                                    <p:anim calcmode="lin" valueType="num">
                                      <p:cBhvr>
                                        <p:cTn id="12" dur="500" fill="hold"/>
                                        <p:tgtEl>
                                          <p:spTgt spid="19461"/>
                                        </p:tgtEl>
                                        <p:attrNameLst>
                                          <p:attrName>ppt_w</p:attrName>
                                        </p:attrNameLst>
                                      </p:cBhvr>
                                      <p:tavLst>
                                        <p:tav tm="0">
                                          <p:val>
                                            <p:fltVal val="0"/>
                                          </p:val>
                                        </p:tav>
                                        <p:tav tm="100000">
                                          <p:val>
                                            <p:strVal val="#ppt_w"/>
                                          </p:val>
                                        </p:tav>
                                      </p:tavLst>
                                    </p:anim>
                                    <p:anim calcmode="lin" valueType="num">
                                      <p:cBhvr>
                                        <p:cTn id="13" dur="500" fill="hold"/>
                                        <p:tgtEl>
                                          <p:spTgt spid="19461"/>
                                        </p:tgtEl>
                                        <p:attrNameLst>
                                          <p:attrName>ppt_h</p:attrName>
                                        </p:attrNameLst>
                                      </p:cBhvr>
                                      <p:tavLst>
                                        <p:tav tm="0">
                                          <p:val>
                                            <p:fltVal val="0"/>
                                          </p:val>
                                        </p:tav>
                                        <p:tav tm="100000">
                                          <p:val>
                                            <p:strVal val="#ppt_h"/>
                                          </p:val>
                                        </p:tav>
                                      </p:tavLst>
                                    </p:anim>
                                    <p:animEffect transition="in" filter="fade">
                                      <p:cBhvr>
                                        <p:cTn id="14" dur="5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609600" y="304801"/>
            <a:ext cx="7924800" cy="83099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lgn="ctr">
              <a:spcBef>
                <a:spcPct val="50000"/>
              </a:spcBef>
              <a:defRPr/>
            </a:pPr>
            <a:r>
              <a:rPr lang="ru-RU" sz="2400" b="1" dirty="0">
                <a:solidFill>
                  <a:schemeClr val="bg2">
                    <a:lumMod val="20000"/>
                    <a:lumOff val="80000"/>
                  </a:schemeClr>
                </a:solidFill>
                <a:effectLst>
                  <a:outerShdw blurRad="38100" dist="38100" dir="2700000" algn="tl">
                    <a:srgbClr val="000000">
                      <a:alpha val="43137"/>
                    </a:srgbClr>
                  </a:outerShdw>
                </a:effectLst>
              </a:rPr>
              <a:t>Серьезные нарушения «Права войны» квалифицируются как военные преступления:</a:t>
            </a:r>
          </a:p>
        </p:txBody>
      </p:sp>
      <p:pic>
        <p:nvPicPr>
          <p:cNvPr id="20485" name="Picture 2"/>
          <p:cNvPicPr>
            <a:picLocks noChangeAspect="1" noChangeArrowheads="1"/>
          </p:cNvPicPr>
          <p:nvPr/>
        </p:nvPicPr>
        <p:blipFill>
          <a:blip r:embed="rId2" cstate="print"/>
          <a:srcRect/>
          <a:stretch>
            <a:fillRect/>
          </a:stretch>
        </p:blipFill>
        <p:spPr bwMode="auto">
          <a:xfrm>
            <a:off x="1115616" y="1295400"/>
            <a:ext cx="6840760" cy="5165725"/>
          </a:xfrm>
          <a:prstGeom prst="rect">
            <a:avLst/>
          </a:prstGeom>
          <a:noFill/>
          <a:ln w="9525">
            <a:noFill/>
            <a:miter lim="800000"/>
            <a:headEnd/>
            <a:tailEnd/>
          </a:ln>
        </p:spPr>
      </p:pic>
      <p:sp>
        <p:nvSpPr>
          <p:cNvPr id="13" name="Скругленный прямоугольник 12"/>
          <p:cNvSpPr/>
          <p:nvPr/>
        </p:nvSpPr>
        <p:spPr>
          <a:xfrm>
            <a:off x="3352800" y="5334000"/>
            <a:ext cx="5257800" cy="9906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ru-RU" b="1" dirty="0">
                <a:solidFill>
                  <a:schemeClr val="tx1">
                    <a:lumMod val="85000"/>
                  </a:schemeClr>
                </a:solidFill>
              </a:rPr>
              <a:t>ЗАХВАТ ЗАЛОЖНИКОВ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p:cTn id="7" dur="500" fill="hold"/>
                                        <p:tgtEl>
                                          <p:spTgt spid="17412"/>
                                        </p:tgtEl>
                                        <p:attrNameLst>
                                          <p:attrName>ppt_w</p:attrName>
                                        </p:attrNameLst>
                                      </p:cBhvr>
                                      <p:tavLst>
                                        <p:tav tm="0">
                                          <p:val>
                                            <p:fltVal val="0"/>
                                          </p:val>
                                        </p:tav>
                                        <p:tav tm="100000">
                                          <p:val>
                                            <p:strVal val="#ppt_w"/>
                                          </p:val>
                                        </p:tav>
                                      </p:tavLst>
                                    </p:anim>
                                    <p:anim calcmode="lin" valueType="num">
                                      <p:cBhvr>
                                        <p:cTn id="8" dur="500" fill="hold"/>
                                        <p:tgtEl>
                                          <p:spTgt spid="17412"/>
                                        </p:tgtEl>
                                        <p:attrNameLst>
                                          <p:attrName>ppt_h</p:attrName>
                                        </p:attrNameLst>
                                      </p:cBhvr>
                                      <p:tavLst>
                                        <p:tav tm="0">
                                          <p:val>
                                            <p:fltVal val="0"/>
                                          </p:val>
                                        </p:tav>
                                        <p:tav tm="100000">
                                          <p:val>
                                            <p:strVal val="#ppt_h"/>
                                          </p:val>
                                        </p:tav>
                                      </p:tavLst>
                                    </p:anim>
                                    <p:animEffect transition="in" filter="fade">
                                      <p:cBhvr>
                                        <p:cTn id="9" dur="500"/>
                                        <p:tgtEl>
                                          <p:spTgt spid="17412"/>
                                        </p:tgtEl>
                                      </p:cBhvr>
                                    </p:animEffect>
                                  </p:childTnLst>
                                </p:cTn>
                              </p:par>
                              <p:par>
                                <p:cTn id="10" presetID="53" presetClass="entr" presetSubtype="16" fill="hold" nodeType="withEffect">
                                  <p:stCondLst>
                                    <p:cond delay="0"/>
                                  </p:stCondLst>
                                  <p:childTnLst>
                                    <p:set>
                                      <p:cBhvr>
                                        <p:cTn id="11" dur="1" fill="hold">
                                          <p:stCondLst>
                                            <p:cond delay="0"/>
                                          </p:stCondLst>
                                        </p:cTn>
                                        <p:tgtEl>
                                          <p:spTgt spid="20485"/>
                                        </p:tgtEl>
                                        <p:attrNameLst>
                                          <p:attrName>style.visibility</p:attrName>
                                        </p:attrNameLst>
                                      </p:cBhvr>
                                      <p:to>
                                        <p:strVal val="visible"/>
                                      </p:to>
                                    </p:set>
                                    <p:anim calcmode="lin" valueType="num">
                                      <p:cBhvr>
                                        <p:cTn id="12" dur="500" fill="hold"/>
                                        <p:tgtEl>
                                          <p:spTgt spid="20485"/>
                                        </p:tgtEl>
                                        <p:attrNameLst>
                                          <p:attrName>ppt_w</p:attrName>
                                        </p:attrNameLst>
                                      </p:cBhvr>
                                      <p:tavLst>
                                        <p:tav tm="0">
                                          <p:val>
                                            <p:fltVal val="0"/>
                                          </p:val>
                                        </p:tav>
                                        <p:tav tm="100000">
                                          <p:val>
                                            <p:strVal val="#ppt_w"/>
                                          </p:val>
                                        </p:tav>
                                      </p:tavLst>
                                    </p:anim>
                                    <p:anim calcmode="lin" valueType="num">
                                      <p:cBhvr>
                                        <p:cTn id="13" dur="500" fill="hold"/>
                                        <p:tgtEl>
                                          <p:spTgt spid="20485"/>
                                        </p:tgtEl>
                                        <p:attrNameLst>
                                          <p:attrName>ppt_h</p:attrName>
                                        </p:attrNameLst>
                                      </p:cBhvr>
                                      <p:tavLst>
                                        <p:tav tm="0">
                                          <p:val>
                                            <p:fltVal val="0"/>
                                          </p:val>
                                        </p:tav>
                                        <p:tav tm="100000">
                                          <p:val>
                                            <p:strVal val="#ppt_h"/>
                                          </p:val>
                                        </p:tav>
                                      </p:tavLst>
                                    </p:anim>
                                    <p:animEffect transition="in" filter="fade">
                                      <p:cBhvr>
                                        <p:cTn id="14" dur="500"/>
                                        <p:tgtEl>
                                          <p:spTgt spid="2048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685800" y="2130425"/>
            <a:ext cx="7846640" cy="3170783"/>
          </a:xfrm>
        </p:spPr>
        <p:txBody>
          <a:bodyPr>
            <a:normAutofit fontScale="90000"/>
          </a:bodyPr>
          <a:lstStyle/>
          <a:p>
            <a:r>
              <a:rPr lang="ru-RU" sz="4400" dirty="0" smtClean="0">
                <a:solidFill>
                  <a:srgbClr val="C00000"/>
                </a:solidFill>
              </a:rPr>
              <a:t>3</a:t>
            </a:r>
            <a:r>
              <a:rPr lang="ru-RU" sz="4400" b="1" dirty="0" smtClean="0">
                <a:solidFill>
                  <a:srgbClr val="C00000"/>
                </a:solidFill>
              </a:rPr>
              <a:t>. Воинская обязанность и ее содержание. Понятие о воинской обязанности</a:t>
            </a:r>
            <a:r>
              <a:rPr lang="ru-RU" b="1" dirty="0" smtClean="0">
                <a:solidFill>
                  <a:srgbClr val="C00000"/>
                </a:solidFill>
              </a:rPr>
              <a:t>. </a:t>
            </a:r>
            <a:endParaRPr lang="ru-RU"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79388" y="404813"/>
            <a:ext cx="8640762" cy="6119812"/>
          </a:xfrm>
        </p:spPr>
        <p:txBody>
          <a:bodyPr/>
          <a:lstStyle/>
          <a:p>
            <a:pPr>
              <a:lnSpc>
                <a:spcPct val="80000"/>
              </a:lnSpc>
            </a:pPr>
            <a:r>
              <a:rPr lang="ru-RU" sz="5000" dirty="0">
                <a:solidFill>
                  <a:srgbClr val="002060"/>
                </a:solidFill>
              </a:rPr>
              <a:t>«Воинская обязанность – это установленный законом долг граждан нести службу в рядах Вооруженных Сил и выполнять другие обязанности, связанные с обороной страны»</a:t>
            </a:r>
          </a:p>
          <a:p>
            <a:pPr>
              <a:lnSpc>
                <a:spcPct val="80000"/>
              </a:lnSpc>
            </a:pPr>
            <a:endParaRPr lang="ru-RU" sz="5000" dirty="0">
              <a:solidFill>
                <a:srgbClr val="002060"/>
              </a:solidFill>
            </a:endParaRPr>
          </a:p>
          <a:p>
            <a:pPr algn="r">
              <a:lnSpc>
                <a:spcPct val="80000"/>
              </a:lnSpc>
            </a:pPr>
            <a:r>
              <a:rPr lang="ru-RU" sz="2400" i="1" dirty="0">
                <a:solidFill>
                  <a:srgbClr val="002060"/>
                </a:solidFill>
              </a:rPr>
              <a:t>(Ожегов С. И. Словарь русского языка)</a:t>
            </a:r>
          </a:p>
          <a:p>
            <a:pPr>
              <a:lnSpc>
                <a:spcPct val="80000"/>
              </a:lnSpc>
            </a:pPr>
            <a:endParaRPr lang="ru-RU" sz="2400" i="1" dirty="0">
              <a:solidFill>
                <a:srgbClr val="002060"/>
              </a:solidFill>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051"/>
                                        </p:tgtEl>
                                        <p:attrNameLst>
                                          <p:attrName>style.visibility</p:attrName>
                                        </p:attrNameLst>
                                      </p:cBhvr>
                                      <p:to>
                                        <p:strVal val="visible"/>
                                      </p:to>
                                    </p:set>
                                    <p:anim calcmode="discrete" valueType="clr">
                                      <p:cBhvr override="childStyle">
                                        <p:cTn id="7" dur="180"/>
                                        <p:tgtEl>
                                          <p:spTgt spid="2051"/>
                                        </p:tgtEl>
                                        <p:attrNameLst>
                                          <p:attrName>style.color</p:attrName>
                                        </p:attrNameLst>
                                      </p:cBhvr>
                                      <p:tavLst>
                                        <p:tav tm="0">
                                          <p:val>
                                            <p:clrVal>
                                              <a:schemeClr val="accent2"/>
                                            </p:clrVal>
                                          </p:val>
                                        </p:tav>
                                        <p:tav tm="50000">
                                          <p:val>
                                            <p:clrVal>
                                              <a:schemeClr val="hlink"/>
                                            </p:clrVal>
                                          </p:val>
                                        </p:tav>
                                      </p:tavLst>
                                    </p:anim>
                                    <p:anim calcmode="discrete" valueType="clr">
                                      <p:cBhvr>
                                        <p:cTn id="8" dur="180"/>
                                        <p:tgtEl>
                                          <p:spTgt spid="2051"/>
                                        </p:tgtEl>
                                        <p:attrNameLst>
                                          <p:attrName>fillcolor</p:attrName>
                                        </p:attrNameLst>
                                      </p:cBhvr>
                                      <p:tavLst>
                                        <p:tav tm="0">
                                          <p:val>
                                            <p:clrVal>
                                              <a:schemeClr val="accent2"/>
                                            </p:clrVal>
                                          </p:val>
                                        </p:tav>
                                        <p:tav tm="50000">
                                          <p:val>
                                            <p:clrVal>
                                              <a:schemeClr val="hlink"/>
                                            </p:clrVal>
                                          </p:val>
                                        </p:tav>
                                      </p:tavLst>
                                    </p:anim>
                                    <p:set>
                                      <p:cBhvr>
                                        <p:cTn id="9" dur="180"/>
                                        <p:tgtEl>
                                          <p:spTgt spid="205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subTitle" idx="1"/>
          </p:nvPr>
        </p:nvSpPr>
        <p:spPr>
          <a:xfrm>
            <a:off x="2627313" y="260350"/>
            <a:ext cx="5761037" cy="2735263"/>
          </a:xfrm>
        </p:spPr>
        <p:txBody>
          <a:bodyPr>
            <a:normAutofit lnSpcReduction="10000"/>
          </a:bodyPr>
          <a:lstStyle/>
          <a:p>
            <a:pPr>
              <a:lnSpc>
                <a:spcPct val="80000"/>
              </a:lnSpc>
              <a:spcBef>
                <a:spcPct val="0"/>
              </a:spcBef>
            </a:pPr>
            <a:r>
              <a:rPr lang="ru-RU" sz="2800" dirty="0">
                <a:solidFill>
                  <a:srgbClr val="002060"/>
                </a:solidFill>
              </a:rPr>
              <a:t>  Согласно принятому Федеральному закону </a:t>
            </a:r>
          </a:p>
          <a:p>
            <a:pPr>
              <a:lnSpc>
                <a:spcPct val="80000"/>
              </a:lnSpc>
              <a:spcBef>
                <a:spcPct val="0"/>
              </a:spcBef>
            </a:pPr>
            <a:r>
              <a:rPr lang="ru-RU" sz="2800" b="1" dirty="0">
                <a:solidFill>
                  <a:srgbClr val="002060"/>
                </a:solidFill>
              </a:rPr>
              <a:t>«Об обороне»</a:t>
            </a:r>
            <a:r>
              <a:rPr lang="ru-RU" sz="2800" dirty="0">
                <a:solidFill>
                  <a:srgbClr val="002060"/>
                </a:solidFill>
              </a:rPr>
              <a:t> от 31 мая 1996 г. </a:t>
            </a:r>
          </a:p>
          <a:p>
            <a:pPr>
              <a:lnSpc>
                <a:spcPct val="80000"/>
              </a:lnSpc>
              <a:spcBef>
                <a:spcPct val="0"/>
              </a:spcBef>
            </a:pPr>
            <a:r>
              <a:rPr lang="ru-RU" sz="2800" dirty="0">
                <a:solidFill>
                  <a:srgbClr val="002060"/>
                </a:solidFill>
              </a:rPr>
              <a:t>в целях обороны, т.е. подготовки к вооруженной защите и защиты, устанавливается воинская обязанность граждан </a:t>
            </a:r>
          </a:p>
          <a:p>
            <a:pPr>
              <a:lnSpc>
                <a:spcPct val="80000"/>
              </a:lnSpc>
              <a:spcBef>
                <a:spcPct val="0"/>
              </a:spcBef>
            </a:pPr>
            <a:r>
              <a:rPr lang="ru-RU" sz="2800" dirty="0">
                <a:solidFill>
                  <a:srgbClr val="002060"/>
                </a:solidFill>
              </a:rPr>
              <a:t>Российской Федерации</a:t>
            </a:r>
            <a:endParaRPr lang="ru-RU" sz="2800" dirty="0">
              <a:solidFill>
                <a:srgbClr val="002060"/>
              </a:solidFill>
              <a:latin typeface="Times New Roman" pitchFamily="18" charset="0"/>
            </a:endParaRPr>
          </a:p>
        </p:txBody>
      </p:sp>
      <p:pic>
        <p:nvPicPr>
          <p:cNvPr id="23561" name="Воинская обязанность(3-1).mp3">
            <a:hlinkClick r:id="" action="ppaction://media"/>
          </p:cNvPr>
          <p:cNvPicPr>
            <a:picLocks noRot="1" noChangeAspect="1" noChangeArrowheads="1"/>
          </p:cNvPicPr>
          <p:nvPr>
            <a:audioFile r:link="rId1"/>
          </p:nvPr>
        </p:nvPicPr>
        <p:blipFill>
          <a:blip r:embed="rId3" cstate="print"/>
          <a:srcRect/>
          <a:stretch>
            <a:fillRect/>
          </a:stretch>
        </p:blipFill>
        <p:spPr bwMode="auto">
          <a:xfrm>
            <a:off x="611188" y="6308725"/>
            <a:ext cx="304800" cy="304800"/>
          </a:xfrm>
          <a:prstGeom prst="rect">
            <a:avLst/>
          </a:prstGeom>
          <a:noFill/>
        </p:spPr>
      </p:pic>
      <p:pic>
        <p:nvPicPr>
          <p:cNvPr id="23562" name="Picture 10" descr="Об обороне"/>
          <p:cNvPicPr>
            <a:picLocks noChangeAspect="1" noChangeArrowheads="1"/>
          </p:cNvPicPr>
          <p:nvPr/>
        </p:nvPicPr>
        <p:blipFill>
          <a:blip r:embed="rId4" cstate="print"/>
          <a:srcRect/>
          <a:stretch>
            <a:fillRect/>
          </a:stretch>
        </p:blipFill>
        <p:spPr bwMode="auto">
          <a:xfrm>
            <a:off x="539750" y="260350"/>
            <a:ext cx="1576388" cy="2374900"/>
          </a:xfrm>
          <a:prstGeom prst="rect">
            <a:avLst/>
          </a:prstGeom>
          <a:noFill/>
        </p:spPr>
      </p:pic>
      <p:pic>
        <p:nvPicPr>
          <p:cNvPr id="23564" name="Picture 12" descr="04cNNNmM-A324a1"/>
          <p:cNvPicPr>
            <a:picLocks noChangeAspect="1" noChangeArrowheads="1"/>
          </p:cNvPicPr>
          <p:nvPr/>
        </p:nvPicPr>
        <p:blipFill>
          <a:blip r:embed="rId5" cstate="print"/>
          <a:srcRect/>
          <a:stretch>
            <a:fillRect/>
          </a:stretch>
        </p:blipFill>
        <p:spPr bwMode="auto">
          <a:xfrm>
            <a:off x="4643438" y="3429000"/>
            <a:ext cx="3810000" cy="2857500"/>
          </a:xfrm>
          <a:prstGeom prst="rect">
            <a:avLst/>
          </a:prstGeom>
          <a:noFill/>
        </p:spPr>
      </p:pic>
      <p:pic>
        <p:nvPicPr>
          <p:cNvPr id="23567" name="Picture 15" descr="i3553__20-jun_10-17"/>
          <p:cNvPicPr>
            <a:picLocks noChangeAspect="1" noChangeArrowheads="1"/>
          </p:cNvPicPr>
          <p:nvPr/>
        </p:nvPicPr>
        <p:blipFill>
          <a:blip r:embed="rId6" cstate="print"/>
          <a:srcRect/>
          <a:stretch>
            <a:fillRect/>
          </a:stretch>
        </p:blipFill>
        <p:spPr bwMode="auto">
          <a:xfrm>
            <a:off x="539750" y="3429000"/>
            <a:ext cx="3743325" cy="28098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2" fill="hold"/>
                                        <p:tgtEl>
                                          <p:spTgt spid="23561"/>
                                        </p:tgtEl>
                                      </p:cBhvr>
                                    </p:cmd>
                                  </p:childTnLst>
                                </p:cTn>
                              </p:par>
                              <p:par>
                                <p:cTn id="7" presetID="27" presetClass="entr" presetSubtype="0" fill="hold" grpId="0" nodeType="withEffect">
                                  <p:stCondLst>
                                    <p:cond delay="0"/>
                                  </p:stCondLst>
                                  <p:iterate type="lt">
                                    <p:tmPct val="50000"/>
                                  </p:iterate>
                                  <p:childTnLst>
                                    <p:set>
                                      <p:cBhvr>
                                        <p:cTn id="8" dur="1" fill="hold">
                                          <p:stCondLst>
                                            <p:cond delay="0"/>
                                          </p:stCondLst>
                                        </p:cTn>
                                        <p:tgtEl>
                                          <p:spTgt spid="23555"/>
                                        </p:tgtEl>
                                        <p:attrNameLst>
                                          <p:attrName>style.visibility</p:attrName>
                                        </p:attrNameLst>
                                      </p:cBhvr>
                                      <p:to>
                                        <p:strVal val="visible"/>
                                      </p:to>
                                    </p:set>
                                    <p:anim calcmode="discrete" valueType="clr">
                                      <p:cBhvr override="childStyle">
                                        <p:cTn id="9" dur="230"/>
                                        <p:tgtEl>
                                          <p:spTgt spid="23555"/>
                                        </p:tgtEl>
                                        <p:attrNameLst>
                                          <p:attrName>style.color</p:attrName>
                                        </p:attrNameLst>
                                      </p:cBhvr>
                                      <p:tavLst>
                                        <p:tav tm="0">
                                          <p:val>
                                            <p:clrVal>
                                              <a:schemeClr val="accent2"/>
                                            </p:clrVal>
                                          </p:val>
                                        </p:tav>
                                        <p:tav tm="50000">
                                          <p:val>
                                            <p:clrVal>
                                              <a:schemeClr val="hlink"/>
                                            </p:clrVal>
                                          </p:val>
                                        </p:tav>
                                      </p:tavLst>
                                    </p:anim>
                                    <p:anim calcmode="discrete" valueType="clr">
                                      <p:cBhvr>
                                        <p:cTn id="10" dur="230"/>
                                        <p:tgtEl>
                                          <p:spTgt spid="23555"/>
                                        </p:tgtEl>
                                        <p:attrNameLst>
                                          <p:attrName>fillcolor</p:attrName>
                                        </p:attrNameLst>
                                      </p:cBhvr>
                                      <p:tavLst>
                                        <p:tav tm="0">
                                          <p:val>
                                            <p:clrVal>
                                              <a:schemeClr val="accent2"/>
                                            </p:clrVal>
                                          </p:val>
                                        </p:tav>
                                        <p:tav tm="50000">
                                          <p:val>
                                            <p:clrVal>
                                              <a:schemeClr val="hlink"/>
                                            </p:clrVal>
                                          </p:val>
                                        </p:tav>
                                      </p:tavLst>
                                    </p:anim>
                                    <p:set>
                                      <p:cBhvr>
                                        <p:cTn id="11" dur="230"/>
                                        <p:tgtEl>
                                          <p:spTgt spid="23555"/>
                                        </p:tgtEl>
                                        <p:attrNameLst>
                                          <p:attrName>fill.type</p:attrName>
                                        </p:attrNameLst>
                                      </p:cBhvr>
                                      <p:to>
                                        <p:strVal val="solid"/>
                                      </p:to>
                                    </p:set>
                                  </p:childTnLst>
                                </p:cTn>
                              </p:par>
                              <p:par>
                                <p:cTn id="12" presetID="31" presetClass="entr" presetSubtype="0" fill="hold" nodeType="withEffect">
                                  <p:stCondLst>
                                    <p:cond delay="3000"/>
                                  </p:stCondLst>
                                  <p:iterate type="lt">
                                    <p:tmPct val="5000"/>
                                  </p:iterate>
                                  <p:childTnLst>
                                    <p:set>
                                      <p:cBhvr>
                                        <p:cTn id="13" dur="1" fill="hold">
                                          <p:stCondLst>
                                            <p:cond delay="0"/>
                                          </p:stCondLst>
                                        </p:cTn>
                                        <p:tgtEl>
                                          <p:spTgt spid="23562"/>
                                        </p:tgtEl>
                                        <p:attrNameLst>
                                          <p:attrName>style.visibility</p:attrName>
                                        </p:attrNameLst>
                                      </p:cBhvr>
                                      <p:to>
                                        <p:strVal val="visible"/>
                                      </p:to>
                                    </p:set>
                                    <p:anim calcmode="lin" valueType="num">
                                      <p:cBhvr>
                                        <p:cTn id="14" dur="1000" fill="hold"/>
                                        <p:tgtEl>
                                          <p:spTgt spid="23562"/>
                                        </p:tgtEl>
                                        <p:attrNameLst>
                                          <p:attrName>ppt_w</p:attrName>
                                        </p:attrNameLst>
                                      </p:cBhvr>
                                      <p:tavLst>
                                        <p:tav tm="0">
                                          <p:val>
                                            <p:fltVal val="0"/>
                                          </p:val>
                                        </p:tav>
                                        <p:tav tm="100000">
                                          <p:val>
                                            <p:strVal val="#ppt_w"/>
                                          </p:val>
                                        </p:tav>
                                      </p:tavLst>
                                    </p:anim>
                                    <p:anim calcmode="lin" valueType="num">
                                      <p:cBhvr>
                                        <p:cTn id="15" dur="1000" fill="hold"/>
                                        <p:tgtEl>
                                          <p:spTgt spid="23562"/>
                                        </p:tgtEl>
                                        <p:attrNameLst>
                                          <p:attrName>ppt_h</p:attrName>
                                        </p:attrNameLst>
                                      </p:cBhvr>
                                      <p:tavLst>
                                        <p:tav tm="0">
                                          <p:val>
                                            <p:fltVal val="0"/>
                                          </p:val>
                                        </p:tav>
                                        <p:tav tm="100000">
                                          <p:val>
                                            <p:strVal val="#ppt_h"/>
                                          </p:val>
                                        </p:tav>
                                      </p:tavLst>
                                    </p:anim>
                                    <p:anim calcmode="lin" valueType="num">
                                      <p:cBhvr>
                                        <p:cTn id="16" dur="1000" fill="hold"/>
                                        <p:tgtEl>
                                          <p:spTgt spid="23562"/>
                                        </p:tgtEl>
                                        <p:attrNameLst>
                                          <p:attrName>style.rotation</p:attrName>
                                        </p:attrNameLst>
                                      </p:cBhvr>
                                      <p:tavLst>
                                        <p:tav tm="0">
                                          <p:val>
                                            <p:fltVal val="90"/>
                                          </p:val>
                                        </p:tav>
                                        <p:tav tm="100000">
                                          <p:val>
                                            <p:fltVal val="0"/>
                                          </p:val>
                                        </p:tav>
                                      </p:tavLst>
                                    </p:anim>
                                    <p:animEffect transition="in" filter="fade">
                                      <p:cBhvr>
                                        <p:cTn id="17" dur="1000"/>
                                        <p:tgtEl>
                                          <p:spTgt spid="23562"/>
                                        </p:tgtEl>
                                      </p:cBhvr>
                                    </p:animEffect>
                                  </p:childTnLst>
                                </p:cTn>
                              </p:par>
                            </p:childTnLst>
                          </p:cTn>
                        </p:par>
                        <p:par>
                          <p:cTn id="18" fill="hold">
                            <p:stCondLst>
                              <p:cond delay="2001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23567"/>
                                        </p:tgtEl>
                                        <p:attrNameLst>
                                          <p:attrName>style.visibility</p:attrName>
                                        </p:attrNameLst>
                                      </p:cBhvr>
                                      <p:to>
                                        <p:strVal val="visible"/>
                                      </p:to>
                                    </p:set>
                                    <p:anim calcmode="lin" valueType="num">
                                      <p:cBhvr>
                                        <p:cTn id="21" dur="1000" fill="hold"/>
                                        <p:tgtEl>
                                          <p:spTgt spid="23567"/>
                                        </p:tgtEl>
                                        <p:attrNameLst>
                                          <p:attrName>ppt_w</p:attrName>
                                        </p:attrNameLst>
                                      </p:cBhvr>
                                      <p:tavLst>
                                        <p:tav tm="0">
                                          <p:val>
                                            <p:fltVal val="0"/>
                                          </p:val>
                                        </p:tav>
                                        <p:tav tm="100000">
                                          <p:val>
                                            <p:strVal val="#ppt_w"/>
                                          </p:val>
                                        </p:tav>
                                      </p:tavLst>
                                    </p:anim>
                                    <p:anim calcmode="lin" valueType="num">
                                      <p:cBhvr>
                                        <p:cTn id="22" dur="1000" fill="hold"/>
                                        <p:tgtEl>
                                          <p:spTgt spid="23567"/>
                                        </p:tgtEl>
                                        <p:attrNameLst>
                                          <p:attrName>ppt_h</p:attrName>
                                        </p:attrNameLst>
                                      </p:cBhvr>
                                      <p:tavLst>
                                        <p:tav tm="0">
                                          <p:val>
                                            <p:fltVal val="0"/>
                                          </p:val>
                                        </p:tav>
                                        <p:tav tm="100000">
                                          <p:val>
                                            <p:strVal val="#ppt_h"/>
                                          </p:val>
                                        </p:tav>
                                      </p:tavLst>
                                    </p:anim>
                                    <p:anim calcmode="lin" valueType="num">
                                      <p:cBhvr>
                                        <p:cTn id="23" dur="1000" fill="hold"/>
                                        <p:tgtEl>
                                          <p:spTgt spid="23567"/>
                                        </p:tgtEl>
                                        <p:attrNameLst>
                                          <p:attrName>style.rotation</p:attrName>
                                        </p:attrNameLst>
                                      </p:cBhvr>
                                      <p:tavLst>
                                        <p:tav tm="0">
                                          <p:val>
                                            <p:fltVal val="90"/>
                                          </p:val>
                                        </p:tav>
                                        <p:tav tm="100000">
                                          <p:val>
                                            <p:fltVal val="0"/>
                                          </p:val>
                                        </p:tav>
                                      </p:tavLst>
                                    </p:anim>
                                    <p:animEffect transition="in" filter="fade">
                                      <p:cBhvr>
                                        <p:cTn id="24" dur="1000"/>
                                        <p:tgtEl>
                                          <p:spTgt spid="23567"/>
                                        </p:tgtEl>
                                      </p:cBhvr>
                                    </p:animEffect>
                                  </p:childTnLst>
                                </p:cTn>
                              </p:par>
                            </p:childTnLst>
                          </p:cTn>
                        </p:par>
                        <p:par>
                          <p:cTn id="25" fill="hold">
                            <p:stCondLst>
                              <p:cond delay="2101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23564"/>
                                        </p:tgtEl>
                                        <p:attrNameLst>
                                          <p:attrName>style.visibility</p:attrName>
                                        </p:attrNameLst>
                                      </p:cBhvr>
                                      <p:to>
                                        <p:strVal val="visible"/>
                                      </p:to>
                                    </p:set>
                                    <p:anim calcmode="lin" valueType="num">
                                      <p:cBhvr>
                                        <p:cTn id="28" dur="1000" fill="hold"/>
                                        <p:tgtEl>
                                          <p:spTgt spid="23564"/>
                                        </p:tgtEl>
                                        <p:attrNameLst>
                                          <p:attrName>ppt_w</p:attrName>
                                        </p:attrNameLst>
                                      </p:cBhvr>
                                      <p:tavLst>
                                        <p:tav tm="0">
                                          <p:val>
                                            <p:fltVal val="0"/>
                                          </p:val>
                                        </p:tav>
                                        <p:tav tm="100000">
                                          <p:val>
                                            <p:strVal val="#ppt_w"/>
                                          </p:val>
                                        </p:tav>
                                      </p:tavLst>
                                    </p:anim>
                                    <p:anim calcmode="lin" valueType="num">
                                      <p:cBhvr>
                                        <p:cTn id="29" dur="1000" fill="hold"/>
                                        <p:tgtEl>
                                          <p:spTgt spid="23564"/>
                                        </p:tgtEl>
                                        <p:attrNameLst>
                                          <p:attrName>ppt_h</p:attrName>
                                        </p:attrNameLst>
                                      </p:cBhvr>
                                      <p:tavLst>
                                        <p:tav tm="0">
                                          <p:val>
                                            <p:fltVal val="0"/>
                                          </p:val>
                                        </p:tav>
                                        <p:tav tm="100000">
                                          <p:val>
                                            <p:strVal val="#ppt_h"/>
                                          </p:val>
                                        </p:tav>
                                      </p:tavLst>
                                    </p:anim>
                                    <p:anim calcmode="lin" valueType="num">
                                      <p:cBhvr>
                                        <p:cTn id="30" dur="1000" fill="hold"/>
                                        <p:tgtEl>
                                          <p:spTgt spid="23564"/>
                                        </p:tgtEl>
                                        <p:attrNameLst>
                                          <p:attrName>style.rotation</p:attrName>
                                        </p:attrNameLst>
                                      </p:cBhvr>
                                      <p:tavLst>
                                        <p:tav tm="0">
                                          <p:val>
                                            <p:fltVal val="90"/>
                                          </p:val>
                                        </p:tav>
                                        <p:tav tm="100000">
                                          <p:val>
                                            <p:fltVal val="0"/>
                                          </p:val>
                                        </p:tav>
                                      </p:tavLst>
                                    </p:anim>
                                    <p:animEffect transition="in" filter="fade">
                                      <p:cBhvr>
                                        <p:cTn id="31" dur="1000"/>
                                        <p:tgtEl>
                                          <p:spTgt spid="2356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23561"/>
                </p:tgtEl>
              </p:cMediaNode>
            </p:audio>
          </p:childTnLst>
        </p:cTn>
      </p:par>
    </p:tnLst>
    <p:bldLst>
      <p:bldP spid="2355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3779912" y="1052513"/>
            <a:ext cx="5040560" cy="5067300"/>
          </a:xfrm>
        </p:spPr>
        <p:txBody>
          <a:bodyPr/>
          <a:lstStyle/>
          <a:p>
            <a:pPr algn="just">
              <a:lnSpc>
                <a:spcPct val="80000"/>
              </a:lnSpc>
              <a:buFontTx/>
              <a:buNone/>
            </a:pPr>
            <a:r>
              <a:rPr lang="ru-RU" sz="2800" dirty="0">
                <a:latin typeface="Times New Roman" pitchFamily="18" charset="0"/>
              </a:rPr>
              <a:t>	  </a:t>
            </a:r>
            <a:r>
              <a:rPr lang="ru-RU" sz="2400" dirty="0">
                <a:solidFill>
                  <a:srgbClr val="002060"/>
                </a:solidFill>
              </a:rPr>
              <a:t>Воинская обязанность </a:t>
            </a:r>
            <a:r>
              <a:rPr lang="ru-RU" sz="2400" dirty="0">
                <a:solidFill>
                  <a:srgbClr val="002060"/>
                </a:solidFill>
                <a:cs typeface="Arial" charset="0"/>
              </a:rPr>
              <a:t>–</a:t>
            </a:r>
            <a:r>
              <a:rPr lang="ru-RU" sz="2400" dirty="0">
                <a:solidFill>
                  <a:srgbClr val="002060"/>
                </a:solidFill>
              </a:rPr>
              <a:t> это основанная на принадлежности к государству обязанность граждан служить в составе организованных вооруженных сил государства. </a:t>
            </a:r>
          </a:p>
          <a:p>
            <a:pPr>
              <a:lnSpc>
                <a:spcPct val="80000"/>
              </a:lnSpc>
              <a:buFontTx/>
              <a:buNone/>
            </a:pPr>
            <a:r>
              <a:rPr lang="ru-RU" sz="2400" dirty="0">
                <a:solidFill>
                  <a:srgbClr val="002060"/>
                </a:solidFill>
              </a:rPr>
              <a:t>     </a:t>
            </a:r>
            <a:endParaRPr lang="ru-RU" sz="2400" dirty="0" smtClean="0">
              <a:solidFill>
                <a:srgbClr val="002060"/>
              </a:solidFill>
            </a:endParaRPr>
          </a:p>
          <a:p>
            <a:pPr>
              <a:lnSpc>
                <a:spcPct val="80000"/>
              </a:lnSpc>
              <a:buFontTx/>
              <a:buNone/>
            </a:pPr>
            <a:endParaRPr lang="ru-RU" sz="2400" dirty="0" smtClean="0">
              <a:solidFill>
                <a:srgbClr val="002060"/>
              </a:solidFill>
            </a:endParaRPr>
          </a:p>
          <a:p>
            <a:pPr>
              <a:lnSpc>
                <a:spcPct val="80000"/>
              </a:lnSpc>
              <a:buFontTx/>
              <a:buNone/>
            </a:pPr>
            <a:endParaRPr lang="ru-RU" sz="2400" dirty="0" smtClean="0">
              <a:solidFill>
                <a:srgbClr val="002060"/>
              </a:solidFill>
            </a:endParaRPr>
          </a:p>
          <a:p>
            <a:pPr algn="just">
              <a:lnSpc>
                <a:spcPct val="80000"/>
              </a:lnSpc>
              <a:buFontTx/>
              <a:buNone/>
            </a:pPr>
            <a:r>
              <a:rPr lang="ru-RU" sz="2400" dirty="0" smtClean="0">
                <a:solidFill>
                  <a:srgbClr val="002060"/>
                </a:solidFill>
              </a:rPr>
              <a:t>Она </a:t>
            </a:r>
            <a:r>
              <a:rPr lang="ru-RU" sz="2400" dirty="0">
                <a:solidFill>
                  <a:srgbClr val="002060"/>
                </a:solidFill>
              </a:rPr>
              <a:t>носит название всеобщей, когда выполнение ее возлагается на всех граждан мужского пола, достигших определенного возраста.</a:t>
            </a:r>
          </a:p>
        </p:txBody>
      </p:sp>
      <p:pic>
        <p:nvPicPr>
          <p:cNvPr id="12294" name="Picture 6" descr="154big"/>
          <p:cNvPicPr>
            <a:picLocks noChangeAspect="1" noChangeArrowheads="1"/>
          </p:cNvPicPr>
          <p:nvPr/>
        </p:nvPicPr>
        <p:blipFill>
          <a:blip r:embed="rId3" cstate="print"/>
          <a:srcRect/>
          <a:stretch>
            <a:fillRect/>
          </a:stretch>
        </p:blipFill>
        <p:spPr bwMode="auto">
          <a:xfrm>
            <a:off x="179388" y="3644900"/>
            <a:ext cx="3600450" cy="2378075"/>
          </a:xfrm>
          <a:prstGeom prst="rect">
            <a:avLst/>
          </a:prstGeom>
          <a:noFill/>
        </p:spPr>
      </p:pic>
      <p:pic>
        <p:nvPicPr>
          <p:cNvPr id="12295" name="Picture 7" descr="fz_voen"/>
          <p:cNvPicPr>
            <a:picLocks noChangeAspect="1" noChangeArrowheads="1"/>
          </p:cNvPicPr>
          <p:nvPr/>
        </p:nvPicPr>
        <p:blipFill>
          <a:blip r:embed="rId4" cstate="print"/>
          <a:srcRect/>
          <a:stretch>
            <a:fillRect/>
          </a:stretch>
        </p:blipFill>
        <p:spPr bwMode="auto">
          <a:xfrm>
            <a:off x="1908175" y="1125538"/>
            <a:ext cx="1847850" cy="2232025"/>
          </a:xfrm>
          <a:prstGeom prst="rect">
            <a:avLst/>
          </a:prstGeom>
          <a:noFill/>
        </p:spPr>
      </p:pic>
      <p:pic>
        <p:nvPicPr>
          <p:cNvPr id="12297" name="Понятие о воинской обязанности(2).mp3">
            <a:hlinkClick r:id="" action="ppaction://media"/>
          </p:cNvPr>
          <p:cNvPicPr>
            <a:picLocks noRot="1" noChangeAspect="1" noChangeArrowheads="1"/>
          </p:cNvPicPr>
          <p:nvPr>
            <a:audioFile r:link="rId1"/>
          </p:nvPr>
        </p:nvPicPr>
        <p:blipFill>
          <a:blip r:embed="rId5" cstate="print"/>
          <a:srcRect/>
          <a:stretch>
            <a:fillRect/>
          </a:stretch>
        </p:blipFill>
        <p:spPr bwMode="auto">
          <a:xfrm>
            <a:off x="1116013" y="6165850"/>
            <a:ext cx="304800" cy="304800"/>
          </a:xfrm>
          <a:prstGeom prst="rect">
            <a:avLst/>
          </a:prstGeom>
          <a:noFill/>
        </p:spPr>
      </p:pic>
      <p:sp>
        <p:nvSpPr>
          <p:cNvPr id="12298" name="Text Box 10"/>
          <p:cNvSpPr txBox="1">
            <a:spLocks noChangeArrowheads="1"/>
          </p:cNvSpPr>
          <p:nvPr/>
        </p:nvSpPr>
        <p:spPr bwMode="auto">
          <a:xfrm>
            <a:off x="468313" y="188913"/>
            <a:ext cx="8424862" cy="519112"/>
          </a:xfrm>
          <a:prstGeom prst="rect">
            <a:avLst/>
          </a:prstGeom>
          <a:noFill/>
          <a:ln w="9525">
            <a:noFill/>
            <a:miter lim="800000"/>
            <a:headEnd/>
            <a:tailEnd/>
          </a:ln>
          <a:effectLst/>
        </p:spPr>
        <p:txBody>
          <a:bodyPr>
            <a:spAutoFit/>
          </a:bodyPr>
          <a:lstStyle/>
          <a:p>
            <a:pPr algn="ctr">
              <a:spcBef>
                <a:spcPct val="50000"/>
              </a:spcBef>
            </a:pPr>
            <a:r>
              <a:rPr lang="ru-RU" sz="2800" dirty="0">
                <a:solidFill>
                  <a:srgbClr val="C00000"/>
                </a:solidFill>
                <a:effectLst>
                  <a:outerShdw blurRad="38100" dist="38100" dir="2700000" algn="tl">
                    <a:srgbClr val="000000"/>
                  </a:outerShdw>
                </a:effectLst>
              </a:rPr>
              <a:t>ВОИНСКАЯ </a:t>
            </a:r>
            <a:r>
              <a:rPr lang="ru-RU" sz="2800" dirty="0" err="1">
                <a:solidFill>
                  <a:srgbClr val="C00000"/>
                </a:solidFill>
                <a:effectLst>
                  <a:outerShdw blurRad="38100" dist="38100" dir="2700000" algn="tl">
                    <a:srgbClr val="000000"/>
                  </a:outerShdw>
                </a:effectLst>
              </a:rPr>
              <a:t>ОБЯЗАННОСТь</a:t>
            </a:r>
            <a:endParaRPr lang="ru-RU" sz="2800" dirty="0">
              <a:solidFill>
                <a:srgbClr val="C000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298"/>
                                        </p:tgtEl>
                                        <p:attrNameLst>
                                          <p:attrName>style.visibility</p:attrName>
                                        </p:attrNameLst>
                                      </p:cBhvr>
                                      <p:to>
                                        <p:strVal val="visible"/>
                                      </p:to>
                                    </p:set>
                                    <p:animEffect transition="in" filter="fade">
                                      <p:cBhvr>
                                        <p:cTn id="7" dur="2000"/>
                                        <p:tgtEl>
                                          <p:spTgt spid="12298"/>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22126" fill="hold"/>
                                        <p:tgtEl>
                                          <p:spTgt spid="12297"/>
                                        </p:tgtEl>
                                      </p:cBhvr>
                                    </p:cmd>
                                  </p:childTnLst>
                                </p:cTn>
                              </p:par>
                              <p:par>
                                <p:cTn id="11" presetID="27" presetClass="entr" presetSubtype="0" fill="hold" grpId="0" nodeType="withEffect">
                                  <p:stCondLst>
                                    <p:cond delay="0"/>
                                  </p:stCondLst>
                                  <p:iterate type="lt">
                                    <p:tmPct val="50000"/>
                                  </p:iterate>
                                  <p:childTnLst>
                                    <p:set>
                                      <p:cBhvr>
                                        <p:cTn id="12" dur="1" fill="hold">
                                          <p:stCondLst>
                                            <p:cond delay="0"/>
                                          </p:stCondLst>
                                        </p:cTn>
                                        <p:tgtEl>
                                          <p:spTgt spid="12291"/>
                                        </p:tgtEl>
                                        <p:attrNameLst>
                                          <p:attrName>style.visibility</p:attrName>
                                        </p:attrNameLst>
                                      </p:cBhvr>
                                      <p:to>
                                        <p:strVal val="visible"/>
                                      </p:to>
                                    </p:set>
                                    <p:anim calcmode="discrete" valueType="clr">
                                      <p:cBhvr override="childStyle">
                                        <p:cTn id="13" dur="170"/>
                                        <p:tgtEl>
                                          <p:spTgt spid="12291"/>
                                        </p:tgtEl>
                                        <p:attrNameLst>
                                          <p:attrName>style.color</p:attrName>
                                        </p:attrNameLst>
                                      </p:cBhvr>
                                      <p:tavLst>
                                        <p:tav tm="0">
                                          <p:val>
                                            <p:clrVal>
                                              <a:schemeClr val="accent2"/>
                                            </p:clrVal>
                                          </p:val>
                                        </p:tav>
                                        <p:tav tm="50000">
                                          <p:val>
                                            <p:clrVal>
                                              <a:schemeClr val="hlink"/>
                                            </p:clrVal>
                                          </p:val>
                                        </p:tav>
                                      </p:tavLst>
                                    </p:anim>
                                    <p:anim calcmode="discrete" valueType="clr">
                                      <p:cBhvr>
                                        <p:cTn id="14" dur="170"/>
                                        <p:tgtEl>
                                          <p:spTgt spid="12291"/>
                                        </p:tgtEl>
                                        <p:attrNameLst>
                                          <p:attrName>fillcolor</p:attrName>
                                        </p:attrNameLst>
                                      </p:cBhvr>
                                      <p:tavLst>
                                        <p:tav tm="0">
                                          <p:val>
                                            <p:clrVal>
                                              <a:schemeClr val="accent2"/>
                                            </p:clrVal>
                                          </p:val>
                                        </p:tav>
                                        <p:tav tm="50000">
                                          <p:val>
                                            <p:clrVal>
                                              <a:schemeClr val="hlink"/>
                                            </p:clrVal>
                                          </p:val>
                                        </p:tav>
                                      </p:tavLst>
                                    </p:anim>
                                    <p:set>
                                      <p:cBhvr>
                                        <p:cTn id="15" dur="170"/>
                                        <p:tgtEl>
                                          <p:spTgt spid="12291"/>
                                        </p:tgtEl>
                                        <p:attrNameLst>
                                          <p:attrName>fill.type</p:attrName>
                                        </p:attrNameLst>
                                      </p:cBhvr>
                                      <p:to>
                                        <p:strVal val="solid"/>
                                      </p:to>
                                    </p:set>
                                  </p:childTnLst>
                                </p:cTn>
                              </p:par>
                              <p:par>
                                <p:cTn id="16" presetID="31" presetClass="entr" presetSubtype="0" fill="hold" nodeType="withEffect">
                                  <p:stCondLst>
                                    <p:cond delay="3000"/>
                                  </p:stCondLst>
                                  <p:iterate type="lt">
                                    <p:tmPct val="5000"/>
                                  </p:iterate>
                                  <p:childTnLst>
                                    <p:set>
                                      <p:cBhvr>
                                        <p:cTn id="17" dur="1" fill="hold">
                                          <p:stCondLst>
                                            <p:cond delay="0"/>
                                          </p:stCondLst>
                                        </p:cTn>
                                        <p:tgtEl>
                                          <p:spTgt spid="12295"/>
                                        </p:tgtEl>
                                        <p:attrNameLst>
                                          <p:attrName>style.visibility</p:attrName>
                                        </p:attrNameLst>
                                      </p:cBhvr>
                                      <p:to>
                                        <p:strVal val="visible"/>
                                      </p:to>
                                    </p:set>
                                    <p:anim calcmode="lin" valueType="num">
                                      <p:cBhvr>
                                        <p:cTn id="18" dur="1000" fill="hold"/>
                                        <p:tgtEl>
                                          <p:spTgt spid="12295"/>
                                        </p:tgtEl>
                                        <p:attrNameLst>
                                          <p:attrName>ppt_w</p:attrName>
                                        </p:attrNameLst>
                                      </p:cBhvr>
                                      <p:tavLst>
                                        <p:tav tm="0">
                                          <p:val>
                                            <p:fltVal val="0"/>
                                          </p:val>
                                        </p:tav>
                                        <p:tav tm="100000">
                                          <p:val>
                                            <p:strVal val="#ppt_w"/>
                                          </p:val>
                                        </p:tav>
                                      </p:tavLst>
                                    </p:anim>
                                    <p:anim calcmode="lin" valueType="num">
                                      <p:cBhvr>
                                        <p:cTn id="19" dur="1000" fill="hold"/>
                                        <p:tgtEl>
                                          <p:spTgt spid="12295"/>
                                        </p:tgtEl>
                                        <p:attrNameLst>
                                          <p:attrName>ppt_h</p:attrName>
                                        </p:attrNameLst>
                                      </p:cBhvr>
                                      <p:tavLst>
                                        <p:tav tm="0">
                                          <p:val>
                                            <p:fltVal val="0"/>
                                          </p:val>
                                        </p:tav>
                                        <p:tav tm="100000">
                                          <p:val>
                                            <p:strVal val="#ppt_h"/>
                                          </p:val>
                                        </p:tav>
                                      </p:tavLst>
                                    </p:anim>
                                    <p:anim calcmode="lin" valueType="num">
                                      <p:cBhvr>
                                        <p:cTn id="20" dur="1000" fill="hold"/>
                                        <p:tgtEl>
                                          <p:spTgt spid="12295"/>
                                        </p:tgtEl>
                                        <p:attrNameLst>
                                          <p:attrName>style.rotation</p:attrName>
                                        </p:attrNameLst>
                                      </p:cBhvr>
                                      <p:tavLst>
                                        <p:tav tm="0">
                                          <p:val>
                                            <p:fltVal val="90"/>
                                          </p:val>
                                        </p:tav>
                                        <p:tav tm="100000">
                                          <p:val>
                                            <p:fltVal val="0"/>
                                          </p:val>
                                        </p:tav>
                                      </p:tavLst>
                                    </p:anim>
                                    <p:animEffect transition="in" filter="fade">
                                      <p:cBhvr>
                                        <p:cTn id="21" dur="1000"/>
                                        <p:tgtEl>
                                          <p:spTgt spid="12295"/>
                                        </p:tgtEl>
                                      </p:cBhvr>
                                    </p:animEffect>
                                  </p:childTnLst>
                                </p:cTn>
                              </p:par>
                              <p:par>
                                <p:cTn id="22" presetID="10" presetClass="entr" presetSubtype="0" fill="hold" nodeType="withEffect">
                                  <p:stCondLst>
                                    <p:cond delay="17000"/>
                                  </p:stCondLst>
                                  <p:childTnLst>
                                    <p:set>
                                      <p:cBhvr>
                                        <p:cTn id="23" dur="1" fill="hold">
                                          <p:stCondLst>
                                            <p:cond delay="0"/>
                                          </p:stCondLst>
                                        </p:cTn>
                                        <p:tgtEl>
                                          <p:spTgt spid="12294"/>
                                        </p:tgtEl>
                                        <p:attrNameLst>
                                          <p:attrName>style.visibility</p:attrName>
                                        </p:attrNameLst>
                                      </p:cBhvr>
                                      <p:to>
                                        <p:strVal val="visible"/>
                                      </p:to>
                                    </p:set>
                                    <p:animEffect transition="in" filter="fade">
                                      <p:cBhvr>
                                        <p:cTn id="24" dur="20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12297"/>
                </p:tgtEl>
              </p:cMediaNode>
            </p:audio>
          </p:childTnLst>
        </p:cTn>
      </p:par>
    </p:tnLst>
    <p:bldLst>
      <p:bldP spid="12291" grpId="0"/>
      <p:bldP spid="1229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4067175" y="1052513"/>
            <a:ext cx="5076825" cy="4897437"/>
          </a:xfrm>
        </p:spPr>
        <p:txBody>
          <a:bodyPr/>
          <a:lstStyle/>
          <a:p>
            <a:pPr>
              <a:buFontTx/>
              <a:buNone/>
            </a:pPr>
            <a:r>
              <a:rPr lang="ru-RU" sz="2800" dirty="0">
                <a:latin typeface="Times New Roman" pitchFamily="18" charset="0"/>
              </a:rPr>
              <a:t>	</a:t>
            </a:r>
            <a:r>
              <a:rPr lang="ru-RU" sz="2800" dirty="0">
                <a:solidFill>
                  <a:schemeClr val="bg1"/>
                </a:solidFill>
              </a:rPr>
              <a:t>  </a:t>
            </a:r>
            <a:r>
              <a:rPr lang="ru-RU" sz="2800" dirty="0">
                <a:solidFill>
                  <a:srgbClr val="002060"/>
                </a:solidFill>
              </a:rPr>
              <a:t>Непосредственным предназначением воинской обязанности является обеспечение Вооруженных Сил необходимым количеством всех категорий личного состава, отвечающего современным требованиям вооруженной защиты государства.</a:t>
            </a:r>
          </a:p>
          <a:p>
            <a:endParaRPr lang="ru-RU" sz="2800" dirty="0"/>
          </a:p>
        </p:txBody>
      </p:sp>
      <p:pic>
        <p:nvPicPr>
          <p:cNvPr id="24590" name="Picture 14" descr="1186418367"/>
          <p:cNvPicPr>
            <a:picLocks noChangeAspect="1" noChangeArrowheads="1"/>
          </p:cNvPicPr>
          <p:nvPr/>
        </p:nvPicPr>
        <p:blipFill>
          <a:blip r:embed="rId2" cstate="print"/>
          <a:srcRect/>
          <a:stretch>
            <a:fillRect/>
          </a:stretch>
        </p:blipFill>
        <p:spPr bwMode="auto">
          <a:xfrm>
            <a:off x="250825" y="3933825"/>
            <a:ext cx="3962400" cy="2636838"/>
          </a:xfrm>
          <a:prstGeom prst="rect">
            <a:avLst/>
          </a:prstGeom>
          <a:noFill/>
        </p:spPr>
      </p:pic>
      <p:pic>
        <p:nvPicPr>
          <p:cNvPr id="24591" name="Picture 15" descr="sotr5"/>
          <p:cNvPicPr>
            <a:picLocks noChangeAspect="1" noChangeArrowheads="1"/>
          </p:cNvPicPr>
          <p:nvPr/>
        </p:nvPicPr>
        <p:blipFill>
          <a:blip r:embed="rId3" cstate="print"/>
          <a:srcRect b="9277"/>
          <a:stretch>
            <a:fillRect/>
          </a:stretch>
        </p:blipFill>
        <p:spPr bwMode="auto">
          <a:xfrm>
            <a:off x="250825" y="1052513"/>
            <a:ext cx="3960813" cy="2695575"/>
          </a:xfrm>
          <a:prstGeom prst="rect">
            <a:avLst/>
          </a:prstGeom>
          <a:noFill/>
        </p:spPr>
      </p:pic>
      <p:sp>
        <p:nvSpPr>
          <p:cNvPr id="24592" name="Text Box 16"/>
          <p:cNvSpPr txBox="1">
            <a:spLocks noChangeArrowheads="1"/>
          </p:cNvSpPr>
          <p:nvPr/>
        </p:nvSpPr>
        <p:spPr bwMode="auto">
          <a:xfrm>
            <a:off x="0" y="188913"/>
            <a:ext cx="9144000" cy="519112"/>
          </a:xfrm>
          <a:prstGeom prst="rect">
            <a:avLst/>
          </a:prstGeom>
          <a:noFill/>
          <a:ln w="9525">
            <a:noFill/>
            <a:miter lim="800000"/>
            <a:headEnd/>
            <a:tailEnd/>
          </a:ln>
          <a:effectLst/>
        </p:spPr>
        <p:txBody>
          <a:bodyPr>
            <a:spAutoFit/>
          </a:bodyPr>
          <a:lstStyle/>
          <a:p>
            <a:pPr algn="ctr">
              <a:spcBef>
                <a:spcPct val="50000"/>
              </a:spcBef>
            </a:pPr>
            <a:r>
              <a:rPr lang="ru-RU" sz="2800" dirty="0">
                <a:solidFill>
                  <a:srgbClr val="C00000"/>
                </a:solidFill>
                <a:effectLst>
                  <a:outerShdw blurRad="38100" dist="38100" dir="2700000" algn="tl">
                    <a:srgbClr val="000000"/>
                  </a:outerShdw>
                </a:effectLst>
              </a:rPr>
              <a:t>ВОИНСКАЯ ОБЯЗАННОСТЬ</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1000"/>
                                  </p:stCondLst>
                                  <p:iterate type="lt">
                                    <p:tmPct val="50000"/>
                                  </p:iterate>
                                  <p:childTnLst>
                                    <p:set>
                                      <p:cBhvr>
                                        <p:cTn id="6" dur="1" fill="hold">
                                          <p:stCondLst>
                                            <p:cond delay="0"/>
                                          </p:stCondLst>
                                        </p:cTn>
                                        <p:tgtEl>
                                          <p:spTgt spid="24579"/>
                                        </p:tgtEl>
                                        <p:attrNameLst>
                                          <p:attrName>style.visibility</p:attrName>
                                        </p:attrNameLst>
                                      </p:cBhvr>
                                      <p:to>
                                        <p:strVal val="visible"/>
                                      </p:to>
                                    </p:set>
                                    <p:anim calcmode="discrete" valueType="clr">
                                      <p:cBhvr override="childStyle">
                                        <p:cTn id="7" dur="180"/>
                                        <p:tgtEl>
                                          <p:spTgt spid="24579"/>
                                        </p:tgtEl>
                                        <p:attrNameLst>
                                          <p:attrName>style.color</p:attrName>
                                        </p:attrNameLst>
                                      </p:cBhvr>
                                      <p:tavLst>
                                        <p:tav tm="0">
                                          <p:val>
                                            <p:clrVal>
                                              <a:schemeClr val="accent2"/>
                                            </p:clrVal>
                                          </p:val>
                                        </p:tav>
                                        <p:tav tm="50000">
                                          <p:val>
                                            <p:clrVal>
                                              <a:schemeClr val="hlink"/>
                                            </p:clrVal>
                                          </p:val>
                                        </p:tav>
                                      </p:tavLst>
                                    </p:anim>
                                    <p:anim calcmode="discrete" valueType="clr">
                                      <p:cBhvr>
                                        <p:cTn id="8" dur="180"/>
                                        <p:tgtEl>
                                          <p:spTgt spid="24579"/>
                                        </p:tgtEl>
                                        <p:attrNameLst>
                                          <p:attrName>fillcolor</p:attrName>
                                        </p:attrNameLst>
                                      </p:cBhvr>
                                      <p:tavLst>
                                        <p:tav tm="0">
                                          <p:val>
                                            <p:clrVal>
                                              <a:schemeClr val="accent2"/>
                                            </p:clrVal>
                                          </p:val>
                                        </p:tav>
                                        <p:tav tm="50000">
                                          <p:val>
                                            <p:clrVal>
                                              <a:schemeClr val="hlink"/>
                                            </p:clrVal>
                                          </p:val>
                                        </p:tav>
                                      </p:tavLst>
                                    </p:anim>
                                    <p:set>
                                      <p:cBhvr>
                                        <p:cTn id="9" dur="180"/>
                                        <p:tgtEl>
                                          <p:spTgt spid="24579"/>
                                        </p:tgtEl>
                                        <p:attrNameLst>
                                          <p:attrName>fill.type</p:attrName>
                                        </p:attrNameLst>
                                      </p:cBhvr>
                                      <p:to>
                                        <p:strVal val="solid"/>
                                      </p:to>
                                    </p:set>
                                  </p:childTnLst>
                                </p:cTn>
                              </p:par>
                              <p:par>
                                <p:cTn id="10" presetID="10" presetClass="entr" presetSubtype="0" fill="hold" nodeType="withEffect">
                                  <p:stCondLst>
                                    <p:cond delay="10000"/>
                                  </p:stCondLst>
                                  <p:childTnLst>
                                    <p:set>
                                      <p:cBhvr>
                                        <p:cTn id="11" dur="1" fill="hold">
                                          <p:stCondLst>
                                            <p:cond delay="0"/>
                                          </p:stCondLst>
                                        </p:cTn>
                                        <p:tgtEl>
                                          <p:spTgt spid="24591"/>
                                        </p:tgtEl>
                                        <p:attrNameLst>
                                          <p:attrName>style.visibility</p:attrName>
                                        </p:attrNameLst>
                                      </p:cBhvr>
                                      <p:to>
                                        <p:strVal val="visible"/>
                                      </p:to>
                                    </p:set>
                                    <p:animEffect transition="in" filter="fade">
                                      <p:cBhvr>
                                        <p:cTn id="12" dur="2000"/>
                                        <p:tgtEl>
                                          <p:spTgt spid="24591"/>
                                        </p:tgtEl>
                                      </p:cBhvr>
                                    </p:animEffect>
                                  </p:childTnLst>
                                </p:cTn>
                              </p:par>
                              <p:par>
                                <p:cTn id="13" presetID="10" presetClass="entr" presetSubtype="0" fill="hold" nodeType="withEffect">
                                  <p:stCondLst>
                                    <p:cond delay="12000"/>
                                  </p:stCondLst>
                                  <p:childTnLst>
                                    <p:set>
                                      <p:cBhvr>
                                        <p:cTn id="14" dur="1" fill="hold">
                                          <p:stCondLst>
                                            <p:cond delay="0"/>
                                          </p:stCondLst>
                                        </p:cTn>
                                        <p:tgtEl>
                                          <p:spTgt spid="24590"/>
                                        </p:tgtEl>
                                        <p:attrNameLst>
                                          <p:attrName>style.visibility</p:attrName>
                                        </p:attrNameLst>
                                      </p:cBhvr>
                                      <p:to>
                                        <p:strVal val="visible"/>
                                      </p:to>
                                    </p:set>
                                    <p:animEffect transition="in" filter="fade">
                                      <p:cBhvr>
                                        <p:cTn id="15" dur="2000"/>
                                        <p:tgtEl>
                                          <p:spTgt spid="24590"/>
                                        </p:tgtEl>
                                      </p:cBhvr>
                                    </p:animEffect>
                                  </p:childTnLst>
                                </p:cTn>
                              </p:par>
                            </p:childTnLst>
                          </p:cTn>
                        </p:par>
                        <p:par>
                          <p:cTn id="16" fill="hold">
                            <p:stCondLst>
                              <p:cond delay="18640"/>
                            </p:stCondLst>
                            <p:childTnLst>
                              <p:par>
                                <p:cTn id="17" presetID="10" presetClass="entr" presetSubtype="0" fill="hold" grpId="0" nodeType="afterEffect">
                                  <p:stCondLst>
                                    <p:cond delay="0"/>
                                  </p:stCondLst>
                                  <p:childTnLst>
                                    <p:set>
                                      <p:cBhvr>
                                        <p:cTn id="18" dur="1" fill="hold">
                                          <p:stCondLst>
                                            <p:cond delay="0"/>
                                          </p:stCondLst>
                                        </p:cTn>
                                        <p:tgtEl>
                                          <p:spTgt spid="24592"/>
                                        </p:tgtEl>
                                        <p:attrNameLst>
                                          <p:attrName>style.visibility</p:attrName>
                                        </p:attrNameLst>
                                      </p:cBhvr>
                                      <p:to>
                                        <p:strVal val="visible"/>
                                      </p:to>
                                    </p:set>
                                    <p:animEffect transition="in" filter="fade">
                                      <p:cBhvr>
                                        <p:cTn id="19" dur="2000"/>
                                        <p:tgtEl>
                                          <p:spTgt spid="24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2459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podt"/>
          <p:cNvPicPr>
            <a:picLocks noChangeAspect="1" noChangeArrowheads="1"/>
          </p:cNvPicPr>
          <p:nvPr/>
        </p:nvPicPr>
        <p:blipFill>
          <a:blip r:embed="rId2" cstate="print"/>
          <a:srcRect/>
          <a:stretch>
            <a:fillRect/>
          </a:stretch>
        </p:blipFill>
        <p:spPr bwMode="auto">
          <a:xfrm>
            <a:off x="1066800" y="3962400"/>
            <a:ext cx="3352800" cy="2679700"/>
          </a:xfrm>
          <a:prstGeom prst="rect">
            <a:avLst/>
          </a:prstGeom>
          <a:noFill/>
        </p:spPr>
      </p:pic>
      <p:pic>
        <p:nvPicPr>
          <p:cNvPr id="5129" name="Picture 9" descr="10-06-06_1229"/>
          <p:cNvPicPr>
            <a:picLocks noChangeAspect="1" noChangeArrowheads="1"/>
          </p:cNvPicPr>
          <p:nvPr/>
        </p:nvPicPr>
        <p:blipFill>
          <a:blip r:embed="rId3" cstate="print"/>
          <a:srcRect/>
          <a:stretch>
            <a:fillRect/>
          </a:stretch>
        </p:blipFill>
        <p:spPr bwMode="auto">
          <a:xfrm>
            <a:off x="5105400" y="3962400"/>
            <a:ext cx="3581400" cy="2686050"/>
          </a:xfrm>
          <a:prstGeom prst="rect">
            <a:avLst/>
          </a:prstGeom>
          <a:noFill/>
        </p:spPr>
      </p:pic>
      <p:pic>
        <p:nvPicPr>
          <p:cNvPr id="5130" name="Picture 10" descr="62387"/>
          <p:cNvPicPr>
            <a:picLocks noChangeAspect="1" noChangeArrowheads="1"/>
          </p:cNvPicPr>
          <p:nvPr/>
        </p:nvPicPr>
        <p:blipFill>
          <a:blip r:embed="rId4" cstate="print"/>
          <a:srcRect/>
          <a:stretch>
            <a:fillRect/>
          </a:stretch>
        </p:blipFill>
        <p:spPr bwMode="auto">
          <a:xfrm>
            <a:off x="2438400" y="1447800"/>
            <a:ext cx="2895600" cy="2219325"/>
          </a:xfrm>
          <a:prstGeom prst="rect">
            <a:avLst/>
          </a:prstGeom>
          <a:noFill/>
        </p:spPr>
      </p:pic>
      <p:pic>
        <p:nvPicPr>
          <p:cNvPr id="5131" name="Picture 11" descr="m_20645"/>
          <p:cNvPicPr>
            <a:picLocks noChangeAspect="1" noChangeArrowheads="1"/>
          </p:cNvPicPr>
          <p:nvPr/>
        </p:nvPicPr>
        <p:blipFill>
          <a:blip r:embed="rId5" cstate="print"/>
          <a:srcRect/>
          <a:stretch>
            <a:fillRect/>
          </a:stretch>
        </p:blipFill>
        <p:spPr bwMode="auto">
          <a:xfrm>
            <a:off x="5791200" y="1447800"/>
            <a:ext cx="2971800" cy="2228850"/>
          </a:xfrm>
          <a:prstGeom prst="rect">
            <a:avLst/>
          </a:prstGeom>
          <a:noFill/>
        </p:spPr>
      </p:pic>
      <p:pic>
        <p:nvPicPr>
          <p:cNvPr id="5145" name="Picture 25"/>
          <p:cNvPicPr>
            <a:picLocks noChangeAspect="1" noChangeArrowheads="1"/>
          </p:cNvPicPr>
          <p:nvPr/>
        </p:nvPicPr>
        <p:blipFill>
          <a:blip r:embed="rId6" cstate="print"/>
          <a:srcRect/>
          <a:stretch>
            <a:fillRect/>
          </a:stretch>
        </p:blipFill>
        <p:spPr bwMode="auto">
          <a:xfrm>
            <a:off x="685800" y="1447800"/>
            <a:ext cx="1465263" cy="2209800"/>
          </a:xfrm>
          <a:prstGeom prst="rect">
            <a:avLst/>
          </a:prstGeom>
          <a:noFill/>
          <a:ln w="3175">
            <a:solidFill>
              <a:schemeClr val="bg1"/>
            </a:solidFill>
            <a:miter lim="800000"/>
            <a:headEnd/>
            <a:tailEnd/>
          </a:ln>
          <a:effectLst/>
        </p:spPr>
      </p:pic>
      <p:sp>
        <p:nvSpPr>
          <p:cNvPr id="5146" name="Text Box 26"/>
          <p:cNvSpPr txBox="1">
            <a:spLocks noChangeArrowheads="1"/>
          </p:cNvSpPr>
          <p:nvPr/>
        </p:nvSpPr>
        <p:spPr bwMode="auto">
          <a:xfrm>
            <a:off x="0" y="228600"/>
            <a:ext cx="9144000" cy="915988"/>
          </a:xfrm>
          <a:prstGeom prst="rect">
            <a:avLst/>
          </a:prstGeom>
          <a:noFill/>
          <a:ln w="38100" algn="ctr">
            <a:noFill/>
            <a:miter lim="800000"/>
            <a:headEnd/>
            <a:tailEnd/>
          </a:ln>
          <a:effectLst/>
        </p:spPr>
        <p:txBody>
          <a:bodyPr anchor="ctr"/>
          <a:lstStyle/>
          <a:p>
            <a:pPr algn="ctr"/>
            <a:r>
              <a:rPr lang="ru-RU" sz="2400" b="1" dirty="0">
                <a:solidFill>
                  <a:srgbClr val="002060"/>
                </a:solidFill>
              </a:rPr>
              <a:t>Закон Российской Федерации "О воинской обязанности и военной службе" предусматривает как обязательную, </a:t>
            </a:r>
          </a:p>
          <a:p>
            <a:pPr algn="ctr"/>
            <a:r>
              <a:rPr lang="ru-RU" sz="2400" b="1" dirty="0">
                <a:solidFill>
                  <a:srgbClr val="002060"/>
                </a:solidFill>
              </a:rPr>
              <a:t>так и добровольную подготовку граждан к военной службе.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130"/>
                                        </p:tgtEl>
                                        <p:attrNameLst>
                                          <p:attrName>style.visibility</p:attrName>
                                        </p:attrNameLst>
                                      </p:cBhvr>
                                      <p:to>
                                        <p:strVal val="visible"/>
                                      </p:to>
                                    </p:set>
                                    <p:animEffect transition="in" filter="checkerboard(across)">
                                      <p:cBhvr>
                                        <p:cTn id="7" dur="500"/>
                                        <p:tgtEl>
                                          <p:spTgt spid="5130"/>
                                        </p:tgtEl>
                                      </p:cBhvr>
                                    </p:animEffect>
                                  </p:childTnLst>
                                </p:cTn>
                              </p:par>
                              <p:par>
                                <p:cTn id="8" presetID="5" presetClass="entr" presetSubtype="10" fill="hold" nodeType="withEffect">
                                  <p:stCondLst>
                                    <p:cond delay="0"/>
                                  </p:stCondLst>
                                  <p:childTnLst>
                                    <p:set>
                                      <p:cBhvr>
                                        <p:cTn id="9" dur="1" fill="hold">
                                          <p:stCondLst>
                                            <p:cond delay="0"/>
                                          </p:stCondLst>
                                        </p:cTn>
                                        <p:tgtEl>
                                          <p:spTgt spid="5128"/>
                                        </p:tgtEl>
                                        <p:attrNameLst>
                                          <p:attrName>style.visibility</p:attrName>
                                        </p:attrNameLst>
                                      </p:cBhvr>
                                      <p:to>
                                        <p:strVal val="visible"/>
                                      </p:to>
                                    </p:set>
                                    <p:animEffect transition="in" filter="checkerboard(across)">
                                      <p:cBhvr>
                                        <p:cTn id="10" dur="500"/>
                                        <p:tgtEl>
                                          <p:spTgt spid="5128"/>
                                        </p:tgtEl>
                                      </p:cBhvr>
                                    </p:animEffect>
                                  </p:childTnLst>
                                </p:cTn>
                              </p:par>
                              <p:par>
                                <p:cTn id="11" presetID="5" presetClass="entr" presetSubtype="10" fill="hold" nodeType="withEffect">
                                  <p:stCondLst>
                                    <p:cond delay="0"/>
                                  </p:stCondLst>
                                  <p:childTnLst>
                                    <p:set>
                                      <p:cBhvr>
                                        <p:cTn id="12" dur="1" fill="hold">
                                          <p:stCondLst>
                                            <p:cond delay="0"/>
                                          </p:stCondLst>
                                        </p:cTn>
                                        <p:tgtEl>
                                          <p:spTgt spid="5131"/>
                                        </p:tgtEl>
                                        <p:attrNameLst>
                                          <p:attrName>style.visibility</p:attrName>
                                        </p:attrNameLst>
                                      </p:cBhvr>
                                      <p:to>
                                        <p:strVal val="visible"/>
                                      </p:to>
                                    </p:set>
                                    <p:animEffect transition="in" filter="checkerboard(across)">
                                      <p:cBhvr>
                                        <p:cTn id="13" dur="500"/>
                                        <p:tgtEl>
                                          <p:spTgt spid="5131"/>
                                        </p:tgtEl>
                                      </p:cBhvr>
                                    </p:animEffect>
                                  </p:childTnLst>
                                </p:cTn>
                              </p:par>
                              <p:par>
                                <p:cTn id="14" presetID="5" presetClass="entr" presetSubtype="10" fill="hold" nodeType="withEffect">
                                  <p:stCondLst>
                                    <p:cond delay="0"/>
                                  </p:stCondLst>
                                  <p:childTnLst>
                                    <p:set>
                                      <p:cBhvr>
                                        <p:cTn id="15" dur="1" fill="hold">
                                          <p:stCondLst>
                                            <p:cond delay="0"/>
                                          </p:stCondLst>
                                        </p:cTn>
                                        <p:tgtEl>
                                          <p:spTgt spid="5129"/>
                                        </p:tgtEl>
                                        <p:attrNameLst>
                                          <p:attrName>style.visibility</p:attrName>
                                        </p:attrNameLst>
                                      </p:cBhvr>
                                      <p:to>
                                        <p:strVal val="visible"/>
                                      </p:to>
                                    </p:set>
                                    <p:animEffect transition="in" filter="checkerboard(across)">
                                      <p:cBhvr>
                                        <p:cTn id="16" dur="5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4"/>
          <p:cNvSpPr txBox="1">
            <a:spLocks noChangeArrowheads="1"/>
          </p:cNvSpPr>
          <p:nvPr/>
        </p:nvSpPr>
        <p:spPr bwMode="auto">
          <a:xfrm>
            <a:off x="0" y="188913"/>
            <a:ext cx="9144000" cy="519112"/>
          </a:xfrm>
          <a:prstGeom prst="rect">
            <a:avLst/>
          </a:prstGeom>
          <a:noFill/>
          <a:ln w="9525">
            <a:noFill/>
            <a:miter lim="800000"/>
            <a:headEnd/>
            <a:tailEnd/>
          </a:ln>
          <a:effectLst/>
        </p:spPr>
        <p:txBody>
          <a:bodyPr>
            <a:spAutoFit/>
          </a:bodyPr>
          <a:lstStyle/>
          <a:p>
            <a:pPr algn="ctr">
              <a:spcBef>
                <a:spcPct val="50000"/>
              </a:spcBef>
            </a:pPr>
            <a:r>
              <a:rPr lang="ru-RU" sz="2800" dirty="0">
                <a:solidFill>
                  <a:srgbClr val="C00000"/>
                </a:solidFill>
                <a:effectLst>
                  <a:outerShdw blurRad="38100" dist="38100" dir="2700000" algn="tl">
                    <a:srgbClr val="000000"/>
                  </a:outerShdw>
                </a:effectLst>
              </a:rPr>
              <a:t>ВОИНСКАЯ ОБЯЗАННОСТЬ</a:t>
            </a:r>
          </a:p>
        </p:txBody>
      </p:sp>
      <p:sp>
        <p:nvSpPr>
          <p:cNvPr id="25607" name="Text Box 7"/>
          <p:cNvSpPr txBox="1">
            <a:spLocks noChangeArrowheads="1"/>
          </p:cNvSpPr>
          <p:nvPr/>
        </p:nvSpPr>
        <p:spPr bwMode="auto">
          <a:xfrm>
            <a:off x="179388" y="3500438"/>
            <a:ext cx="2233612" cy="711200"/>
          </a:xfrm>
          <a:prstGeom prst="rect">
            <a:avLst/>
          </a:prstGeom>
          <a:solidFill>
            <a:srgbClr val="CCFFCC"/>
          </a:solidFill>
          <a:ln w="28575">
            <a:solidFill>
              <a:srgbClr val="C00000"/>
            </a:solidFill>
            <a:miter lim="800000"/>
            <a:headEnd/>
            <a:tailEnd/>
          </a:ln>
          <a:effectLst/>
        </p:spPr>
        <p:txBody>
          <a:bodyPr>
            <a:spAutoFit/>
          </a:bodyPr>
          <a:lstStyle/>
          <a:p>
            <a:pPr algn="ctr">
              <a:spcBef>
                <a:spcPct val="50000"/>
              </a:spcBef>
            </a:pPr>
            <a:r>
              <a:rPr lang="ru-RU" sz="2000" b="1" dirty="0">
                <a:solidFill>
                  <a:schemeClr val="bg1"/>
                </a:solidFill>
              </a:rPr>
              <a:t>ВОИНСКАЯ ОБЯЗАННОСТЬ</a:t>
            </a:r>
          </a:p>
        </p:txBody>
      </p:sp>
      <p:sp>
        <p:nvSpPr>
          <p:cNvPr id="25608" name="Text Box 8"/>
          <p:cNvSpPr txBox="1">
            <a:spLocks noChangeArrowheads="1"/>
          </p:cNvSpPr>
          <p:nvPr/>
        </p:nvSpPr>
        <p:spPr bwMode="auto">
          <a:xfrm>
            <a:off x="3203848" y="1124744"/>
            <a:ext cx="5761038" cy="376237"/>
          </a:xfrm>
          <a:prstGeom prst="rect">
            <a:avLst/>
          </a:prstGeom>
          <a:solidFill>
            <a:srgbClr val="CCFFFF"/>
          </a:solidFill>
          <a:ln w="28575">
            <a:solidFill>
              <a:srgbClr val="C00000"/>
            </a:solidFill>
            <a:miter lim="800000"/>
            <a:headEnd/>
            <a:tailEnd/>
          </a:ln>
          <a:effectLst/>
        </p:spPr>
        <p:txBody>
          <a:bodyPr>
            <a:spAutoFit/>
          </a:bodyPr>
          <a:lstStyle/>
          <a:p>
            <a:pPr algn="ctr">
              <a:spcBef>
                <a:spcPct val="50000"/>
              </a:spcBef>
            </a:pPr>
            <a:r>
              <a:rPr lang="ru-RU" b="1" dirty="0">
                <a:solidFill>
                  <a:schemeClr val="bg1"/>
                </a:solidFill>
              </a:rPr>
              <a:t>Воинский учёт</a:t>
            </a:r>
          </a:p>
        </p:txBody>
      </p:sp>
      <p:sp>
        <p:nvSpPr>
          <p:cNvPr id="25614" name="Text Box 14"/>
          <p:cNvSpPr txBox="1">
            <a:spLocks noChangeArrowheads="1"/>
          </p:cNvSpPr>
          <p:nvPr/>
        </p:nvSpPr>
        <p:spPr bwMode="auto">
          <a:xfrm>
            <a:off x="3203575" y="2060674"/>
            <a:ext cx="5761038" cy="376237"/>
          </a:xfrm>
          <a:prstGeom prst="rect">
            <a:avLst/>
          </a:prstGeom>
          <a:solidFill>
            <a:srgbClr val="CCFFFF"/>
          </a:solidFill>
          <a:ln w="28575">
            <a:solidFill>
              <a:srgbClr val="C00000"/>
            </a:solidFill>
            <a:miter lim="800000"/>
            <a:headEnd/>
            <a:tailEnd/>
          </a:ln>
          <a:effectLst/>
        </p:spPr>
        <p:txBody>
          <a:bodyPr>
            <a:spAutoFit/>
          </a:bodyPr>
          <a:lstStyle/>
          <a:p>
            <a:pPr algn="ctr">
              <a:spcBef>
                <a:spcPct val="50000"/>
              </a:spcBef>
            </a:pPr>
            <a:r>
              <a:rPr lang="ru-RU" b="1" dirty="0">
                <a:solidFill>
                  <a:schemeClr val="bg1"/>
                </a:solidFill>
              </a:rPr>
              <a:t>Обязательная подготовка к военной службе</a:t>
            </a:r>
          </a:p>
        </p:txBody>
      </p:sp>
      <p:sp>
        <p:nvSpPr>
          <p:cNvPr id="25615" name="Text Box 15"/>
          <p:cNvSpPr txBox="1">
            <a:spLocks noChangeArrowheads="1"/>
          </p:cNvSpPr>
          <p:nvPr/>
        </p:nvSpPr>
        <p:spPr bwMode="auto">
          <a:xfrm>
            <a:off x="3203575" y="3068736"/>
            <a:ext cx="5761038" cy="376238"/>
          </a:xfrm>
          <a:prstGeom prst="rect">
            <a:avLst/>
          </a:prstGeom>
          <a:solidFill>
            <a:srgbClr val="CCFFFF"/>
          </a:solidFill>
          <a:ln w="28575">
            <a:solidFill>
              <a:srgbClr val="C00000"/>
            </a:solidFill>
            <a:miter lim="800000"/>
            <a:headEnd/>
            <a:tailEnd/>
          </a:ln>
          <a:effectLst/>
        </p:spPr>
        <p:txBody>
          <a:bodyPr>
            <a:spAutoFit/>
          </a:bodyPr>
          <a:lstStyle/>
          <a:p>
            <a:pPr algn="ctr">
              <a:spcBef>
                <a:spcPct val="50000"/>
              </a:spcBef>
            </a:pPr>
            <a:r>
              <a:rPr lang="ru-RU" b="1">
                <a:solidFill>
                  <a:schemeClr val="bg1"/>
                </a:solidFill>
              </a:rPr>
              <a:t>Призыв на военную службу</a:t>
            </a:r>
          </a:p>
        </p:txBody>
      </p:sp>
      <p:sp>
        <p:nvSpPr>
          <p:cNvPr id="25616" name="Text Box 16"/>
          <p:cNvSpPr txBox="1">
            <a:spLocks noChangeArrowheads="1"/>
          </p:cNvSpPr>
          <p:nvPr/>
        </p:nvSpPr>
        <p:spPr bwMode="auto">
          <a:xfrm>
            <a:off x="3203575" y="4005361"/>
            <a:ext cx="5761038" cy="376238"/>
          </a:xfrm>
          <a:prstGeom prst="rect">
            <a:avLst/>
          </a:prstGeom>
          <a:solidFill>
            <a:srgbClr val="CCFFFF"/>
          </a:solidFill>
          <a:ln w="28575">
            <a:solidFill>
              <a:srgbClr val="C00000"/>
            </a:solidFill>
            <a:miter lim="800000"/>
            <a:headEnd/>
            <a:tailEnd/>
          </a:ln>
          <a:effectLst/>
        </p:spPr>
        <p:txBody>
          <a:bodyPr>
            <a:spAutoFit/>
          </a:bodyPr>
          <a:lstStyle/>
          <a:p>
            <a:pPr algn="ctr">
              <a:spcBef>
                <a:spcPct val="50000"/>
              </a:spcBef>
            </a:pPr>
            <a:r>
              <a:rPr lang="ru-RU" b="1">
                <a:solidFill>
                  <a:schemeClr val="bg1"/>
                </a:solidFill>
              </a:rPr>
              <a:t>Прохождение военной службы по призыву</a:t>
            </a:r>
          </a:p>
        </p:txBody>
      </p:sp>
      <p:sp>
        <p:nvSpPr>
          <p:cNvPr id="25617" name="Text Box 17"/>
          <p:cNvSpPr txBox="1">
            <a:spLocks noChangeArrowheads="1"/>
          </p:cNvSpPr>
          <p:nvPr/>
        </p:nvSpPr>
        <p:spPr bwMode="auto">
          <a:xfrm>
            <a:off x="3203575" y="4941168"/>
            <a:ext cx="5761038" cy="376237"/>
          </a:xfrm>
          <a:prstGeom prst="rect">
            <a:avLst/>
          </a:prstGeom>
          <a:solidFill>
            <a:srgbClr val="CCFFFF"/>
          </a:solidFill>
          <a:ln w="28575">
            <a:solidFill>
              <a:srgbClr val="C00000"/>
            </a:solidFill>
            <a:miter lim="800000"/>
            <a:headEnd/>
            <a:tailEnd/>
          </a:ln>
          <a:effectLst/>
        </p:spPr>
        <p:txBody>
          <a:bodyPr>
            <a:spAutoFit/>
          </a:bodyPr>
          <a:lstStyle/>
          <a:p>
            <a:pPr algn="ctr">
              <a:spcBef>
                <a:spcPct val="50000"/>
              </a:spcBef>
            </a:pPr>
            <a:r>
              <a:rPr lang="ru-RU" b="1">
                <a:solidFill>
                  <a:schemeClr val="bg1"/>
                </a:solidFill>
              </a:rPr>
              <a:t>Пребывание в запасе</a:t>
            </a:r>
          </a:p>
        </p:txBody>
      </p:sp>
      <p:sp>
        <p:nvSpPr>
          <p:cNvPr id="25618" name="Text Box 18"/>
          <p:cNvSpPr txBox="1">
            <a:spLocks noChangeArrowheads="1"/>
          </p:cNvSpPr>
          <p:nvPr/>
        </p:nvSpPr>
        <p:spPr bwMode="auto">
          <a:xfrm>
            <a:off x="3203575" y="5734050"/>
            <a:ext cx="5761038" cy="650875"/>
          </a:xfrm>
          <a:prstGeom prst="rect">
            <a:avLst/>
          </a:prstGeom>
          <a:solidFill>
            <a:srgbClr val="CCFFFF"/>
          </a:solidFill>
          <a:ln w="28575">
            <a:solidFill>
              <a:srgbClr val="C00000"/>
            </a:solidFill>
            <a:miter lim="800000"/>
            <a:headEnd/>
            <a:tailEnd/>
          </a:ln>
          <a:effectLst/>
        </p:spPr>
        <p:txBody>
          <a:bodyPr>
            <a:spAutoFit/>
          </a:bodyPr>
          <a:lstStyle/>
          <a:p>
            <a:pPr algn="ctr">
              <a:spcBef>
                <a:spcPct val="50000"/>
              </a:spcBef>
            </a:pPr>
            <a:r>
              <a:rPr lang="ru-RU" b="1">
                <a:solidFill>
                  <a:schemeClr val="bg1"/>
                </a:solidFill>
              </a:rPr>
              <a:t>Призыв на военные сборы и прохождение военных сборов в период пребывания в запасе</a:t>
            </a:r>
          </a:p>
        </p:txBody>
      </p:sp>
      <p:sp>
        <p:nvSpPr>
          <p:cNvPr id="25620" name="Line 20"/>
          <p:cNvSpPr>
            <a:spLocks noChangeShapeType="1"/>
          </p:cNvSpPr>
          <p:nvPr/>
        </p:nvSpPr>
        <p:spPr bwMode="auto">
          <a:xfrm flipV="1">
            <a:off x="2627313" y="1268413"/>
            <a:ext cx="576262" cy="0"/>
          </a:xfrm>
          <a:prstGeom prst="line">
            <a:avLst/>
          </a:prstGeom>
          <a:noFill/>
          <a:ln w="28575">
            <a:solidFill>
              <a:schemeClr val="tx1"/>
            </a:solidFill>
            <a:round/>
            <a:headEnd/>
            <a:tailEnd type="stealth" w="lg" len="lg"/>
          </a:ln>
          <a:effectLst/>
        </p:spPr>
        <p:txBody>
          <a:bodyPr/>
          <a:lstStyle/>
          <a:p>
            <a:endParaRPr lang="ru-RU"/>
          </a:p>
        </p:txBody>
      </p:sp>
      <p:sp>
        <p:nvSpPr>
          <p:cNvPr id="25626" name="Line 26"/>
          <p:cNvSpPr>
            <a:spLocks noChangeShapeType="1"/>
          </p:cNvSpPr>
          <p:nvPr/>
        </p:nvSpPr>
        <p:spPr bwMode="auto">
          <a:xfrm>
            <a:off x="2411413" y="3860800"/>
            <a:ext cx="215900" cy="0"/>
          </a:xfrm>
          <a:prstGeom prst="line">
            <a:avLst/>
          </a:prstGeom>
          <a:noFill/>
          <a:ln w="28575">
            <a:solidFill>
              <a:schemeClr val="tx1"/>
            </a:solidFill>
            <a:round/>
            <a:headEnd/>
            <a:tailEnd type="none" w="lg" len="lg"/>
          </a:ln>
          <a:effectLst/>
        </p:spPr>
        <p:txBody>
          <a:bodyPr/>
          <a:lstStyle/>
          <a:p>
            <a:endParaRPr lang="ru-RU"/>
          </a:p>
        </p:txBody>
      </p:sp>
      <p:sp>
        <p:nvSpPr>
          <p:cNvPr id="25627" name="Line 27"/>
          <p:cNvSpPr>
            <a:spLocks noChangeShapeType="1"/>
          </p:cNvSpPr>
          <p:nvPr/>
        </p:nvSpPr>
        <p:spPr bwMode="auto">
          <a:xfrm flipV="1">
            <a:off x="2627313" y="1268413"/>
            <a:ext cx="0" cy="2592387"/>
          </a:xfrm>
          <a:prstGeom prst="line">
            <a:avLst/>
          </a:prstGeom>
          <a:noFill/>
          <a:ln w="28575">
            <a:solidFill>
              <a:schemeClr val="tx1"/>
            </a:solidFill>
            <a:round/>
            <a:headEnd/>
            <a:tailEnd type="none" w="lg" len="lg"/>
          </a:ln>
          <a:effectLst/>
        </p:spPr>
        <p:txBody>
          <a:bodyPr/>
          <a:lstStyle/>
          <a:p>
            <a:endParaRPr lang="ru-RU"/>
          </a:p>
        </p:txBody>
      </p:sp>
      <p:sp>
        <p:nvSpPr>
          <p:cNvPr id="25628" name="Line 28"/>
          <p:cNvSpPr>
            <a:spLocks noChangeShapeType="1"/>
          </p:cNvSpPr>
          <p:nvPr/>
        </p:nvSpPr>
        <p:spPr bwMode="auto">
          <a:xfrm flipV="1">
            <a:off x="2627313" y="2133600"/>
            <a:ext cx="576262" cy="0"/>
          </a:xfrm>
          <a:prstGeom prst="line">
            <a:avLst/>
          </a:prstGeom>
          <a:noFill/>
          <a:ln w="28575">
            <a:solidFill>
              <a:schemeClr val="tx1"/>
            </a:solidFill>
            <a:round/>
            <a:headEnd/>
            <a:tailEnd type="stealth" w="lg" len="lg"/>
          </a:ln>
          <a:effectLst/>
        </p:spPr>
        <p:txBody>
          <a:bodyPr/>
          <a:lstStyle/>
          <a:p>
            <a:endParaRPr lang="ru-RU"/>
          </a:p>
        </p:txBody>
      </p:sp>
      <p:sp>
        <p:nvSpPr>
          <p:cNvPr id="25629" name="Line 29"/>
          <p:cNvSpPr>
            <a:spLocks noChangeShapeType="1"/>
          </p:cNvSpPr>
          <p:nvPr/>
        </p:nvSpPr>
        <p:spPr bwMode="auto">
          <a:xfrm flipV="1">
            <a:off x="2627313" y="3213100"/>
            <a:ext cx="576262" cy="0"/>
          </a:xfrm>
          <a:prstGeom prst="line">
            <a:avLst/>
          </a:prstGeom>
          <a:noFill/>
          <a:ln w="28575">
            <a:solidFill>
              <a:schemeClr val="tx1"/>
            </a:solidFill>
            <a:round/>
            <a:headEnd/>
            <a:tailEnd type="stealth" w="lg" len="lg"/>
          </a:ln>
          <a:effectLst/>
        </p:spPr>
        <p:txBody>
          <a:bodyPr/>
          <a:lstStyle/>
          <a:p>
            <a:endParaRPr lang="ru-RU"/>
          </a:p>
        </p:txBody>
      </p:sp>
      <p:sp>
        <p:nvSpPr>
          <p:cNvPr id="25630" name="Line 30"/>
          <p:cNvSpPr>
            <a:spLocks noChangeShapeType="1"/>
          </p:cNvSpPr>
          <p:nvPr/>
        </p:nvSpPr>
        <p:spPr bwMode="auto">
          <a:xfrm flipV="1">
            <a:off x="2627313" y="4149725"/>
            <a:ext cx="576262" cy="0"/>
          </a:xfrm>
          <a:prstGeom prst="line">
            <a:avLst/>
          </a:prstGeom>
          <a:noFill/>
          <a:ln w="28575">
            <a:solidFill>
              <a:schemeClr val="tx1"/>
            </a:solidFill>
            <a:round/>
            <a:headEnd/>
            <a:tailEnd type="stealth" w="lg" len="lg"/>
          </a:ln>
          <a:effectLst/>
        </p:spPr>
        <p:txBody>
          <a:bodyPr/>
          <a:lstStyle/>
          <a:p>
            <a:endParaRPr lang="ru-RU"/>
          </a:p>
        </p:txBody>
      </p:sp>
      <p:sp>
        <p:nvSpPr>
          <p:cNvPr id="25631" name="Line 31"/>
          <p:cNvSpPr>
            <a:spLocks noChangeShapeType="1"/>
          </p:cNvSpPr>
          <p:nvPr/>
        </p:nvSpPr>
        <p:spPr bwMode="auto">
          <a:xfrm flipV="1">
            <a:off x="2627313" y="5084763"/>
            <a:ext cx="576262" cy="0"/>
          </a:xfrm>
          <a:prstGeom prst="line">
            <a:avLst/>
          </a:prstGeom>
          <a:noFill/>
          <a:ln w="28575">
            <a:solidFill>
              <a:schemeClr val="tx1"/>
            </a:solidFill>
            <a:round/>
            <a:headEnd/>
            <a:tailEnd type="stealth" w="lg" len="lg"/>
          </a:ln>
          <a:effectLst/>
        </p:spPr>
        <p:txBody>
          <a:bodyPr/>
          <a:lstStyle/>
          <a:p>
            <a:endParaRPr lang="ru-RU"/>
          </a:p>
        </p:txBody>
      </p:sp>
      <p:sp>
        <p:nvSpPr>
          <p:cNvPr id="25632" name="Line 32"/>
          <p:cNvSpPr>
            <a:spLocks noChangeShapeType="1"/>
          </p:cNvSpPr>
          <p:nvPr/>
        </p:nvSpPr>
        <p:spPr bwMode="auto">
          <a:xfrm flipV="1">
            <a:off x="2627313" y="6092825"/>
            <a:ext cx="576262" cy="0"/>
          </a:xfrm>
          <a:prstGeom prst="line">
            <a:avLst/>
          </a:prstGeom>
          <a:noFill/>
          <a:ln w="28575">
            <a:solidFill>
              <a:schemeClr val="tx1"/>
            </a:solidFill>
            <a:round/>
            <a:headEnd/>
            <a:tailEnd type="stealth" w="lg" len="lg"/>
          </a:ln>
          <a:effectLst/>
        </p:spPr>
        <p:txBody>
          <a:bodyPr/>
          <a:lstStyle/>
          <a:p>
            <a:endParaRPr lang="ru-RU"/>
          </a:p>
        </p:txBody>
      </p:sp>
      <p:sp>
        <p:nvSpPr>
          <p:cNvPr id="25634" name="Line 34"/>
          <p:cNvSpPr>
            <a:spLocks noChangeShapeType="1"/>
          </p:cNvSpPr>
          <p:nvPr/>
        </p:nvSpPr>
        <p:spPr bwMode="auto">
          <a:xfrm flipV="1">
            <a:off x="2627313" y="3860800"/>
            <a:ext cx="0" cy="288925"/>
          </a:xfrm>
          <a:prstGeom prst="line">
            <a:avLst/>
          </a:prstGeom>
          <a:noFill/>
          <a:ln w="28575">
            <a:solidFill>
              <a:srgbClr val="FFFF00"/>
            </a:solidFill>
            <a:round/>
            <a:headEnd/>
            <a:tailEnd type="none" w="lg" len="lg"/>
          </a:ln>
          <a:effectLst/>
        </p:spPr>
        <p:txBody>
          <a:bodyPr/>
          <a:lstStyle/>
          <a:p>
            <a:endParaRPr lang="ru-RU"/>
          </a:p>
        </p:txBody>
      </p:sp>
      <p:sp>
        <p:nvSpPr>
          <p:cNvPr id="25635" name="Line 35"/>
          <p:cNvSpPr>
            <a:spLocks noChangeShapeType="1"/>
          </p:cNvSpPr>
          <p:nvPr/>
        </p:nvSpPr>
        <p:spPr bwMode="auto">
          <a:xfrm flipV="1">
            <a:off x="2627313" y="4149725"/>
            <a:ext cx="0" cy="935038"/>
          </a:xfrm>
          <a:prstGeom prst="line">
            <a:avLst/>
          </a:prstGeom>
          <a:noFill/>
          <a:ln w="28575">
            <a:solidFill>
              <a:srgbClr val="FFFF00"/>
            </a:solidFill>
            <a:round/>
            <a:headEnd/>
            <a:tailEnd type="none" w="lg" len="lg"/>
          </a:ln>
          <a:effectLst/>
        </p:spPr>
        <p:txBody>
          <a:bodyPr/>
          <a:lstStyle/>
          <a:p>
            <a:endParaRPr lang="ru-RU"/>
          </a:p>
        </p:txBody>
      </p:sp>
      <p:sp>
        <p:nvSpPr>
          <p:cNvPr id="25636" name="Line 36"/>
          <p:cNvSpPr>
            <a:spLocks noChangeShapeType="1"/>
          </p:cNvSpPr>
          <p:nvPr/>
        </p:nvSpPr>
        <p:spPr bwMode="auto">
          <a:xfrm flipV="1">
            <a:off x="2627313" y="5013325"/>
            <a:ext cx="0" cy="1079500"/>
          </a:xfrm>
          <a:prstGeom prst="line">
            <a:avLst/>
          </a:prstGeom>
          <a:noFill/>
          <a:ln w="28575">
            <a:solidFill>
              <a:srgbClr val="FFFF00"/>
            </a:solidFill>
            <a:round/>
            <a:headEnd/>
            <a:tailEnd type="none" w="lg" len="lg"/>
          </a:ln>
          <a:effectLst/>
        </p:spPr>
        <p:txBody>
          <a:bodyPr/>
          <a:lstStyle/>
          <a:p>
            <a:endParaRPr lang="ru-RU"/>
          </a:p>
        </p:txBody>
      </p:sp>
      <p:cxnSp>
        <p:nvCxnSpPr>
          <p:cNvPr id="23" name="Прямая соединительная линия 22"/>
          <p:cNvCxnSpPr/>
          <p:nvPr/>
        </p:nvCxnSpPr>
        <p:spPr>
          <a:xfrm>
            <a:off x="2627784" y="4005064"/>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fade">
                                      <p:cBhvr>
                                        <p:cTn id="7" dur="2000"/>
                                        <p:tgtEl>
                                          <p:spTgt spid="2560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5607"/>
                                        </p:tgtEl>
                                        <p:attrNameLst>
                                          <p:attrName>style.visibility</p:attrName>
                                        </p:attrNameLst>
                                      </p:cBhvr>
                                      <p:to>
                                        <p:strVal val="visible"/>
                                      </p:to>
                                    </p:set>
                                    <p:animEffect transition="in" filter="fade">
                                      <p:cBhvr>
                                        <p:cTn id="11" dur="2000"/>
                                        <p:tgtEl>
                                          <p:spTgt spid="2560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5626"/>
                                        </p:tgtEl>
                                        <p:attrNameLst>
                                          <p:attrName>style.visibility</p:attrName>
                                        </p:attrNameLst>
                                      </p:cBhvr>
                                      <p:to>
                                        <p:strVal val="visible"/>
                                      </p:to>
                                    </p:set>
                                    <p:animEffect transition="in" filter="fade">
                                      <p:cBhvr>
                                        <p:cTn id="15" dur="2000"/>
                                        <p:tgtEl>
                                          <p:spTgt spid="256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627"/>
                                        </p:tgtEl>
                                        <p:attrNameLst>
                                          <p:attrName>style.visibility</p:attrName>
                                        </p:attrNameLst>
                                      </p:cBhvr>
                                      <p:to>
                                        <p:strVal val="visible"/>
                                      </p:to>
                                    </p:set>
                                    <p:animEffect transition="in" filter="fade">
                                      <p:cBhvr>
                                        <p:cTn id="18" dur="2000"/>
                                        <p:tgtEl>
                                          <p:spTgt spid="256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620"/>
                                        </p:tgtEl>
                                        <p:attrNameLst>
                                          <p:attrName>style.visibility</p:attrName>
                                        </p:attrNameLst>
                                      </p:cBhvr>
                                      <p:to>
                                        <p:strVal val="visible"/>
                                      </p:to>
                                    </p:set>
                                    <p:animEffect transition="in" filter="fade">
                                      <p:cBhvr>
                                        <p:cTn id="21" dur="2000"/>
                                        <p:tgtEl>
                                          <p:spTgt spid="256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608"/>
                                        </p:tgtEl>
                                        <p:attrNameLst>
                                          <p:attrName>style.visibility</p:attrName>
                                        </p:attrNameLst>
                                      </p:cBhvr>
                                      <p:to>
                                        <p:strVal val="visible"/>
                                      </p:to>
                                    </p:set>
                                    <p:animEffect transition="in" filter="fade">
                                      <p:cBhvr>
                                        <p:cTn id="24" dur="2000"/>
                                        <p:tgtEl>
                                          <p:spTgt spid="25608"/>
                                        </p:tgtEl>
                                      </p:cBhvr>
                                    </p:animEffect>
                                  </p:childTnLst>
                                </p:cTn>
                              </p:par>
                            </p:childTnLst>
                          </p:cTn>
                        </p:par>
                        <p:par>
                          <p:cTn id="25" fill="hold">
                            <p:stCondLst>
                              <p:cond delay="6000"/>
                            </p:stCondLst>
                            <p:childTnLst>
                              <p:par>
                                <p:cTn id="26" presetID="10" presetClass="entr" presetSubtype="0" fill="hold" grpId="0" nodeType="afterEffect">
                                  <p:stCondLst>
                                    <p:cond delay="0"/>
                                  </p:stCondLst>
                                  <p:childTnLst>
                                    <p:set>
                                      <p:cBhvr>
                                        <p:cTn id="27" dur="1" fill="hold">
                                          <p:stCondLst>
                                            <p:cond delay="0"/>
                                          </p:stCondLst>
                                        </p:cTn>
                                        <p:tgtEl>
                                          <p:spTgt spid="25628"/>
                                        </p:tgtEl>
                                        <p:attrNameLst>
                                          <p:attrName>style.visibility</p:attrName>
                                        </p:attrNameLst>
                                      </p:cBhvr>
                                      <p:to>
                                        <p:strVal val="visible"/>
                                      </p:to>
                                    </p:set>
                                    <p:animEffect transition="in" filter="fade">
                                      <p:cBhvr>
                                        <p:cTn id="28" dur="2000"/>
                                        <p:tgtEl>
                                          <p:spTgt spid="256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614"/>
                                        </p:tgtEl>
                                        <p:attrNameLst>
                                          <p:attrName>style.visibility</p:attrName>
                                        </p:attrNameLst>
                                      </p:cBhvr>
                                      <p:to>
                                        <p:strVal val="visible"/>
                                      </p:to>
                                    </p:set>
                                    <p:animEffect transition="in" filter="fade">
                                      <p:cBhvr>
                                        <p:cTn id="31" dur="2000"/>
                                        <p:tgtEl>
                                          <p:spTgt spid="25614"/>
                                        </p:tgtEl>
                                      </p:cBhvr>
                                    </p:animEffect>
                                  </p:childTnLst>
                                </p:cTn>
                              </p:par>
                            </p:childTnLst>
                          </p:cTn>
                        </p:par>
                        <p:par>
                          <p:cTn id="32" fill="hold">
                            <p:stCondLst>
                              <p:cond delay="8000"/>
                            </p:stCondLst>
                            <p:childTnLst>
                              <p:par>
                                <p:cTn id="33" presetID="10" presetClass="entr" presetSubtype="0" fill="hold" grpId="0" nodeType="afterEffect">
                                  <p:stCondLst>
                                    <p:cond delay="0"/>
                                  </p:stCondLst>
                                  <p:childTnLst>
                                    <p:set>
                                      <p:cBhvr>
                                        <p:cTn id="34" dur="1" fill="hold">
                                          <p:stCondLst>
                                            <p:cond delay="0"/>
                                          </p:stCondLst>
                                        </p:cTn>
                                        <p:tgtEl>
                                          <p:spTgt spid="25629"/>
                                        </p:tgtEl>
                                        <p:attrNameLst>
                                          <p:attrName>style.visibility</p:attrName>
                                        </p:attrNameLst>
                                      </p:cBhvr>
                                      <p:to>
                                        <p:strVal val="visible"/>
                                      </p:to>
                                    </p:set>
                                    <p:animEffect transition="in" filter="fade">
                                      <p:cBhvr>
                                        <p:cTn id="35" dur="2000"/>
                                        <p:tgtEl>
                                          <p:spTgt spid="256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615"/>
                                        </p:tgtEl>
                                        <p:attrNameLst>
                                          <p:attrName>style.visibility</p:attrName>
                                        </p:attrNameLst>
                                      </p:cBhvr>
                                      <p:to>
                                        <p:strVal val="visible"/>
                                      </p:to>
                                    </p:set>
                                    <p:animEffect transition="in" filter="fade">
                                      <p:cBhvr>
                                        <p:cTn id="38" dur="2000"/>
                                        <p:tgtEl>
                                          <p:spTgt spid="25615"/>
                                        </p:tgtEl>
                                      </p:cBhvr>
                                    </p:animEffect>
                                  </p:childTnLst>
                                </p:cTn>
                              </p:par>
                            </p:childTnLst>
                          </p:cTn>
                        </p:par>
                        <p:par>
                          <p:cTn id="39" fill="hold">
                            <p:stCondLst>
                              <p:cond delay="10000"/>
                            </p:stCondLst>
                            <p:childTnLst>
                              <p:par>
                                <p:cTn id="40" presetID="10" presetClass="entr" presetSubtype="0" fill="hold" grpId="0" nodeType="afterEffect">
                                  <p:stCondLst>
                                    <p:cond delay="0"/>
                                  </p:stCondLst>
                                  <p:childTnLst>
                                    <p:set>
                                      <p:cBhvr>
                                        <p:cTn id="41" dur="1" fill="hold">
                                          <p:stCondLst>
                                            <p:cond delay="0"/>
                                          </p:stCondLst>
                                        </p:cTn>
                                        <p:tgtEl>
                                          <p:spTgt spid="25634"/>
                                        </p:tgtEl>
                                        <p:attrNameLst>
                                          <p:attrName>style.visibility</p:attrName>
                                        </p:attrNameLst>
                                      </p:cBhvr>
                                      <p:to>
                                        <p:strVal val="visible"/>
                                      </p:to>
                                    </p:set>
                                    <p:animEffect transition="in" filter="fade">
                                      <p:cBhvr>
                                        <p:cTn id="42" dur="2000"/>
                                        <p:tgtEl>
                                          <p:spTgt spid="2563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630"/>
                                        </p:tgtEl>
                                        <p:attrNameLst>
                                          <p:attrName>style.visibility</p:attrName>
                                        </p:attrNameLst>
                                      </p:cBhvr>
                                      <p:to>
                                        <p:strVal val="visible"/>
                                      </p:to>
                                    </p:set>
                                    <p:animEffect transition="in" filter="fade">
                                      <p:cBhvr>
                                        <p:cTn id="45" dur="2000"/>
                                        <p:tgtEl>
                                          <p:spTgt spid="256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616"/>
                                        </p:tgtEl>
                                        <p:attrNameLst>
                                          <p:attrName>style.visibility</p:attrName>
                                        </p:attrNameLst>
                                      </p:cBhvr>
                                      <p:to>
                                        <p:strVal val="visible"/>
                                      </p:to>
                                    </p:set>
                                    <p:animEffect transition="in" filter="fade">
                                      <p:cBhvr>
                                        <p:cTn id="48" dur="2000"/>
                                        <p:tgtEl>
                                          <p:spTgt spid="25616"/>
                                        </p:tgtEl>
                                      </p:cBhvr>
                                    </p:animEffect>
                                  </p:childTnLst>
                                </p:cTn>
                              </p:par>
                            </p:childTnLst>
                          </p:cTn>
                        </p:par>
                        <p:par>
                          <p:cTn id="49" fill="hold">
                            <p:stCondLst>
                              <p:cond delay="12000"/>
                            </p:stCondLst>
                            <p:childTnLst>
                              <p:par>
                                <p:cTn id="50" presetID="10" presetClass="entr" presetSubtype="0" fill="hold" grpId="0" nodeType="afterEffect">
                                  <p:stCondLst>
                                    <p:cond delay="0"/>
                                  </p:stCondLst>
                                  <p:childTnLst>
                                    <p:set>
                                      <p:cBhvr>
                                        <p:cTn id="51" dur="1" fill="hold">
                                          <p:stCondLst>
                                            <p:cond delay="0"/>
                                          </p:stCondLst>
                                        </p:cTn>
                                        <p:tgtEl>
                                          <p:spTgt spid="25635"/>
                                        </p:tgtEl>
                                        <p:attrNameLst>
                                          <p:attrName>style.visibility</p:attrName>
                                        </p:attrNameLst>
                                      </p:cBhvr>
                                      <p:to>
                                        <p:strVal val="visible"/>
                                      </p:to>
                                    </p:set>
                                    <p:animEffect transition="in" filter="fade">
                                      <p:cBhvr>
                                        <p:cTn id="52" dur="2000"/>
                                        <p:tgtEl>
                                          <p:spTgt spid="2563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631"/>
                                        </p:tgtEl>
                                        <p:attrNameLst>
                                          <p:attrName>style.visibility</p:attrName>
                                        </p:attrNameLst>
                                      </p:cBhvr>
                                      <p:to>
                                        <p:strVal val="visible"/>
                                      </p:to>
                                    </p:set>
                                    <p:animEffect transition="in" filter="fade">
                                      <p:cBhvr>
                                        <p:cTn id="55" dur="2000"/>
                                        <p:tgtEl>
                                          <p:spTgt spid="2563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617"/>
                                        </p:tgtEl>
                                        <p:attrNameLst>
                                          <p:attrName>style.visibility</p:attrName>
                                        </p:attrNameLst>
                                      </p:cBhvr>
                                      <p:to>
                                        <p:strVal val="visible"/>
                                      </p:to>
                                    </p:set>
                                    <p:animEffect transition="in" filter="fade">
                                      <p:cBhvr>
                                        <p:cTn id="58" dur="2000"/>
                                        <p:tgtEl>
                                          <p:spTgt spid="25617"/>
                                        </p:tgtEl>
                                      </p:cBhvr>
                                    </p:animEffect>
                                  </p:childTnLst>
                                </p:cTn>
                              </p:par>
                            </p:childTnLst>
                          </p:cTn>
                        </p:par>
                        <p:par>
                          <p:cTn id="59" fill="hold">
                            <p:stCondLst>
                              <p:cond delay="14000"/>
                            </p:stCondLst>
                            <p:childTnLst>
                              <p:par>
                                <p:cTn id="60" presetID="10" presetClass="entr" presetSubtype="0" fill="hold" grpId="0" nodeType="afterEffect">
                                  <p:stCondLst>
                                    <p:cond delay="0"/>
                                  </p:stCondLst>
                                  <p:childTnLst>
                                    <p:set>
                                      <p:cBhvr>
                                        <p:cTn id="61" dur="1" fill="hold">
                                          <p:stCondLst>
                                            <p:cond delay="0"/>
                                          </p:stCondLst>
                                        </p:cTn>
                                        <p:tgtEl>
                                          <p:spTgt spid="25636"/>
                                        </p:tgtEl>
                                        <p:attrNameLst>
                                          <p:attrName>style.visibility</p:attrName>
                                        </p:attrNameLst>
                                      </p:cBhvr>
                                      <p:to>
                                        <p:strVal val="visible"/>
                                      </p:to>
                                    </p:set>
                                    <p:animEffect transition="in" filter="fade">
                                      <p:cBhvr>
                                        <p:cTn id="62" dur="2000"/>
                                        <p:tgtEl>
                                          <p:spTgt spid="2563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5632"/>
                                        </p:tgtEl>
                                        <p:attrNameLst>
                                          <p:attrName>style.visibility</p:attrName>
                                        </p:attrNameLst>
                                      </p:cBhvr>
                                      <p:to>
                                        <p:strVal val="visible"/>
                                      </p:to>
                                    </p:set>
                                    <p:animEffect transition="in" filter="fade">
                                      <p:cBhvr>
                                        <p:cTn id="65" dur="2000"/>
                                        <p:tgtEl>
                                          <p:spTgt spid="2563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5618"/>
                                        </p:tgtEl>
                                        <p:attrNameLst>
                                          <p:attrName>style.visibility</p:attrName>
                                        </p:attrNameLst>
                                      </p:cBhvr>
                                      <p:to>
                                        <p:strVal val="visible"/>
                                      </p:to>
                                    </p:set>
                                    <p:animEffect transition="in" filter="fade">
                                      <p:cBhvr>
                                        <p:cTn id="68" dur="2000"/>
                                        <p:tgtEl>
                                          <p:spTgt spid="25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5607" grpId="0" animBg="1"/>
      <p:bldP spid="25608" grpId="0" animBg="1"/>
      <p:bldP spid="25614" grpId="0" animBg="1"/>
      <p:bldP spid="25615" grpId="0" animBg="1"/>
      <p:bldP spid="25616" grpId="0" animBg="1"/>
      <p:bldP spid="25617" grpId="0" animBg="1"/>
      <p:bldP spid="25618" grpId="0" animBg="1"/>
      <p:bldP spid="25620" grpId="0" animBg="1"/>
      <p:bldP spid="25626" grpId="0" animBg="1"/>
      <p:bldP spid="25627" grpId="0" animBg="1"/>
      <p:bldP spid="25628" grpId="0" animBg="1"/>
      <p:bldP spid="25629" grpId="0" animBg="1"/>
      <p:bldP spid="25630" grpId="0" animBg="1"/>
      <p:bldP spid="25631" grpId="0" animBg="1"/>
      <p:bldP spid="25632" grpId="0" animBg="1"/>
      <p:bldP spid="25634" grpId="0" animBg="1"/>
      <p:bldP spid="25635" grpId="0" animBg="1"/>
      <p:bldP spid="2563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2" name="Text Box 8"/>
          <p:cNvSpPr txBox="1">
            <a:spLocks noChangeArrowheads="1"/>
          </p:cNvSpPr>
          <p:nvPr/>
        </p:nvSpPr>
        <p:spPr bwMode="auto">
          <a:xfrm>
            <a:off x="827088" y="1412875"/>
            <a:ext cx="3457575" cy="466725"/>
          </a:xfrm>
          <a:prstGeom prst="rect">
            <a:avLst/>
          </a:prstGeom>
          <a:solidFill>
            <a:srgbClr val="CCFFFF"/>
          </a:solidFill>
          <a:ln w="28575">
            <a:solidFill>
              <a:schemeClr val="accent1">
                <a:lumMod val="50000"/>
              </a:schemeClr>
            </a:solidFill>
            <a:miter lim="800000"/>
            <a:headEnd/>
            <a:tailEnd/>
          </a:ln>
          <a:effectLst/>
        </p:spPr>
        <p:txBody>
          <a:bodyPr>
            <a:spAutoFit/>
          </a:bodyPr>
          <a:lstStyle/>
          <a:p>
            <a:pPr algn="ctr">
              <a:spcBef>
                <a:spcPct val="50000"/>
              </a:spcBef>
            </a:pPr>
            <a:r>
              <a:rPr lang="ru-RU" sz="2400" b="1" dirty="0">
                <a:solidFill>
                  <a:schemeClr val="bg1"/>
                </a:solidFill>
              </a:rPr>
              <a:t>Ограничение службы</a:t>
            </a:r>
          </a:p>
        </p:txBody>
      </p:sp>
      <p:sp>
        <p:nvSpPr>
          <p:cNvPr id="11273" name="Text Box 9"/>
          <p:cNvSpPr txBox="1">
            <a:spLocks noChangeArrowheads="1"/>
          </p:cNvSpPr>
          <p:nvPr/>
        </p:nvSpPr>
        <p:spPr bwMode="auto">
          <a:xfrm>
            <a:off x="4932363" y="1412875"/>
            <a:ext cx="2735262" cy="466725"/>
          </a:xfrm>
          <a:prstGeom prst="rect">
            <a:avLst/>
          </a:prstGeom>
          <a:solidFill>
            <a:srgbClr val="CCFFFF"/>
          </a:solidFill>
          <a:ln w="28575" algn="ctr">
            <a:solidFill>
              <a:schemeClr val="accent1">
                <a:lumMod val="50000"/>
              </a:schemeClr>
            </a:solidFill>
            <a:miter lim="800000"/>
            <a:headEnd/>
            <a:tailEnd/>
          </a:ln>
          <a:effectLst/>
        </p:spPr>
        <p:txBody>
          <a:bodyPr>
            <a:spAutoFit/>
          </a:bodyPr>
          <a:lstStyle/>
          <a:p>
            <a:pPr algn="ctr">
              <a:spcBef>
                <a:spcPct val="50000"/>
              </a:spcBef>
            </a:pPr>
            <a:r>
              <a:rPr lang="ru-RU" sz="2400" b="1">
                <a:solidFill>
                  <a:schemeClr val="bg1"/>
                </a:solidFill>
              </a:rPr>
              <a:t>Обязанность</a:t>
            </a:r>
          </a:p>
        </p:txBody>
      </p:sp>
      <p:sp>
        <p:nvSpPr>
          <p:cNvPr id="11274" name="Text Box 10"/>
          <p:cNvSpPr txBox="1">
            <a:spLocks noChangeArrowheads="1"/>
          </p:cNvSpPr>
          <p:nvPr/>
        </p:nvSpPr>
        <p:spPr bwMode="auto">
          <a:xfrm>
            <a:off x="827088" y="2133600"/>
            <a:ext cx="2736850" cy="466725"/>
          </a:xfrm>
          <a:prstGeom prst="rect">
            <a:avLst/>
          </a:prstGeom>
          <a:solidFill>
            <a:schemeClr val="accent1"/>
          </a:solidFill>
          <a:ln w="28575" algn="ctr">
            <a:solidFill>
              <a:schemeClr val="accent1">
                <a:lumMod val="50000"/>
              </a:schemeClr>
            </a:solidFill>
            <a:miter lim="800000"/>
            <a:headEnd/>
            <a:tailEnd/>
          </a:ln>
          <a:effectLst/>
        </p:spPr>
        <p:txBody>
          <a:bodyPr>
            <a:spAutoFit/>
          </a:bodyPr>
          <a:lstStyle/>
          <a:p>
            <a:pPr algn="ctr">
              <a:spcBef>
                <a:spcPct val="50000"/>
              </a:spcBef>
            </a:pPr>
            <a:r>
              <a:rPr lang="ru-RU" sz="2400" b="1">
                <a:solidFill>
                  <a:schemeClr val="bg1"/>
                </a:solidFill>
              </a:rPr>
              <a:t>По месту</a:t>
            </a:r>
          </a:p>
        </p:txBody>
      </p:sp>
      <p:sp>
        <p:nvSpPr>
          <p:cNvPr id="11275" name="Text Box 11"/>
          <p:cNvSpPr txBox="1">
            <a:spLocks noChangeArrowheads="1"/>
          </p:cNvSpPr>
          <p:nvPr/>
        </p:nvSpPr>
        <p:spPr bwMode="auto">
          <a:xfrm>
            <a:off x="827088" y="2781300"/>
            <a:ext cx="2736850" cy="466725"/>
          </a:xfrm>
          <a:prstGeom prst="rect">
            <a:avLst/>
          </a:prstGeom>
          <a:solidFill>
            <a:schemeClr val="accent1"/>
          </a:solidFill>
          <a:ln w="28575" algn="ctr">
            <a:solidFill>
              <a:schemeClr val="accent1">
                <a:lumMod val="50000"/>
              </a:schemeClr>
            </a:solidFill>
            <a:miter lim="800000"/>
            <a:headEnd/>
            <a:tailEnd/>
          </a:ln>
          <a:effectLst/>
        </p:spPr>
        <p:txBody>
          <a:bodyPr>
            <a:spAutoFit/>
          </a:bodyPr>
          <a:lstStyle/>
          <a:p>
            <a:pPr algn="ctr">
              <a:spcBef>
                <a:spcPct val="50000"/>
              </a:spcBef>
            </a:pPr>
            <a:r>
              <a:rPr lang="ru-RU" sz="2400" b="1">
                <a:solidFill>
                  <a:schemeClr val="bg1"/>
                </a:solidFill>
              </a:rPr>
              <a:t>По времени</a:t>
            </a:r>
          </a:p>
        </p:txBody>
      </p:sp>
      <p:sp>
        <p:nvSpPr>
          <p:cNvPr id="11276" name="Text Box 12"/>
          <p:cNvSpPr txBox="1">
            <a:spLocks noChangeArrowheads="1"/>
          </p:cNvSpPr>
          <p:nvPr/>
        </p:nvSpPr>
        <p:spPr bwMode="auto">
          <a:xfrm>
            <a:off x="5364163" y="2133600"/>
            <a:ext cx="3529012" cy="466725"/>
          </a:xfrm>
          <a:prstGeom prst="rect">
            <a:avLst/>
          </a:prstGeom>
          <a:solidFill>
            <a:schemeClr val="accent1"/>
          </a:solidFill>
          <a:ln w="28575" algn="ctr">
            <a:solidFill>
              <a:schemeClr val="accent1">
                <a:lumMod val="50000"/>
              </a:schemeClr>
            </a:solidFill>
            <a:miter lim="800000"/>
            <a:headEnd/>
            <a:tailEnd/>
          </a:ln>
          <a:effectLst/>
        </p:spPr>
        <p:txBody>
          <a:bodyPr>
            <a:spAutoFit/>
          </a:bodyPr>
          <a:lstStyle/>
          <a:p>
            <a:pPr algn="ctr">
              <a:spcBef>
                <a:spcPct val="50000"/>
              </a:spcBef>
            </a:pPr>
            <a:r>
              <a:rPr lang="ru-RU" sz="2400" b="1">
                <a:solidFill>
                  <a:schemeClr val="bg1"/>
                </a:solidFill>
              </a:rPr>
              <a:t>Общеобязательная</a:t>
            </a:r>
          </a:p>
        </p:txBody>
      </p:sp>
      <p:sp>
        <p:nvSpPr>
          <p:cNvPr id="11278" name="Text Box 14"/>
          <p:cNvSpPr txBox="1">
            <a:spLocks noChangeArrowheads="1"/>
          </p:cNvSpPr>
          <p:nvPr/>
        </p:nvSpPr>
        <p:spPr bwMode="auto">
          <a:xfrm>
            <a:off x="5364163" y="2708275"/>
            <a:ext cx="3529012" cy="831850"/>
          </a:xfrm>
          <a:prstGeom prst="rect">
            <a:avLst/>
          </a:prstGeom>
          <a:solidFill>
            <a:schemeClr val="accent1"/>
          </a:solidFill>
          <a:ln w="28575" algn="ctr">
            <a:solidFill>
              <a:schemeClr val="accent1">
                <a:lumMod val="50000"/>
              </a:schemeClr>
            </a:solidFill>
            <a:miter lim="800000"/>
            <a:headEnd/>
            <a:tailEnd/>
          </a:ln>
          <a:effectLst/>
        </p:spPr>
        <p:txBody>
          <a:bodyPr>
            <a:spAutoFit/>
          </a:bodyPr>
          <a:lstStyle/>
          <a:p>
            <a:pPr algn="ctr"/>
            <a:r>
              <a:rPr lang="ru-RU" sz="2400" b="1">
                <a:solidFill>
                  <a:schemeClr val="bg1"/>
                </a:solidFill>
              </a:rPr>
              <a:t>Личная и </a:t>
            </a:r>
          </a:p>
          <a:p>
            <a:pPr algn="ctr"/>
            <a:r>
              <a:rPr lang="ru-RU" sz="2400" b="1">
                <a:solidFill>
                  <a:schemeClr val="bg1"/>
                </a:solidFill>
              </a:rPr>
              <a:t>не допускает замены</a:t>
            </a:r>
          </a:p>
        </p:txBody>
      </p:sp>
      <p:sp>
        <p:nvSpPr>
          <p:cNvPr id="11279" name="Text Box 15"/>
          <p:cNvSpPr txBox="1">
            <a:spLocks noChangeArrowheads="1"/>
          </p:cNvSpPr>
          <p:nvPr/>
        </p:nvSpPr>
        <p:spPr bwMode="auto">
          <a:xfrm>
            <a:off x="5364163" y="3716338"/>
            <a:ext cx="3529012" cy="466725"/>
          </a:xfrm>
          <a:prstGeom prst="rect">
            <a:avLst/>
          </a:prstGeom>
          <a:solidFill>
            <a:schemeClr val="accent1"/>
          </a:solidFill>
          <a:ln w="28575" algn="ctr">
            <a:solidFill>
              <a:schemeClr val="accent1">
                <a:lumMod val="50000"/>
              </a:schemeClr>
            </a:solidFill>
            <a:miter lim="800000"/>
            <a:headEnd/>
            <a:tailEnd/>
          </a:ln>
          <a:effectLst/>
        </p:spPr>
        <p:txBody>
          <a:bodyPr>
            <a:spAutoFit/>
          </a:bodyPr>
          <a:lstStyle/>
          <a:p>
            <a:pPr algn="ctr">
              <a:spcBef>
                <a:spcPct val="50000"/>
              </a:spcBef>
            </a:pPr>
            <a:r>
              <a:rPr lang="ru-RU" sz="2400" b="1">
                <a:solidFill>
                  <a:schemeClr val="bg1"/>
                </a:solidFill>
              </a:rPr>
              <a:t>Конституционная</a:t>
            </a:r>
          </a:p>
        </p:txBody>
      </p:sp>
      <p:sp>
        <p:nvSpPr>
          <p:cNvPr id="11280" name="Text Box 16"/>
          <p:cNvSpPr txBox="1">
            <a:spLocks noChangeArrowheads="1"/>
          </p:cNvSpPr>
          <p:nvPr/>
        </p:nvSpPr>
        <p:spPr bwMode="auto">
          <a:xfrm>
            <a:off x="1331913" y="4652963"/>
            <a:ext cx="6697662" cy="1791260"/>
          </a:xfrm>
          <a:prstGeom prst="rect">
            <a:avLst/>
          </a:prstGeom>
          <a:solidFill>
            <a:srgbClr val="FFFFCC"/>
          </a:solidFill>
          <a:ln w="9525">
            <a:noFill/>
            <a:miter lim="800000"/>
            <a:headEnd/>
            <a:tailEnd/>
          </a:ln>
          <a:effectLst/>
        </p:spPr>
        <p:txBody>
          <a:bodyPr>
            <a:spAutoFit/>
          </a:bodyPr>
          <a:lstStyle/>
          <a:p>
            <a:pPr>
              <a:spcBef>
                <a:spcPct val="20000"/>
              </a:spcBef>
              <a:buFont typeface="Arial" charset="0"/>
              <a:buNone/>
            </a:pPr>
            <a:r>
              <a:rPr lang="ru-RU" sz="2400" dirty="0">
                <a:solidFill>
                  <a:srgbClr val="A50021"/>
                </a:solidFill>
              </a:rPr>
              <a:t>Условия выполнения воинской обязанности</a:t>
            </a:r>
            <a:r>
              <a:rPr lang="ru-RU" sz="2400" dirty="0"/>
              <a:t> </a:t>
            </a:r>
          </a:p>
          <a:p>
            <a:pPr>
              <a:spcBef>
                <a:spcPct val="20000"/>
              </a:spcBef>
              <a:buFont typeface="Arial" charset="0"/>
              <a:buChar char="●"/>
            </a:pPr>
            <a:r>
              <a:rPr lang="ru-RU" sz="2400" dirty="0"/>
              <a:t> </a:t>
            </a:r>
            <a:r>
              <a:rPr lang="ru-RU" sz="2400" dirty="0">
                <a:solidFill>
                  <a:schemeClr val="bg1"/>
                </a:solidFill>
              </a:rPr>
              <a:t>достижение установленного возраста;</a:t>
            </a:r>
          </a:p>
          <a:p>
            <a:pPr>
              <a:spcBef>
                <a:spcPct val="20000"/>
              </a:spcBef>
              <a:buFont typeface="Arial" charset="0"/>
              <a:buChar char="●"/>
            </a:pPr>
            <a:r>
              <a:rPr lang="ru-RU" sz="2400" dirty="0">
                <a:solidFill>
                  <a:schemeClr val="bg1"/>
                </a:solidFill>
              </a:rPr>
              <a:t> физическая </a:t>
            </a:r>
            <a:r>
              <a:rPr lang="ru-RU" sz="2400" dirty="0" smtClean="0">
                <a:solidFill>
                  <a:schemeClr val="bg1"/>
                </a:solidFill>
              </a:rPr>
              <a:t>пригодность</a:t>
            </a:r>
            <a:r>
              <a:rPr lang="ru-RU" sz="2400" dirty="0">
                <a:solidFill>
                  <a:schemeClr val="bg1"/>
                </a:solidFill>
              </a:rPr>
              <a:t>;</a:t>
            </a:r>
          </a:p>
          <a:p>
            <a:pPr>
              <a:spcBef>
                <a:spcPct val="20000"/>
              </a:spcBef>
              <a:buFont typeface="Arial" charset="0"/>
              <a:buChar char="●"/>
            </a:pPr>
            <a:r>
              <a:rPr lang="ru-RU" sz="2400" dirty="0">
                <a:solidFill>
                  <a:schemeClr val="bg1"/>
                </a:solidFill>
              </a:rPr>
              <a:t> нравственное достоинство.</a:t>
            </a:r>
          </a:p>
        </p:txBody>
      </p:sp>
      <p:sp>
        <p:nvSpPr>
          <p:cNvPr id="11282" name="Line 18"/>
          <p:cNvSpPr>
            <a:spLocks noChangeShapeType="1"/>
          </p:cNvSpPr>
          <p:nvPr/>
        </p:nvSpPr>
        <p:spPr bwMode="auto">
          <a:xfrm>
            <a:off x="4140200" y="1844675"/>
            <a:ext cx="0" cy="576263"/>
          </a:xfrm>
          <a:prstGeom prst="line">
            <a:avLst/>
          </a:prstGeom>
          <a:noFill/>
          <a:ln w="57150">
            <a:solidFill>
              <a:srgbClr val="FFFF99"/>
            </a:solidFill>
            <a:round/>
            <a:headEnd/>
            <a:tailEnd/>
          </a:ln>
          <a:effectLst/>
        </p:spPr>
        <p:txBody>
          <a:bodyPr/>
          <a:lstStyle/>
          <a:p>
            <a:endParaRPr lang="ru-RU"/>
          </a:p>
        </p:txBody>
      </p:sp>
      <p:sp>
        <p:nvSpPr>
          <p:cNvPr id="11283" name="Line 19"/>
          <p:cNvSpPr>
            <a:spLocks noChangeShapeType="1"/>
          </p:cNvSpPr>
          <p:nvPr/>
        </p:nvSpPr>
        <p:spPr bwMode="auto">
          <a:xfrm flipH="1">
            <a:off x="3563938" y="2420938"/>
            <a:ext cx="576262" cy="0"/>
          </a:xfrm>
          <a:prstGeom prst="line">
            <a:avLst/>
          </a:prstGeom>
          <a:noFill/>
          <a:ln w="57150">
            <a:solidFill>
              <a:srgbClr val="FFFF99"/>
            </a:solidFill>
            <a:round/>
            <a:headEnd/>
            <a:tailEnd type="triangle" w="med" len="med"/>
          </a:ln>
          <a:effectLst/>
        </p:spPr>
        <p:txBody>
          <a:bodyPr/>
          <a:lstStyle/>
          <a:p>
            <a:endParaRPr lang="ru-RU"/>
          </a:p>
        </p:txBody>
      </p:sp>
      <p:sp>
        <p:nvSpPr>
          <p:cNvPr id="11284" name="Line 20"/>
          <p:cNvSpPr>
            <a:spLocks noChangeShapeType="1"/>
          </p:cNvSpPr>
          <p:nvPr/>
        </p:nvSpPr>
        <p:spPr bwMode="auto">
          <a:xfrm flipH="1">
            <a:off x="3563938" y="2997200"/>
            <a:ext cx="576262" cy="0"/>
          </a:xfrm>
          <a:prstGeom prst="line">
            <a:avLst/>
          </a:prstGeom>
          <a:noFill/>
          <a:ln w="57150">
            <a:solidFill>
              <a:srgbClr val="FFFF99"/>
            </a:solidFill>
            <a:round/>
            <a:headEnd/>
            <a:tailEnd type="triangle" w="med" len="med"/>
          </a:ln>
          <a:effectLst/>
        </p:spPr>
        <p:txBody>
          <a:bodyPr/>
          <a:lstStyle/>
          <a:p>
            <a:endParaRPr lang="ru-RU"/>
          </a:p>
        </p:txBody>
      </p:sp>
      <p:sp>
        <p:nvSpPr>
          <p:cNvPr id="11285" name="Line 21"/>
          <p:cNvSpPr>
            <a:spLocks noChangeShapeType="1"/>
          </p:cNvSpPr>
          <p:nvPr/>
        </p:nvSpPr>
        <p:spPr bwMode="auto">
          <a:xfrm>
            <a:off x="5003800" y="1881188"/>
            <a:ext cx="0" cy="485775"/>
          </a:xfrm>
          <a:prstGeom prst="line">
            <a:avLst/>
          </a:prstGeom>
          <a:noFill/>
          <a:ln w="57150">
            <a:solidFill>
              <a:srgbClr val="FFFF99"/>
            </a:solidFill>
            <a:round/>
            <a:headEnd/>
            <a:tailEnd/>
          </a:ln>
          <a:effectLst/>
        </p:spPr>
        <p:txBody>
          <a:bodyPr/>
          <a:lstStyle/>
          <a:p>
            <a:endParaRPr lang="ru-RU"/>
          </a:p>
        </p:txBody>
      </p:sp>
      <p:sp>
        <p:nvSpPr>
          <p:cNvPr id="11286" name="Line 22"/>
          <p:cNvSpPr>
            <a:spLocks noChangeShapeType="1"/>
          </p:cNvSpPr>
          <p:nvPr/>
        </p:nvSpPr>
        <p:spPr bwMode="auto">
          <a:xfrm>
            <a:off x="5003800" y="2349500"/>
            <a:ext cx="360363" cy="0"/>
          </a:xfrm>
          <a:prstGeom prst="line">
            <a:avLst/>
          </a:prstGeom>
          <a:noFill/>
          <a:ln w="57150">
            <a:solidFill>
              <a:srgbClr val="FFFF99"/>
            </a:solidFill>
            <a:round/>
            <a:headEnd/>
            <a:tailEnd type="triangle" w="med" len="med"/>
          </a:ln>
          <a:effectLst/>
        </p:spPr>
        <p:txBody>
          <a:bodyPr/>
          <a:lstStyle/>
          <a:p>
            <a:endParaRPr lang="ru-RU"/>
          </a:p>
        </p:txBody>
      </p:sp>
      <p:sp>
        <p:nvSpPr>
          <p:cNvPr id="11290" name="Text Box 26"/>
          <p:cNvSpPr txBox="1">
            <a:spLocks noChangeArrowheads="1"/>
          </p:cNvSpPr>
          <p:nvPr/>
        </p:nvSpPr>
        <p:spPr bwMode="auto">
          <a:xfrm>
            <a:off x="468313" y="188913"/>
            <a:ext cx="8424862" cy="528637"/>
          </a:xfrm>
          <a:prstGeom prst="rect">
            <a:avLst/>
          </a:prstGeom>
          <a:solidFill>
            <a:srgbClr val="CCFFCC"/>
          </a:solidFill>
          <a:ln w="9525">
            <a:solidFill>
              <a:srgbClr val="FFFF00"/>
            </a:solidFill>
            <a:miter lim="800000"/>
            <a:headEnd/>
            <a:tailEnd/>
          </a:ln>
          <a:effectLst/>
        </p:spPr>
        <p:txBody>
          <a:bodyPr>
            <a:spAutoFit/>
          </a:bodyPr>
          <a:lstStyle/>
          <a:p>
            <a:pPr algn="ctr">
              <a:spcBef>
                <a:spcPct val="50000"/>
              </a:spcBef>
            </a:pPr>
            <a:r>
              <a:rPr lang="ru-RU" sz="2800" b="1">
                <a:solidFill>
                  <a:srgbClr val="A50021"/>
                </a:solidFill>
                <a:effectLst>
                  <a:outerShdw blurRad="38100" dist="38100" dir="2700000" algn="tl">
                    <a:srgbClr val="000000"/>
                  </a:outerShdw>
                </a:effectLst>
              </a:rPr>
              <a:t>ОСОБЕННОСТИ ВОИНСКОЙ ОБЯЗАННОСТИ</a:t>
            </a:r>
          </a:p>
        </p:txBody>
      </p:sp>
      <p:sp>
        <p:nvSpPr>
          <p:cNvPr id="11291" name="Line 27"/>
          <p:cNvSpPr>
            <a:spLocks noChangeShapeType="1"/>
          </p:cNvSpPr>
          <p:nvPr/>
        </p:nvSpPr>
        <p:spPr bwMode="auto">
          <a:xfrm flipH="1">
            <a:off x="2627313" y="692150"/>
            <a:ext cx="0" cy="720725"/>
          </a:xfrm>
          <a:prstGeom prst="line">
            <a:avLst/>
          </a:prstGeom>
          <a:noFill/>
          <a:ln w="57150">
            <a:solidFill>
              <a:srgbClr val="FFFF99"/>
            </a:solidFill>
            <a:round/>
            <a:headEnd/>
            <a:tailEnd type="triangle" w="med" len="med"/>
          </a:ln>
          <a:effectLst/>
        </p:spPr>
        <p:txBody>
          <a:bodyPr/>
          <a:lstStyle/>
          <a:p>
            <a:endParaRPr lang="ru-RU"/>
          </a:p>
        </p:txBody>
      </p:sp>
      <p:sp>
        <p:nvSpPr>
          <p:cNvPr id="11292" name="Line 28"/>
          <p:cNvSpPr>
            <a:spLocks noChangeShapeType="1"/>
          </p:cNvSpPr>
          <p:nvPr/>
        </p:nvSpPr>
        <p:spPr bwMode="auto">
          <a:xfrm flipH="1">
            <a:off x="6372225" y="692150"/>
            <a:ext cx="0" cy="720725"/>
          </a:xfrm>
          <a:prstGeom prst="line">
            <a:avLst/>
          </a:prstGeom>
          <a:noFill/>
          <a:ln w="57150">
            <a:solidFill>
              <a:srgbClr val="FFFF99"/>
            </a:solidFill>
            <a:round/>
            <a:headEnd/>
            <a:tailEnd type="triangle" w="med" len="med"/>
          </a:ln>
          <a:effectLst/>
        </p:spPr>
        <p:txBody>
          <a:bodyPr/>
          <a:lstStyle/>
          <a:p>
            <a:endParaRPr lang="ru-RU"/>
          </a:p>
        </p:txBody>
      </p:sp>
      <p:sp>
        <p:nvSpPr>
          <p:cNvPr id="11293" name="Line 29"/>
          <p:cNvSpPr>
            <a:spLocks noChangeShapeType="1"/>
          </p:cNvSpPr>
          <p:nvPr/>
        </p:nvSpPr>
        <p:spPr bwMode="auto">
          <a:xfrm flipH="1">
            <a:off x="4140200" y="2349500"/>
            <a:ext cx="0" cy="665163"/>
          </a:xfrm>
          <a:prstGeom prst="line">
            <a:avLst/>
          </a:prstGeom>
          <a:noFill/>
          <a:ln w="57150">
            <a:solidFill>
              <a:srgbClr val="FFFF99"/>
            </a:solidFill>
            <a:round/>
            <a:headEnd/>
            <a:tailEnd/>
          </a:ln>
          <a:effectLst/>
        </p:spPr>
        <p:txBody>
          <a:bodyPr/>
          <a:lstStyle/>
          <a:p>
            <a:endParaRPr lang="ru-RU"/>
          </a:p>
        </p:txBody>
      </p:sp>
      <p:sp>
        <p:nvSpPr>
          <p:cNvPr id="11294" name="Line 30"/>
          <p:cNvSpPr>
            <a:spLocks noChangeShapeType="1"/>
          </p:cNvSpPr>
          <p:nvPr/>
        </p:nvSpPr>
        <p:spPr bwMode="auto">
          <a:xfrm>
            <a:off x="5003800" y="3141663"/>
            <a:ext cx="360363" cy="0"/>
          </a:xfrm>
          <a:prstGeom prst="line">
            <a:avLst/>
          </a:prstGeom>
          <a:noFill/>
          <a:ln w="57150">
            <a:solidFill>
              <a:srgbClr val="FFFF99"/>
            </a:solidFill>
            <a:round/>
            <a:headEnd/>
            <a:tailEnd type="triangle" w="med" len="med"/>
          </a:ln>
          <a:effectLst/>
        </p:spPr>
        <p:txBody>
          <a:bodyPr/>
          <a:lstStyle/>
          <a:p>
            <a:endParaRPr lang="ru-RU"/>
          </a:p>
        </p:txBody>
      </p:sp>
      <p:sp>
        <p:nvSpPr>
          <p:cNvPr id="11295" name="Line 31"/>
          <p:cNvSpPr>
            <a:spLocks noChangeShapeType="1"/>
          </p:cNvSpPr>
          <p:nvPr/>
        </p:nvSpPr>
        <p:spPr bwMode="auto">
          <a:xfrm>
            <a:off x="5003800" y="3933825"/>
            <a:ext cx="360363" cy="0"/>
          </a:xfrm>
          <a:prstGeom prst="line">
            <a:avLst/>
          </a:prstGeom>
          <a:noFill/>
          <a:ln w="57150">
            <a:solidFill>
              <a:srgbClr val="FFFF99"/>
            </a:solidFill>
            <a:round/>
            <a:headEnd/>
            <a:tailEnd type="triangle" w="med" len="med"/>
          </a:ln>
          <a:effectLst/>
        </p:spPr>
        <p:txBody>
          <a:bodyPr/>
          <a:lstStyle/>
          <a:p>
            <a:endParaRPr lang="ru-RU"/>
          </a:p>
        </p:txBody>
      </p:sp>
      <p:sp>
        <p:nvSpPr>
          <p:cNvPr id="11296" name="Line 32"/>
          <p:cNvSpPr>
            <a:spLocks noChangeShapeType="1"/>
          </p:cNvSpPr>
          <p:nvPr/>
        </p:nvSpPr>
        <p:spPr bwMode="auto">
          <a:xfrm>
            <a:off x="5003800" y="2349500"/>
            <a:ext cx="0" cy="809625"/>
          </a:xfrm>
          <a:prstGeom prst="line">
            <a:avLst/>
          </a:prstGeom>
          <a:noFill/>
          <a:ln w="57150">
            <a:solidFill>
              <a:srgbClr val="FFFF99"/>
            </a:solidFill>
            <a:round/>
            <a:headEnd/>
            <a:tailEnd/>
          </a:ln>
          <a:effectLst/>
        </p:spPr>
        <p:txBody>
          <a:bodyPr/>
          <a:lstStyle/>
          <a:p>
            <a:endParaRPr lang="ru-RU"/>
          </a:p>
        </p:txBody>
      </p:sp>
      <p:sp>
        <p:nvSpPr>
          <p:cNvPr id="11297" name="Line 33"/>
          <p:cNvSpPr>
            <a:spLocks noChangeShapeType="1"/>
          </p:cNvSpPr>
          <p:nvPr/>
        </p:nvSpPr>
        <p:spPr bwMode="auto">
          <a:xfrm>
            <a:off x="5003800" y="3141663"/>
            <a:ext cx="0" cy="809625"/>
          </a:xfrm>
          <a:prstGeom prst="line">
            <a:avLst/>
          </a:prstGeom>
          <a:noFill/>
          <a:ln w="57150">
            <a:solidFill>
              <a:srgbClr val="FFFF99"/>
            </a:solidFill>
            <a:round/>
            <a:headEnd/>
            <a:tailEnd/>
          </a:ln>
          <a:effectLst/>
        </p:spPr>
        <p:txBody>
          <a:bodyPr/>
          <a:lstStyle/>
          <a:p>
            <a:endParaRPr lang="ru-R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90"/>
                                        </p:tgtEl>
                                        <p:attrNameLst>
                                          <p:attrName>style.visibility</p:attrName>
                                        </p:attrNameLst>
                                      </p:cBhvr>
                                      <p:to>
                                        <p:strVal val="visible"/>
                                      </p:to>
                                    </p:set>
                                    <p:animEffect transition="in" filter="fade">
                                      <p:cBhvr>
                                        <p:cTn id="7" dur="2000"/>
                                        <p:tgtEl>
                                          <p:spTgt spid="11290"/>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1291"/>
                                        </p:tgtEl>
                                        <p:attrNameLst>
                                          <p:attrName>style.visibility</p:attrName>
                                        </p:attrNameLst>
                                      </p:cBhvr>
                                      <p:to>
                                        <p:strVal val="visible"/>
                                      </p:to>
                                    </p:set>
                                    <p:animEffect transition="in" filter="fade">
                                      <p:cBhvr>
                                        <p:cTn id="10" dur="2000"/>
                                        <p:tgtEl>
                                          <p:spTgt spid="11291"/>
                                        </p:tgtEl>
                                      </p:cBhvr>
                                    </p:animEffect>
                                  </p:childTnLst>
                                </p:cTn>
                              </p:par>
                              <p:par>
                                <p:cTn id="11" presetID="10" presetClass="entr" presetSubtype="0" fill="hold" nodeType="withEffect">
                                  <p:stCondLst>
                                    <p:cond delay="2000"/>
                                  </p:stCondLst>
                                  <p:childTnLst>
                                    <p:set>
                                      <p:cBhvr>
                                        <p:cTn id="12" dur="1" fill="hold">
                                          <p:stCondLst>
                                            <p:cond delay="0"/>
                                          </p:stCondLst>
                                        </p:cTn>
                                        <p:tgtEl>
                                          <p:spTgt spid="11272"/>
                                        </p:tgtEl>
                                        <p:attrNameLst>
                                          <p:attrName>style.visibility</p:attrName>
                                        </p:attrNameLst>
                                      </p:cBhvr>
                                      <p:to>
                                        <p:strVal val="visible"/>
                                      </p:to>
                                    </p:set>
                                    <p:animEffect transition="in" filter="fade">
                                      <p:cBhvr>
                                        <p:cTn id="13" dur="2000"/>
                                        <p:tgtEl>
                                          <p:spTgt spid="11272"/>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1292"/>
                                        </p:tgtEl>
                                        <p:attrNameLst>
                                          <p:attrName>style.visibility</p:attrName>
                                        </p:attrNameLst>
                                      </p:cBhvr>
                                      <p:to>
                                        <p:strVal val="visible"/>
                                      </p:to>
                                    </p:set>
                                    <p:animEffect transition="in" filter="fade">
                                      <p:cBhvr>
                                        <p:cTn id="16" dur="2000"/>
                                        <p:tgtEl>
                                          <p:spTgt spid="11292"/>
                                        </p:tgtEl>
                                      </p:cBhvr>
                                    </p:animEffect>
                                  </p:childTnLst>
                                </p:cTn>
                              </p:par>
                              <p:par>
                                <p:cTn id="17" presetID="10" presetClass="entr" presetSubtype="0" fill="hold" nodeType="withEffect">
                                  <p:stCondLst>
                                    <p:cond delay="2000"/>
                                  </p:stCondLst>
                                  <p:childTnLst>
                                    <p:set>
                                      <p:cBhvr>
                                        <p:cTn id="18" dur="1" fill="hold">
                                          <p:stCondLst>
                                            <p:cond delay="0"/>
                                          </p:stCondLst>
                                        </p:cTn>
                                        <p:tgtEl>
                                          <p:spTgt spid="11273"/>
                                        </p:tgtEl>
                                        <p:attrNameLst>
                                          <p:attrName>style.visibility</p:attrName>
                                        </p:attrNameLst>
                                      </p:cBhvr>
                                      <p:to>
                                        <p:strVal val="visible"/>
                                      </p:to>
                                    </p:set>
                                    <p:animEffect transition="in" filter="fade">
                                      <p:cBhvr>
                                        <p:cTn id="19" dur="2000"/>
                                        <p:tgtEl>
                                          <p:spTgt spid="11273"/>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1282"/>
                                        </p:tgtEl>
                                        <p:attrNameLst>
                                          <p:attrName>style.visibility</p:attrName>
                                        </p:attrNameLst>
                                      </p:cBhvr>
                                      <p:to>
                                        <p:strVal val="visible"/>
                                      </p:to>
                                    </p:set>
                                    <p:animEffect transition="in" filter="fade">
                                      <p:cBhvr>
                                        <p:cTn id="23" dur="2000"/>
                                        <p:tgtEl>
                                          <p:spTgt spid="1128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283"/>
                                        </p:tgtEl>
                                        <p:attrNameLst>
                                          <p:attrName>style.visibility</p:attrName>
                                        </p:attrNameLst>
                                      </p:cBhvr>
                                      <p:to>
                                        <p:strVal val="visible"/>
                                      </p:to>
                                    </p:set>
                                    <p:animEffect transition="in" filter="fade">
                                      <p:cBhvr>
                                        <p:cTn id="26" dur="2000"/>
                                        <p:tgtEl>
                                          <p:spTgt spid="1128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274"/>
                                        </p:tgtEl>
                                        <p:attrNameLst>
                                          <p:attrName>style.visibility</p:attrName>
                                        </p:attrNameLst>
                                      </p:cBhvr>
                                      <p:to>
                                        <p:strVal val="visible"/>
                                      </p:to>
                                    </p:set>
                                    <p:animEffect transition="in" filter="fade">
                                      <p:cBhvr>
                                        <p:cTn id="29" dur="2000"/>
                                        <p:tgtEl>
                                          <p:spTgt spid="11274"/>
                                        </p:tgtEl>
                                      </p:cBhvr>
                                    </p:animEffect>
                                  </p:childTnLst>
                                </p:cTn>
                              </p:par>
                            </p:childTnLst>
                          </p:cTn>
                        </p:par>
                        <p:par>
                          <p:cTn id="30" fill="hold">
                            <p:stCondLst>
                              <p:cond delay="6000"/>
                            </p:stCondLst>
                            <p:childTnLst>
                              <p:par>
                                <p:cTn id="31" presetID="10" presetClass="entr" presetSubtype="0" fill="hold" grpId="0" nodeType="afterEffect">
                                  <p:stCondLst>
                                    <p:cond delay="0"/>
                                  </p:stCondLst>
                                  <p:childTnLst>
                                    <p:set>
                                      <p:cBhvr>
                                        <p:cTn id="32" dur="1" fill="hold">
                                          <p:stCondLst>
                                            <p:cond delay="0"/>
                                          </p:stCondLst>
                                        </p:cTn>
                                        <p:tgtEl>
                                          <p:spTgt spid="11293"/>
                                        </p:tgtEl>
                                        <p:attrNameLst>
                                          <p:attrName>style.visibility</p:attrName>
                                        </p:attrNameLst>
                                      </p:cBhvr>
                                      <p:to>
                                        <p:strVal val="visible"/>
                                      </p:to>
                                    </p:set>
                                    <p:animEffect transition="in" filter="fade">
                                      <p:cBhvr>
                                        <p:cTn id="33" dur="2000"/>
                                        <p:tgtEl>
                                          <p:spTgt spid="1129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284"/>
                                        </p:tgtEl>
                                        <p:attrNameLst>
                                          <p:attrName>style.visibility</p:attrName>
                                        </p:attrNameLst>
                                      </p:cBhvr>
                                      <p:to>
                                        <p:strVal val="visible"/>
                                      </p:to>
                                    </p:set>
                                    <p:animEffect transition="in" filter="fade">
                                      <p:cBhvr>
                                        <p:cTn id="36" dur="2000"/>
                                        <p:tgtEl>
                                          <p:spTgt spid="1128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275"/>
                                        </p:tgtEl>
                                        <p:attrNameLst>
                                          <p:attrName>style.visibility</p:attrName>
                                        </p:attrNameLst>
                                      </p:cBhvr>
                                      <p:to>
                                        <p:strVal val="visible"/>
                                      </p:to>
                                    </p:set>
                                    <p:animEffect transition="in" filter="fade">
                                      <p:cBhvr>
                                        <p:cTn id="39" dur="2000"/>
                                        <p:tgtEl>
                                          <p:spTgt spid="11275"/>
                                        </p:tgtEl>
                                      </p:cBhvr>
                                    </p:animEffect>
                                  </p:childTnLst>
                                </p:cTn>
                              </p:par>
                            </p:childTnLst>
                          </p:cTn>
                        </p:par>
                        <p:par>
                          <p:cTn id="40" fill="hold">
                            <p:stCondLst>
                              <p:cond delay="8000"/>
                            </p:stCondLst>
                            <p:childTnLst>
                              <p:par>
                                <p:cTn id="41" presetID="10" presetClass="entr" presetSubtype="0" fill="hold" grpId="0" nodeType="afterEffect">
                                  <p:stCondLst>
                                    <p:cond delay="0"/>
                                  </p:stCondLst>
                                  <p:childTnLst>
                                    <p:set>
                                      <p:cBhvr>
                                        <p:cTn id="42" dur="1" fill="hold">
                                          <p:stCondLst>
                                            <p:cond delay="0"/>
                                          </p:stCondLst>
                                        </p:cTn>
                                        <p:tgtEl>
                                          <p:spTgt spid="11285"/>
                                        </p:tgtEl>
                                        <p:attrNameLst>
                                          <p:attrName>style.visibility</p:attrName>
                                        </p:attrNameLst>
                                      </p:cBhvr>
                                      <p:to>
                                        <p:strVal val="visible"/>
                                      </p:to>
                                    </p:set>
                                    <p:animEffect transition="in" filter="fade">
                                      <p:cBhvr>
                                        <p:cTn id="43" dur="2000"/>
                                        <p:tgtEl>
                                          <p:spTgt spid="1128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286"/>
                                        </p:tgtEl>
                                        <p:attrNameLst>
                                          <p:attrName>style.visibility</p:attrName>
                                        </p:attrNameLst>
                                      </p:cBhvr>
                                      <p:to>
                                        <p:strVal val="visible"/>
                                      </p:to>
                                    </p:set>
                                    <p:animEffect transition="in" filter="fade">
                                      <p:cBhvr>
                                        <p:cTn id="46" dur="2000"/>
                                        <p:tgtEl>
                                          <p:spTgt spid="1128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276"/>
                                        </p:tgtEl>
                                        <p:attrNameLst>
                                          <p:attrName>style.visibility</p:attrName>
                                        </p:attrNameLst>
                                      </p:cBhvr>
                                      <p:to>
                                        <p:strVal val="visible"/>
                                      </p:to>
                                    </p:set>
                                    <p:animEffect transition="in" filter="fade">
                                      <p:cBhvr>
                                        <p:cTn id="49" dur="2000"/>
                                        <p:tgtEl>
                                          <p:spTgt spid="11276"/>
                                        </p:tgtEl>
                                      </p:cBhvr>
                                    </p:animEffect>
                                  </p:childTnLst>
                                </p:cTn>
                              </p:par>
                            </p:childTnLst>
                          </p:cTn>
                        </p:par>
                        <p:par>
                          <p:cTn id="50" fill="hold">
                            <p:stCondLst>
                              <p:cond delay="10000"/>
                            </p:stCondLst>
                            <p:childTnLst>
                              <p:par>
                                <p:cTn id="51" presetID="10" presetClass="entr" presetSubtype="0" fill="hold" grpId="0" nodeType="afterEffect">
                                  <p:stCondLst>
                                    <p:cond delay="0"/>
                                  </p:stCondLst>
                                  <p:childTnLst>
                                    <p:set>
                                      <p:cBhvr>
                                        <p:cTn id="52" dur="1" fill="hold">
                                          <p:stCondLst>
                                            <p:cond delay="0"/>
                                          </p:stCondLst>
                                        </p:cTn>
                                        <p:tgtEl>
                                          <p:spTgt spid="11296"/>
                                        </p:tgtEl>
                                        <p:attrNameLst>
                                          <p:attrName>style.visibility</p:attrName>
                                        </p:attrNameLst>
                                      </p:cBhvr>
                                      <p:to>
                                        <p:strVal val="visible"/>
                                      </p:to>
                                    </p:set>
                                    <p:animEffect transition="in" filter="fade">
                                      <p:cBhvr>
                                        <p:cTn id="53" dur="2000"/>
                                        <p:tgtEl>
                                          <p:spTgt spid="1129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294"/>
                                        </p:tgtEl>
                                        <p:attrNameLst>
                                          <p:attrName>style.visibility</p:attrName>
                                        </p:attrNameLst>
                                      </p:cBhvr>
                                      <p:to>
                                        <p:strVal val="visible"/>
                                      </p:to>
                                    </p:set>
                                    <p:animEffect transition="in" filter="fade">
                                      <p:cBhvr>
                                        <p:cTn id="56" dur="2000"/>
                                        <p:tgtEl>
                                          <p:spTgt spid="1129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278"/>
                                        </p:tgtEl>
                                        <p:attrNameLst>
                                          <p:attrName>style.visibility</p:attrName>
                                        </p:attrNameLst>
                                      </p:cBhvr>
                                      <p:to>
                                        <p:strVal val="visible"/>
                                      </p:to>
                                    </p:set>
                                    <p:animEffect transition="in" filter="fade">
                                      <p:cBhvr>
                                        <p:cTn id="59" dur="2000"/>
                                        <p:tgtEl>
                                          <p:spTgt spid="11278"/>
                                        </p:tgtEl>
                                      </p:cBhvr>
                                    </p:animEffect>
                                  </p:childTnLst>
                                </p:cTn>
                              </p:par>
                            </p:childTnLst>
                          </p:cTn>
                        </p:par>
                        <p:par>
                          <p:cTn id="60" fill="hold">
                            <p:stCondLst>
                              <p:cond delay="12000"/>
                            </p:stCondLst>
                            <p:childTnLst>
                              <p:par>
                                <p:cTn id="61" presetID="10" presetClass="entr" presetSubtype="0" fill="hold" grpId="0" nodeType="afterEffect">
                                  <p:stCondLst>
                                    <p:cond delay="0"/>
                                  </p:stCondLst>
                                  <p:childTnLst>
                                    <p:set>
                                      <p:cBhvr>
                                        <p:cTn id="62" dur="1" fill="hold">
                                          <p:stCondLst>
                                            <p:cond delay="0"/>
                                          </p:stCondLst>
                                        </p:cTn>
                                        <p:tgtEl>
                                          <p:spTgt spid="11297"/>
                                        </p:tgtEl>
                                        <p:attrNameLst>
                                          <p:attrName>style.visibility</p:attrName>
                                        </p:attrNameLst>
                                      </p:cBhvr>
                                      <p:to>
                                        <p:strVal val="visible"/>
                                      </p:to>
                                    </p:set>
                                    <p:animEffect transition="in" filter="fade">
                                      <p:cBhvr>
                                        <p:cTn id="63" dur="2000"/>
                                        <p:tgtEl>
                                          <p:spTgt spid="1129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295"/>
                                        </p:tgtEl>
                                        <p:attrNameLst>
                                          <p:attrName>style.visibility</p:attrName>
                                        </p:attrNameLst>
                                      </p:cBhvr>
                                      <p:to>
                                        <p:strVal val="visible"/>
                                      </p:to>
                                    </p:set>
                                    <p:animEffect transition="in" filter="fade">
                                      <p:cBhvr>
                                        <p:cTn id="66" dur="2000"/>
                                        <p:tgtEl>
                                          <p:spTgt spid="1129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279"/>
                                        </p:tgtEl>
                                        <p:attrNameLst>
                                          <p:attrName>style.visibility</p:attrName>
                                        </p:attrNameLst>
                                      </p:cBhvr>
                                      <p:to>
                                        <p:strVal val="visible"/>
                                      </p:to>
                                    </p:set>
                                    <p:animEffect transition="in" filter="fade">
                                      <p:cBhvr>
                                        <p:cTn id="69" dur="2000"/>
                                        <p:tgtEl>
                                          <p:spTgt spid="11279"/>
                                        </p:tgtEl>
                                      </p:cBhvr>
                                    </p:animEffect>
                                  </p:childTnLst>
                                </p:cTn>
                              </p:par>
                            </p:childTnLst>
                          </p:cTn>
                        </p:par>
                        <p:par>
                          <p:cTn id="70" fill="hold">
                            <p:stCondLst>
                              <p:cond delay="14000"/>
                            </p:stCondLst>
                            <p:childTnLst>
                              <p:par>
                                <p:cTn id="71" presetID="55" presetClass="entr" presetSubtype="0" fill="hold" grpId="0" nodeType="afterEffect">
                                  <p:stCondLst>
                                    <p:cond delay="0"/>
                                  </p:stCondLst>
                                  <p:childTnLst>
                                    <p:set>
                                      <p:cBhvr>
                                        <p:cTn id="72" dur="1" fill="hold">
                                          <p:stCondLst>
                                            <p:cond delay="0"/>
                                          </p:stCondLst>
                                        </p:cTn>
                                        <p:tgtEl>
                                          <p:spTgt spid="11280"/>
                                        </p:tgtEl>
                                        <p:attrNameLst>
                                          <p:attrName>style.visibility</p:attrName>
                                        </p:attrNameLst>
                                      </p:cBhvr>
                                      <p:to>
                                        <p:strVal val="visible"/>
                                      </p:to>
                                    </p:set>
                                    <p:anim calcmode="lin" valueType="num">
                                      <p:cBhvr>
                                        <p:cTn id="73" dur="1000" fill="hold"/>
                                        <p:tgtEl>
                                          <p:spTgt spid="11280"/>
                                        </p:tgtEl>
                                        <p:attrNameLst>
                                          <p:attrName>ppt_w</p:attrName>
                                        </p:attrNameLst>
                                      </p:cBhvr>
                                      <p:tavLst>
                                        <p:tav tm="0">
                                          <p:val>
                                            <p:strVal val="#ppt_w*0.70"/>
                                          </p:val>
                                        </p:tav>
                                        <p:tav tm="100000">
                                          <p:val>
                                            <p:strVal val="#ppt_w"/>
                                          </p:val>
                                        </p:tav>
                                      </p:tavLst>
                                    </p:anim>
                                    <p:anim calcmode="lin" valueType="num">
                                      <p:cBhvr>
                                        <p:cTn id="74" dur="1000" fill="hold"/>
                                        <p:tgtEl>
                                          <p:spTgt spid="11280"/>
                                        </p:tgtEl>
                                        <p:attrNameLst>
                                          <p:attrName>ppt_h</p:attrName>
                                        </p:attrNameLst>
                                      </p:cBhvr>
                                      <p:tavLst>
                                        <p:tav tm="0">
                                          <p:val>
                                            <p:strVal val="#ppt_h"/>
                                          </p:val>
                                        </p:tav>
                                        <p:tav tm="100000">
                                          <p:val>
                                            <p:strVal val="#ppt_h"/>
                                          </p:val>
                                        </p:tav>
                                      </p:tavLst>
                                    </p:anim>
                                    <p:animEffect transition="in" filter="fade">
                                      <p:cBhvr>
                                        <p:cTn id="75" dur="1000"/>
                                        <p:tgtEl>
                                          <p:spTgt spid="11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4" grpId="0" animBg="1"/>
      <p:bldP spid="11275" grpId="0" animBg="1"/>
      <p:bldP spid="11276" grpId="0" animBg="1"/>
      <p:bldP spid="11278" grpId="0" animBg="1"/>
      <p:bldP spid="11279" grpId="0" animBg="1"/>
      <p:bldP spid="11280" grpId="0" animBg="1"/>
      <p:bldP spid="11282" grpId="0" animBg="1"/>
      <p:bldP spid="11283" grpId="0" animBg="1"/>
      <p:bldP spid="11284" grpId="0" animBg="1"/>
      <p:bldP spid="11285" grpId="0" animBg="1"/>
      <p:bldP spid="11286" grpId="0" animBg="1"/>
      <p:bldP spid="11290" grpId="0" animBg="1"/>
      <p:bldP spid="11291" grpId="0" animBg="1"/>
      <p:bldP spid="11292" grpId="0" animBg="1"/>
      <p:bldP spid="11293" grpId="0" animBg="1"/>
      <p:bldP spid="11294" grpId="0" animBg="1"/>
      <p:bldP spid="11295" grpId="0" animBg="1"/>
      <p:bldP spid="11296" grpId="0" animBg="1"/>
      <p:bldP spid="1129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5" name="Text Box 9"/>
          <p:cNvSpPr txBox="1">
            <a:spLocks noChangeArrowheads="1"/>
          </p:cNvSpPr>
          <p:nvPr/>
        </p:nvSpPr>
        <p:spPr bwMode="auto">
          <a:xfrm>
            <a:off x="1331913" y="188913"/>
            <a:ext cx="6553200" cy="519112"/>
          </a:xfrm>
          <a:prstGeom prst="rect">
            <a:avLst/>
          </a:prstGeom>
          <a:noFill/>
          <a:ln w="9525" algn="ctr">
            <a:noFill/>
            <a:miter lim="800000"/>
            <a:headEnd/>
            <a:tailEnd/>
          </a:ln>
          <a:effectLst/>
        </p:spPr>
        <p:txBody>
          <a:bodyPr>
            <a:spAutoFit/>
          </a:bodyPr>
          <a:lstStyle/>
          <a:p>
            <a:pPr algn="ctr">
              <a:spcBef>
                <a:spcPct val="50000"/>
              </a:spcBef>
            </a:pPr>
            <a:r>
              <a:rPr lang="ru-RU" sz="2800" dirty="0">
                <a:solidFill>
                  <a:srgbClr val="C00000"/>
                </a:solidFill>
                <a:effectLst>
                  <a:outerShdw blurRad="38100" dist="38100" dir="2700000" algn="tl">
                    <a:srgbClr val="000000"/>
                  </a:outerShdw>
                </a:effectLst>
              </a:rPr>
              <a:t>ВОЕННАЯ СЛУЖБА</a:t>
            </a:r>
          </a:p>
        </p:txBody>
      </p:sp>
      <p:sp>
        <p:nvSpPr>
          <p:cNvPr id="9227" name="Text Box 11"/>
          <p:cNvSpPr txBox="1">
            <a:spLocks noChangeArrowheads="1"/>
          </p:cNvSpPr>
          <p:nvPr/>
        </p:nvSpPr>
        <p:spPr bwMode="auto">
          <a:xfrm>
            <a:off x="4787900" y="836613"/>
            <a:ext cx="4356100" cy="650875"/>
          </a:xfrm>
          <a:prstGeom prst="rect">
            <a:avLst/>
          </a:prstGeom>
          <a:solidFill>
            <a:schemeClr val="accent1"/>
          </a:solidFill>
          <a:ln w="9525">
            <a:solidFill>
              <a:srgbClr val="FFFF00"/>
            </a:solidFill>
            <a:miter lim="800000"/>
            <a:headEnd/>
            <a:tailEnd/>
          </a:ln>
          <a:effectLst/>
        </p:spPr>
        <p:txBody>
          <a:bodyPr>
            <a:spAutoFit/>
          </a:bodyPr>
          <a:lstStyle/>
          <a:p>
            <a:pPr algn="ctr">
              <a:spcBef>
                <a:spcPct val="50000"/>
              </a:spcBef>
            </a:pPr>
            <a:r>
              <a:rPr lang="ru-RU" b="1" dirty="0">
                <a:solidFill>
                  <a:schemeClr val="bg1"/>
                </a:solidFill>
              </a:rPr>
              <a:t>в пограничных войсках Федеральной пограничной службы</a:t>
            </a:r>
          </a:p>
        </p:txBody>
      </p:sp>
      <p:sp>
        <p:nvSpPr>
          <p:cNvPr id="9258" name="Text Box 42"/>
          <p:cNvSpPr txBox="1">
            <a:spLocks noChangeArrowheads="1"/>
          </p:cNvSpPr>
          <p:nvPr/>
        </p:nvSpPr>
        <p:spPr bwMode="auto">
          <a:xfrm>
            <a:off x="611188" y="836613"/>
            <a:ext cx="3311525" cy="376237"/>
          </a:xfrm>
          <a:prstGeom prst="rect">
            <a:avLst/>
          </a:prstGeom>
          <a:solidFill>
            <a:schemeClr val="accent1"/>
          </a:solidFill>
          <a:ln w="9525">
            <a:solidFill>
              <a:srgbClr val="FFFF00"/>
            </a:solidFill>
            <a:miter lim="800000"/>
            <a:headEnd/>
            <a:tailEnd/>
          </a:ln>
          <a:effectLst/>
        </p:spPr>
        <p:txBody>
          <a:bodyPr>
            <a:spAutoFit/>
          </a:bodyPr>
          <a:lstStyle/>
          <a:p>
            <a:pPr algn="ctr">
              <a:spcBef>
                <a:spcPct val="50000"/>
              </a:spcBef>
            </a:pPr>
            <a:r>
              <a:rPr lang="ru-RU" b="1" dirty="0">
                <a:solidFill>
                  <a:schemeClr val="bg1"/>
                </a:solidFill>
              </a:rPr>
              <a:t>в вооруженных силах</a:t>
            </a:r>
          </a:p>
        </p:txBody>
      </p:sp>
      <p:pic>
        <p:nvPicPr>
          <p:cNvPr id="9261" name="Picture 45" descr="sm"/>
          <p:cNvPicPr>
            <a:picLocks noChangeAspect="1" noChangeArrowheads="1"/>
          </p:cNvPicPr>
          <p:nvPr/>
        </p:nvPicPr>
        <p:blipFill>
          <a:blip r:embed="rId2" cstate="print"/>
          <a:srcRect/>
          <a:stretch>
            <a:fillRect/>
          </a:stretch>
        </p:blipFill>
        <p:spPr bwMode="auto">
          <a:xfrm>
            <a:off x="4787900" y="1700213"/>
            <a:ext cx="2057400" cy="2089150"/>
          </a:xfrm>
          <a:prstGeom prst="rect">
            <a:avLst/>
          </a:prstGeom>
          <a:noFill/>
        </p:spPr>
      </p:pic>
      <p:pic>
        <p:nvPicPr>
          <p:cNvPr id="9264" name="Picture 48" descr="mo_5"/>
          <p:cNvPicPr>
            <a:picLocks noChangeAspect="1" noChangeArrowheads="1"/>
          </p:cNvPicPr>
          <p:nvPr/>
        </p:nvPicPr>
        <p:blipFill>
          <a:blip r:embed="rId3" cstate="print"/>
          <a:srcRect/>
          <a:stretch>
            <a:fillRect/>
          </a:stretch>
        </p:blipFill>
        <p:spPr bwMode="auto">
          <a:xfrm>
            <a:off x="1619250" y="2636838"/>
            <a:ext cx="2873375" cy="1906587"/>
          </a:xfrm>
          <a:prstGeom prst="rect">
            <a:avLst/>
          </a:prstGeom>
          <a:noFill/>
        </p:spPr>
      </p:pic>
      <p:pic>
        <p:nvPicPr>
          <p:cNvPr id="9265" name="Picture 49" descr="_74"/>
          <p:cNvPicPr>
            <a:picLocks noChangeAspect="1" noChangeArrowheads="1"/>
          </p:cNvPicPr>
          <p:nvPr/>
        </p:nvPicPr>
        <p:blipFill>
          <a:blip r:embed="rId4" cstate="print">
            <a:lum contrast="36000"/>
          </a:blip>
          <a:srcRect/>
          <a:stretch>
            <a:fillRect/>
          </a:stretch>
        </p:blipFill>
        <p:spPr bwMode="auto">
          <a:xfrm>
            <a:off x="6804025" y="2060575"/>
            <a:ext cx="2109788" cy="3346450"/>
          </a:xfrm>
          <a:prstGeom prst="rect">
            <a:avLst/>
          </a:prstGeom>
          <a:noFill/>
        </p:spPr>
      </p:pic>
      <p:pic>
        <p:nvPicPr>
          <p:cNvPr id="9266" name="Picture 50" descr="376763_20020114130118"/>
          <p:cNvPicPr>
            <a:picLocks noChangeAspect="1" noChangeArrowheads="1"/>
          </p:cNvPicPr>
          <p:nvPr/>
        </p:nvPicPr>
        <p:blipFill>
          <a:blip r:embed="rId5" cstate="print"/>
          <a:srcRect/>
          <a:stretch>
            <a:fillRect/>
          </a:stretch>
        </p:blipFill>
        <p:spPr bwMode="auto">
          <a:xfrm>
            <a:off x="4859338" y="4292600"/>
            <a:ext cx="3048000" cy="2286000"/>
          </a:xfrm>
          <a:prstGeom prst="rect">
            <a:avLst/>
          </a:prstGeom>
          <a:noFill/>
        </p:spPr>
      </p:pic>
      <p:pic>
        <p:nvPicPr>
          <p:cNvPr id="9267" name="Picture 51" descr="picture"/>
          <p:cNvPicPr>
            <a:picLocks noChangeAspect="1" noChangeArrowheads="1"/>
          </p:cNvPicPr>
          <p:nvPr/>
        </p:nvPicPr>
        <p:blipFill>
          <a:blip r:embed="rId6" cstate="print"/>
          <a:srcRect/>
          <a:stretch>
            <a:fillRect/>
          </a:stretch>
        </p:blipFill>
        <p:spPr bwMode="auto">
          <a:xfrm>
            <a:off x="250825" y="4365625"/>
            <a:ext cx="3238500" cy="2171700"/>
          </a:xfrm>
          <a:prstGeom prst="rect">
            <a:avLst/>
          </a:prstGeom>
          <a:noFill/>
        </p:spPr>
      </p:pic>
      <p:pic>
        <p:nvPicPr>
          <p:cNvPr id="9268" name="Picture 52" descr="3"/>
          <p:cNvPicPr>
            <a:picLocks noChangeAspect="1" noChangeArrowheads="1"/>
          </p:cNvPicPr>
          <p:nvPr/>
        </p:nvPicPr>
        <p:blipFill>
          <a:blip r:embed="rId7" cstate="print"/>
          <a:srcRect/>
          <a:stretch>
            <a:fillRect/>
          </a:stretch>
        </p:blipFill>
        <p:spPr bwMode="auto">
          <a:xfrm>
            <a:off x="0" y="1412875"/>
            <a:ext cx="2162175" cy="21621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0"/>
                                  </p:stCondLst>
                                  <p:childTnLst>
                                    <p:set>
                                      <p:cBhvr>
                                        <p:cTn id="6" dur="1" fill="hold">
                                          <p:stCondLst>
                                            <p:cond delay="0"/>
                                          </p:stCondLst>
                                        </p:cTn>
                                        <p:tgtEl>
                                          <p:spTgt spid="9258"/>
                                        </p:tgtEl>
                                        <p:attrNameLst>
                                          <p:attrName>style.visibility</p:attrName>
                                        </p:attrNameLst>
                                      </p:cBhvr>
                                      <p:to>
                                        <p:strVal val="visible"/>
                                      </p:to>
                                    </p:set>
                                    <p:animEffect transition="in" filter="fade">
                                      <p:cBhvr>
                                        <p:cTn id="7" dur="2000"/>
                                        <p:tgtEl>
                                          <p:spTgt spid="9258"/>
                                        </p:tgtEl>
                                      </p:cBhvr>
                                    </p:animEffect>
                                  </p:childTnLst>
                                </p:cTn>
                              </p:par>
                              <p:par>
                                <p:cTn id="8" presetID="31" presetClass="entr" presetSubtype="0" fill="hold" nodeType="withEffect">
                                  <p:stCondLst>
                                    <p:cond delay="7000"/>
                                  </p:stCondLst>
                                  <p:iterate type="lt">
                                    <p:tmPct val="5000"/>
                                  </p:iterate>
                                  <p:childTnLst>
                                    <p:set>
                                      <p:cBhvr>
                                        <p:cTn id="9" dur="1" fill="hold">
                                          <p:stCondLst>
                                            <p:cond delay="0"/>
                                          </p:stCondLst>
                                        </p:cTn>
                                        <p:tgtEl>
                                          <p:spTgt spid="9268"/>
                                        </p:tgtEl>
                                        <p:attrNameLst>
                                          <p:attrName>style.visibility</p:attrName>
                                        </p:attrNameLst>
                                      </p:cBhvr>
                                      <p:to>
                                        <p:strVal val="visible"/>
                                      </p:to>
                                    </p:set>
                                    <p:anim calcmode="lin" valueType="num">
                                      <p:cBhvr>
                                        <p:cTn id="10" dur="1000" fill="hold"/>
                                        <p:tgtEl>
                                          <p:spTgt spid="9268"/>
                                        </p:tgtEl>
                                        <p:attrNameLst>
                                          <p:attrName>ppt_w</p:attrName>
                                        </p:attrNameLst>
                                      </p:cBhvr>
                                      <p:tavLst>
                                        <p:tav tm="0">
                                          <p:val>
                                            <p:fltVal val="0"/>
                                          </p:val>
                                        </p:tav>
                                        <p:tav tm="100000">
                                          <p:val>
                                            <p:strVal val="#ppt_w"/>
                                          </p:val>
                                        </p:tav>
                                      </p:tavLst>
                                    </p:anim>
                                    <p:anim calcmode="lin" valueType="num">
                                      <p:cBhvr>
                                        <p:cTn id="11" dur="1000" fill="hold"/>
                                        <p:tgtEl>
                                          <p:spTgt spid="9268"/>
                                        </p:tgtEl>
                                        <p:attrNameLst>
                                          <p:attrName>ppt_h</p:attrName>
                                        </p:attrNameLst>
                                      </p:cBhvr>
                                      <p:tavLst>
                                        <p:tav tm="0">
                                          <p:val>
                                            <p:fltVal val="0"/>
                                          </p:val>
                                        </p:tav>
                                        <p:tav tm="100000">
                                          <p:val>
                                            <p:strVal val="#ppt_h"/>
                                          </p:val>
                                        </p:tav>
                                      </p:tavLst>
                                    </p:anim>
                                    <p:anim calcmode="lin" valueType="num">
                                      <p:cBhvr>
                                        <p:cTn id="12" dur="1000" fill="hold"/>
                                        <p:tgtEl>
                                          <p:spTgt spid="9268"/>
                                        </p:tgtEl>
                                        <p:attrNameLst>
                                          <p:attrName>style.rotation</p:attrName>
                                        </p:attrNameLst>
                                      </p:cBhvr>
                                      <p:tavLst>
                                        <p:tav tm="0">
                                          <p:val>
                                            <p:fltVal val="90"/>
                                          </p:val>
                                        </p:tav>
                                        <p:tav tm="100000">
                                          <p:val>
                                            <p:fltVal val="0"/>
                                          </p:val>
                                        </p:tav>
                                      </p:tavLst>
                                    </p:anim>
                                    <p:animEffect transition="in" filter="fade">
                                      <p:cBhvr>
                                        <p:cTn id="13" dur="1000"/>
                                        <p:tgtEl>
                                          <p:spTgt spid="9268"/>
                                        </p:tgtEl>
                                      </p:cBhvr>
                                    </p:animEffect>
                                  </p:childTnLst>
                                </p:cTn>
                              </p:par>
                              <p:par>
                                <p:cTn id="14" presetID="31" presetClass="entr" presetSubtype="0" fill="hold" nodeType="withEffect">
                                  <p:stCondLst>
                                    <p:cond delay="7000"/>
                                  </p:stCondLst>
                                  <p:iterate type="lt">
                                    <p:tmPct val="5000"/>
                                  </p:iterate>
                                  <p:childTnLst>
                                    <p:set>
                                      <p:cBhvr>
                                        <p:cTn id="15" dur="1" fill="hold">
                                          <p:stCondLst>
                                            <p:cond delay="0"/>
                                          </p:stCondLst>
                                        </p:cTn>
                                        <p:tgtEl>
                                          <p:spTgt spid="9264"/>
                                        </p:tgtEl>
                                        <p:attrNameLst>
                                          <p:attrName>style.visibility</p:attrName>
                                        </p:attrNameLst>
                                      </p:cBhvr>
                                      <p:to>
                                        <p:strVal val="visible"/>
                                      </p:to>
                                    </p:set>
                                    <p:anim calcmode="lin" valueType="num">
                                      <p:cBhvr>
                                        <p:cTn id="16" dur="1000" fill="hold"/>
                                        <p:tgtEl>
                                          <p:spTgt spid="9264"/>
                                        </p:tgtEl>
                                        <p:attrNameLst>
                                          <p:attrName>ppt_w</p:attrName>
                                        </p:attrNameLst>
                                      </p:cBhvr>
                                      <p:tavLst>
                                        <p:tav tm="0">
                                          <p:val>
                                            <p:fltVal val="0"/>
                                          </p:val>
                                        </p:tav>
                                        <p:tav tm="100000">
                                          <p:val>
                                            <p:strVal val="#ppt_w"/>
                                          </p:val>
                                        </p:tav>
                                      </p:tavLst>
                                    </p:anim>
                                    <p:anim calcmode="lin" valueType="num">
                                      <p:cBhvr>
                                        <p:cTn id="17" dur="1000" fill="hold"/>
                                        <p:tgtEl>
                                          <p:spTgt spid="9264"/>
                                        </p:tgtEl>
                                        <p:attrNameLst>
                                          <p:attrName>ppt_h</p:attrName>
                                        </p:attrNameLst>
                                      </p:cBhvr>
                                      <p:tavLst>
                                        <p:tav tm="0">
                                          <p:val>
                                            <p:fltVal val="0"/>
                                          </p:val>
                                        </p:tav>
                                        <p:tav tm="100000">
                                          <p:val>
                                            <p:strVal val="#ppt_h"/>
                                          </p:val>
                                        </p:tav>
                                      </p:tavLst>
                                    </p:anim>
                                    <p:anim calcmode="lin" valueType="num">
                                      <p:cBhvr>
                                        <p:cTn id="18" dur="1000" fill="hold"/>
                                        <p:tgtEl>
                                          <p:spTgt spid="9264"/>
                                        </p:tgtEl>
                                        <p:attrNameLst>
                                          <p:attrName>style.rotation</p:attrName>
                                        </p:attrNameLst>
                                      </p:cBhvr>
                                      <p:tavLst>
                                        <p:tav tm="0">
                                          <p:val>
                                            <p:fltVal val="90"/>
                                          </p:val>
                                        </p:tav>
                                        <p:tav tm="100000">
                                          <p:val>
                                            <p:fltVal val="0"/>
                                          </p:val>
                                        </p:tav>
                                      </p:tavLst>
                                    </p:anim>
                                    <p:animEffect transition="in" filter="fade">
                                      <p:cBhvr>
                                        <p:cTn id="19" dur="1000"/>
                                        <p:tgtEl>
                                          <p:spTgt spid="9264"/>
                                        </p:tgtEl>
                                      </p:cBhvr>
                                    </p:animEffect>
                                  </p:childTnLst>
                                </p:cTn>
                              </p:par>
                              <p:par>
                                <p:cTn id="20" presetID="31" presetClass="entr" presetSubtype="0" fill="hold" nodeType="withEffect">
                                  <p:stCondLst>
                                    <p:cond delay="7000"/>
                                  </p:stCondLst>
                                  <p:iterate type="lt">
                                    <p:tmPct val="5000"/>
                                  </p:iterate>
                                  <p:childTnLst>
                                    <p:set>
                                      <p:cBhvr>
                                        <p:cTn id="21" dur="1" fill="hold">
                                          <p:stCondLst>
                                            <p:cond delay="0"/>
                                          </p:stCondLst>
                                        </p:cTn>
                                        <p:tgtEl>
                                          <p:spTgt spid="9267"/>
                                        </p:tgtEl>
                                        <p:attrNameLst>
                                          <p:attrName>style.visibility</p:attrName>
                                        </p:attrNameLst>
                                      </p:cBhvr>
                                      <p:to>
                                        <p:strVal val="visible"/>
                                      </p:to>
                                    </p:set>
                                    <p:anim calcmode="lin" valueType="num">
                                      <p:cBhvr>
                                        <p:cTn id="22" dur="1000" fill="hold"/>
                                        <p:tgtEl>
                                          <p:spTgt spid="9267"/>
                                        </p:tgtEl>
                                        <p:attrNameLst>
                                          <p:attrName>ppt_w</p:attrName>
                                        </p:attrNameLst>
                                      </p:cBhvr>
                                      <p:tavLst>
                                        <p:tav tm="0">
                                          <p:val>
                                            <p:fltVal val="0"/>
                                          </p:val>
                                        </p:tav>
                                        <p:tav tm="100000">
                                          <p:val>
                                            <p:strVal val="#ppt_w"/>
                                          </p:val>
                                        </p:tav>
                                      </p:tavLst>
                                    </p:anim>
                                    <p:anim calcmode="lin" valueType="num">
                                      <p:cBhvr>
                                        <p:cTn id="23" dur="1000" fill="hold"/>
                                        <p:tgtEl>
                                          <p:spTgt spid="9267"/>
                                        </p:tgtEl>
                                        <p:attrNameLst>
                                          <p:attrName>ppt_h</p:attrName>
                                        </p:attrNameLst>
                                      </p:cBhvr>
                                      <p:tavLst>
                                        <p:tav tm="0">
                                          <p:val>
                                            <p:fltVal val="0"/>
                                          </p:val>
                                        </p:tav>
                                        <p:tav tm="100000">
                                          <p:val>
                                            <p:strVal val="#ppt_h"/>
                                          </p:val>
                                        </p:tav>
                                      </p:tavLst>
                                    </p:anim>
                                    <p:anim calcmode="lin" valueType="num">
                                      <p:cBhvr>
                                        <p:cTn id="24" dur="1000" fill="hold"/>
                                        <p:tgtEl>
                                          <p:spTgt spid="9267"/>
                                        </p:tgtEl>
                                        <p:attrNameLst>
                                          <p:attrName>style.rotation</p:attrName>
                                        </p:attrNameLst>
                                      </p:cBhvr>
                                      <p:tavLst>
                                        <p:tav tm="0">
                                          <p:val>
                                            <p:fltVal val="90"/>
                                          </p:val>
                                        </p:tav>
                                        <p:tav tm="100000">
                                          <p:val>
                                            <p:fltVal val="0"/>
                                          </p:val>
                                        </p:tav>
                                      </p:tavLst>
                                    </p:anim>
                                    <p:animEffect transition="in" filter="fade">
                                      <p:cBhvr>
                                        <p:cTn id="25" dur="1000"/>
                                        <p:tgtEl>
                                          <p:spTgt spid="9267"/>
                                        </p:tgtEl>
                                      </p:cBhvr>
                                    </p:animEffect>
                                  </p:childTnLst>
                                </p:cTn>
                              </p:par>
                              <p:par>
                                <p:cTn id="26" presetID="10" presetClass="entr" presetSubtype="0" fill="hold" grpId="0" nodeType="withEffect">
                                  <p:stCondLst>
                                    <p:cond delay="8000"/>
                                  </p:stCondLst>
                                  <p:childTnLst>
                                    <p:set>
                                      <p:cBhvr>
                                        <p:cTn id="27" dur="1" fill="hold">
                                          <p:stCondLst>
                                            <p:cond delay="0"/>
                                          </p:stCondLst>
                                        </p:cTn>
                                        <p:tgtEl>
                                          <p:spTgt spid="9227"/>
                                        </p:tgtEl>
                                        <p:attrNameLst>
                                          <p:attrName>style.visibility</p:attrName>
                                        </p:attrNameLst>
                                      </p:cBhvr>
                                      <p:to>
                                        <p:strVal val="visible"/>
                                      </p:to>
                                    </p:set>
                                    <p:animEffect transition="in" filter="fade">
                                      <p:cBhvr>
                                        <p:cTn id="28" dur="2000"/>
                                        <p:tgtEl>
                                          <p:spTgt spid="9227"/>
                                        </p:tgtEl>
                                      </p:cBhvr>
                                    </p:animEffect>
                                  </p:childTnLst>
                                </p:cTn>
                              </p:par>
                              <p:par>
                                <p:cTn id="29" presetID="31" presetClass="entr" presetSubtype="0" fill="hold" nodeType="withEffect">
                                  <p:stCondLst>
                                    <p:cond delay="9000"/>
                                  </p:stCondLst>
                                  <p:iterate type="lt">
                                    <p:tmPct val="5000"/>
                                  </p:iterate>
                                  <p:childTnLst>
                                    <p:set>
                                      <p:cBhvr>
                                        <p:cTn id="30" dur="1" fill="hold">
                                          <p:stCondLst>
                                            <p:cond delay="0"/>
                                          </p:stCondLst>
                                        </p:cTn>
                                        <p:tgtEl>
                                          <p:spTgt spid="9261"/>
                                        </p:tgtEl>
                                        <p:attrNameLst>
                                          <p:attrName>style.visibility</p:attrName>
                                        </p:attrNameLst>
                                      </p:cBhvr>
                                      <p:to>
                                        <p:strVal val="visible"/>
                                      </p:to>
                                    </p:set>
                                    <p:anim calcmode="lin" valueType="num">
                                      <p:cBhvr>
                                        <p:cTn id="31" dur="1000" fill="hold"/>
                                        <p:tgtEl>
                                          <p:spTgt spid="9261"/>
                                        </p:tgtEl>
                                        <p:attrNameLst>
                                          <p:attrName>ppt_w</p:attrName>
                                        </p:attrNameLst>
                                      </p:cBhvr>
                                      <p:tavLst>
                                        <p:tav tm="0">
                                          <p:val>
                                            <p:fltVal val="0"/>
                                          </p:val>
                                        </p:tav>
                                        <p:tav tm="100000">
                                          <p:val>
                                            <p:strVal val="#ppt_w"/>
                                          </p:val>
                                        </p:tav>
                                      </p:tavLst>
                                    </p:anim>
                                    <p:anim calcmode="lin" valueType="num">
                                      <p:cBhvr>
                                        <p:cTn id="32" dur="1000" fill="hold"/>
                                        <p:tgtEl>
                                          <p:spTgt spid="9261"/>
                                        </p:tgtEl>
                                        <p:attrNameLst>
                                          <p:attrName>ppt_h</p:attrName>
                                        </p:attrNameLst>
                                      </p:cBhvr>
                                      <p:tavLst>
                                        <p:tav tm="0">
                                          <p:val>
                                            <p:fltVal val="0"/>
                                          </p:val>
                                        </p:tav>
                                        <p:tav tm="100000">
                                          <p:val>
                                            <p:strVal val="#ppt_h"/>
                                          </p:val>
                                        </p:tav>
                                      </p:tavLst>
                                    </p:anim>
                                    <p:anim calcmode="lin" valueType="num">
                                      <p:cBhvr>
                                        <p:cTn id="33" dur="1000" fill="hold"/>
                                        <p:tgtEl>
                                          <p:spTgt spid="9261"/>
                                        </p:tgtEl>
                                        <p:attrNameLst>
                                          <p:attrName>style.rotation</p:attrName>
                                        </p:attrNameLst>
                                      </p:cBhvr>
                                      <p:tavLst>
                                        <p:tav tm="0">
                                          <p:val>
                                            <p:fltVal val="90"/>
                                          </p:val>
                                        </p:tav>
                                        <p:tav tm="100000">
                                          <p:val>
                                            <p:fltVal val="0"/>
                                          </p:val>
                                        </p:tav>
                                      </p:tavLst>
                                    </p:anim>
                                    <p:animEffect transition="in" filter="fade">
                                      <p:cBhvr>
                                        <p:cTn id="34" dur="1000"/>
                                        <p:tgtEl>
                                          <p:spTgt spid="9261"/>
                                        </p:tgtEl>
                                      </p:cBhvr>
                                    </p:animEffect>
                                  </p:childTnLst>
                                </p:cTn>
                              </p:par>
                              <p:par>
                                <p:cTn id="35" presetID="31" presetClass="entr" presetSubtype="0" fill="hold" nodeType="withEffect">
                                  <p:stCondLst>
                                    <p:cond delay="9000"/>
                                  </p:stCondLst>
                                  <p:iterate type="lt">
                                    <p:tmPct val="5000"/>
                                  </p:iterate>
                                  <p:childTnLst>
                                    <p:set>
                                      <p:cBhvr>
                                        <p:cTn id="36" dur="1" fill="hold">
                                          <p:stCondLst>
                                            <p:cond delay="0"/>
                                          </p:stCondLst>
                                        </p:cTn>
                                        <p:tgtEl>
                                          <p:spTgt spid="9265"/>
                                        </p:tgtEl>
                                        <p:attrNameLst>
                                          <p:attrName>style.visibility</p:attrName>
                                        </p:attrNameLst>
                                      </p:cBhvr>
                                      <p:to>
                                        <p:strVal val="visible"/>
                                      </p:to>
                                    </p:set>
                                    <p:anim calcmode="lin" valueType="num">
                                      <p:cBhvr>
                                        <p:cTn id="37" dur="1000" fill="hold"/>
                                        <p:tgtEl>
                                          <p:spTgt spid="9265"/>
                                        </p:tgtEl>
                                        <p:attrNameLst>
                                          <p:attrName>ppt_w</p:attrName>
                                        </p:attrNameLst>
                                      </p:cBhvr>
                                      <p:tavLst>
                                        <p:tav tm="0">
                                          <p:val>
                                            <p:fltVal val="0"/>
                                          </p:val>
                                        </p:tav>
                                        <p:tav tm="100000">
                                          <p:val>
                                            <p:strVal val="#ppt_w"/>
                                          </p:val>
                                        </p:tav>
                                      </p:tavLst>
                                    </p:anim>
                                    <p:anim calcmode="lin" valueType="num">
                                      <p:cBhvr>
                                        <p:cTn id="38" dur="1000" fill="hold"/>
                                        <p:tgtEl>
                                          <p:spTgt spid="9265"/>
                                        </p:tgtEl>
                                        <p:attrNameLst>
                                          <p:attrName>ppt_h</p:attrName>
                                        </p:attrNameLst>
                                      </p:cBhvr>
                                      <p:tavLst>
                                        <p:tav tm="0">
                                          <p:val>
                                            <p:fltVal val="0"/>
                                          </p:val>
                                        </p:tav>
                                        <p:tav tm="100000">
                                          <p:val>
                                            <p:strVal val="#ppt_h"/>
                                          </p:val>
                                        </p:tav>
                                      </p:tavLst>
                                    </p:anim>
                                    <p:anim calcmode="lin" valueType="num">
                                      <p:cBhvr>
                                        <p:cTn id="39" dur="1000" fill="hold"/>
                                        <p:tgtEl>
                                          <p:spTgt spid="9265"/>
                                        </p:tgtEl>
                                        <p:attrNameLst>
                                          <p:attrName>style.rotation</p:attrName>
                                        </p:attrNameLst>
                                      </p:cBhvr>
                                      <p:tavLst>
                                        <p:tav tm="0">
                                          <p:val>
                                            <p:fltVal val="90"/>
                                          </p:val>
                                        </p:tav>
                                        <p:tav tm="100000">
                                          <p:val>
                                            <p:fltVal val="0"/>
                                          </p:val>
                                        </p:tav>
                                      </p:tavLst>
                                    </p:anim>
                                    <p:animEffect transition="in" filter="fade">
                                      <p:cBhvr>
                                        <p:cTn id="40" dur="1000"/>
                                        <p:tgtEl>
                                          <p:spTgt spid="9265"/>
                                        </p:tgtEl>
                                      </p:cBhvr>
                                    </p:animEffect>
                                  </p:childTnLst>
                                </p:cTn>
                              </p:par>
                              <p:par>
                                <p:cTn id="41" presetID="31" presetClass="entr" presetSubtype="0" fill="hold" nodeType="withEffect">
                                  <p:stCondLst>
                                    <p:cond delay="9000"/>
                                  </p:stCondLst>
                                  <p:iterate type="lt">
                                    <p:tmPct val="5000"/>
                                  </p:iterate>
                                  <p:childTnLst>
                                    <p:set>
                                      <p:cBhvr>
                                        <p:cTn id="42" dur="1" fill="hold">
                                          <p:stCondLst>
                                            <p:cond delay="0"/>
                                          </p:stCondLst>
                                        </p:cTn>
                                        <p:tgtEl>
                                          <p:spTgt spid="9266"/>
                                        </p:tgtEl>
                                        <p:attrNameLst>
                                          <p:attrName>style.visibility</p:attrName>
                                        </p:attrNameLst>
                                      </p:cBhvr>
                                      <p:to>
                                        <p:strVal val="visible"/>
                                      </p:to>
                                    </p:set>
                                    <p:anim calcmode="lin" valueType="num">
                                      <p:cBhvr>
                                        <p:cTn id="43" dur="1000" fill="hold"/>
                                        <p:tgtEl>
                                          <p:spTgt spid="9266"/>
                                        </p:tgtEl>
                                        <p:attrNameLst>
                                          <p:attrName>ppt_w</p:attrName>
                                        </p:attrNameLst>
                                      </p:cBhvr>
                                      <p:tavLst>
                                        <p:tav tm="0">
                                          <p:val>
                                            <p:fltVal val="0"/>
                                          </p:val>
                                        </p:tav>
                                        <p:tav tm="100000">
                                          <p:val>
                                            <p:strVal val="#ppt_w"/>
                                          </p:val>
                                        </p:tav>
                                      </p:tavLst>
                                    </p:anim>
                                    <p:anim calcmode="lin" valueType="num">
                                      <p:cBhvr>
                                        <p:cTn id="44" dur="1000" fill="hold"/>
                                        <p:tgtEl>
                                          <p:spTgt spid="9266"/>
                                        </p:tgtEl>
                                        <p:attrNameLst>
                                          <p:attrName>ppt_h</p:attrName>
                                        </p:attrNameLst>
                                      </p:cBhvr>
                                      <p:tavLst>
                                        <p:tav tm="0">
                                          <p:val>
                                            <p:fltVal val="0"/>
                                          </p:val>
                                        </p:tav>
                                        <p:tav tm="100000">
                                          <p:val>
                                            <p:strVal val="#ppt_h"/>
                                          </p:val>
                                        </p:tav>
                                      </p:tavLst>
                                    </p:anim>
                                    <p:anim calcmode="lin" valueType="num">
                                      <p:cBhvr>
                                        <p:cTn id="45" dur="1000" fill="hold"/>
                                        <p:tgtEl>
                                          <p:spTgt spid="9266"/>
                                        </p:tgtEl>
                                        <p:attrNameLst>
                                          <p:attrName>style.rotation</p:attrName>
                                        </p:attrNameLst>
                                      </p:cBhvr>
                                      <p:tavLst>
                                        <p:tav tm="0">
                                          <p:val>
                                            <p:fltVal val="90"/>
                                          </p:val>
                                        </p:tav>
                                        <p:tav tm="100000">
                                          <p:val>
                                            <p:fltVal val="0"/>
                                          </p:val>
                                        </p:tav>
                                      </p:tavLst>
                                    </p:anim>
                                    <p:animEffect transition="in" filter="fade">
                                      <p:cBhvr>
                                        <p:cTn id="46" dur="1000"/>
                                        <p:tgtEl>
                                          <p:spTgt spid="9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animBg="1"/>
      <p:bldP spid="925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Text Box 7"/>
          <p:cNvSpPr txBox="1">
            <a:spLocks noChangeArrowheads="1"/>
          </p:cNvSpPr>
          <p:nvPr/>
        </p:nvSpPr>
        <p:spPr bwMode="auto">
          <a:xfrm>
            <a:off x="250825" y="981075"/>
            <a:ext cx="3671888" cy="369332"/>
          </a:xfrm>
          <a:prstGeom prst="rect">
            <a:avLst/>
          </a:prstGeom>
          <a:solidFill>
            <a:schemeClr val="accent1"/>
          </a:solidFill>
          <a:ln w="9525" algn="ctr">
            <a:solidFill>
              <a:srgbClr val="FFFF00"/>
            </a:solidFill>
            <a:miter lim="800000"/>
            <a:headEnd/>
            <a:tailEnd/>
          </a:ln>
          <a:effectLst/>
        </p:spPr>
        <p:txBody>
          <a:bodyPr>
            <a:spAutoFit/>
          </a:bodyPr>
          <a:lstStyle/>
          <a:p>
            <a:pPr algn="ctr">
              <a:spcBef>
                <a:spcPct val="50000"/>
              </a:spcBef>
            </a:pPr>
            <a:r>
              <a:rPr lang="ru-RU" b="1" dirty="0">
                <a:solidFill>
                  <a:schemeClr val="bg1"/>
                </a:solidFill>
              </a:rPr>
              <a:t>в войсках гражданской обороны</a:t>
            </a:r>
          </a:p>
        </p:txBody>
      </p:sp>
      <p:sp>
        <p:nvSpPr>
          <p:cNvPr id="16392" name="Text Box 8"/>
          <p:cNvSpPr txBox="1">
            <a:spLocks noChangeArrowheads="1"/>
          </p:cNvSpPr>
          <p:nvPr/>
        </p:nvSpPr>
        <p:spPr bwMode="auto">
          <a:xfrm>
            <a:off x="4211638" y="981075"/>
            <a:ext cx="4752975" cy="1200150"/>
          </a:xfrm>
          <a:prstGeom prst="rect">
            <a:avLst/>
          </a:prstGeom>
          <a:solidFill>
            <a:schemeClr val="accent1"/>
          </a:solidFill>
          <a:ln w="9525" algn="ctr">
            <a:solidFill>
              <a:srgbClr val="FFFF00"/>
            </a:solidFill>
            <a:miter lim="800000"/>
            <a:headEnd/>
            <a:tailEnd/>
          </a:ln>
          <a:effectLst/>
        </p:spPr>
        <p:txBody>
          <a:bodyPr>
            <a:spAutoFit/>
          </a:bodyPr>
          <a:lstStyle/>
          <a:p>
            <a:pPr algn="ctr">
              <a:spcBef>
                <a:spcPct val="50000"/>
              </a:spcBef>
            </a:pPr>
            <a:r>
              <a:rPr lang="ru-RU" b="1" dirty="0">
                <a:solidFill>
                  <a:schemeClr val="bg1"/>
                </a:solidFill>
              </a:rPr>
              <a:t>в инженерно-технических  и дорожно-строительных воинских формированиях при федеральных органах исполнительной власти</a:t>
            </a:r>
          </a:p>
        </p:txBody>
      </p:sp>
      <p:sp>
        <p:nvSpPr>
          <p:cNvPr id="16401" name="Text Box 17"/>
          <p:cNvSpPr txBox="1">
            <a:spLocks noChangeArrowheads="1"/>
          </p:cNvSpPr>
          <p:nvPr/>
        </p:nvSpPr>
        <p:spPr bwMode="auto">
          <a:xfrm>
            <a:off x="1331913" y="188913"/>
            <a:ext cx="6553200" cy="519112"/>
          </a:xfrm>
          <a:prstGeom prst="rect">
            <a:avLst/>
          </a:prstGeom>
          <a:noFill/>
          <a:ln w="9525" algn="ctr">
            <a:noFill/>
            <a:miter lim="800000"/>
            <a:headEnd/>
            <a:tailEnd/>
          </a:ln>
          <a:effectLst/>
        </p:spPr>
        <p:txBody>
          <a:bodyPr>
            <a:spAutoFit/>
          </a:bodyPr>
          <a:lstStyle/>
          <a:p>
            <a:pPr algn="ctr">
              <a:spcBef>
                <a:spcPct val="50000"/>
              </a:spcBef>
            </a:pPr>
            <a:r>
              <a:rPr lang="ru-RU" sz="2800" dirty="0">
                <a:solidFill>
                  <a:srgbClr val="C00000"/>
                </a:solidFill>
                <a:effectLst>
                  <a:outerShdw blurRad="38100" dist="38100" dir="2700000" algn="tl">
                    <a:srgbClr val="000000"/>
                  </a:outerShdw>
                </a:effectLst>
              </a:rPr>
              <a:t>ВОЕННАЯ СЛУЖБА</a:t>
            </a:r>
          </a:p>
        </p:txBody>
      </p:sp>
      <p:pic>
        <p:nvPicPr>
          <p:cNvPr id="16405" name="Picture 21" descr="5365_2"/>
          <p:cNvPicPr>
            <a:picLocks noChangeAspect="1" noChangeArrowheads="1"/>
          </p:cNvPicPr>
          <p:nvPr/>
        </p:nvPicPr>
        <p:blipFill>
          <a:blip r:embed="rId2" cstate="print"/>
          <a:srcRect/>
          <a:stretch>
            <a:fillRect/>
          </a:stretch>
        </p:blipFill>
        <p:spPr bwMode="auto">
          <a:xfrm>
            <a:off x="179388" y="2276475"/>
            <a:ext cx="3317875" cy="2209800"/>
          </a:xfrm>
          <a:prstGeom prst="rect">
            <a:avLst/>
          </a:prstGeom>
          <a:noFill/>
        </p:spPr>
      </p:pic>
      <p:pic>
        <p:nvPicPr>
          <p:cNvPr id="16409" name="Picture 25" descr="46-3-2"/>
          <p:cNvPicPr>
            <a:picLocks noChangeAspect="1" noChangeArrowheads="1"/>
          </p:cNvPicPr>
          <p:nvPr/>
        </p:nvPicPr>
        <p:blipFill>
          <a:blip r:embed="rId3" cstate="print"/>
          <a:srcRect/>
          <a:stretch>
            <a:fillRect/>
          </a:stretch>
        </p:blipFill>
        <p:spPr bwMode="auto">
          <a:xfrm>
            <a:off x="4859338" y="2420938"/>
            <a:ext cx="3744912" cy="2759075"/>
          </a:xfrm>
          <a:prstGeom prst="rect">
            <a:avLst/>
          </a:prstGeom>
          <a:noFill/>
        </p:spPr>
      </p:pic>
      <p:pic>
        <p:nvPicPr>
          <p:cNvPr id="16411" name="Picture 27" descr="photo22"/>
          <p:cNvPicPr>
            <a:picLocks noChangeAspect="1" noChangeArrowheads="1"/>
          </p:cNvPicPr>
          <p:nvPr/>
        </p:nvPicPr>
        <p:blipFill>
          <a:blip r:embed="rId4" cstate="print"/>
          <a:srcRect/>
          <a:stretch>
            <a:fillRect/>
          </a:stretch>
        </p:blipFill>
        <p:spPr bwMode="auto">
          <a:xfrm>
            <a:off x="1547813" y="4005263"/>
            <a:ext cx="2878137" cy="1995487"/>
          </a:xfrm>
          <a:prstGeom prst="rect">
            <a:avLst/>
          </a:prstGeom>
          <a:noFill/>
        </p:spPr>
      </p:pic>
      <p:pic>
        <p:nvPicPr>
          <p:cNvPr id="16412" name="Picture 28" descr="z005"/>
          <p:cNvPicPr>
            <a:picLocks noChangeAspect="1" noChangeArrowheads="1"/>
          </p:cNvPicPr>
          <p:nvPr/>
        </p:nvPicPr>
        <p:blipFill>
          <a:blip r:embed="rId5" cstate="print"/>
          <a:srcRect/>
          <a:stretch>
            <a:fillRect/>
          </a:stretch>
        </p:blipFill>
        <p:spPr bwMode="auto">
          <a:xfrm>
            <a:off x="395288" y="4652963"/>
            <a:ext cx="1449387" cy="220503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2000"/>
                                        <p:tgtEl>
                                          <p:spTgt spid="16391"/>
                                        </p:tgtEl>
                                      </p:cBhvr>
                                    </p:animEffect>
                                  </p:childTnLst>
                                </p:cTn>
                              </p:par>
                              <p:par>
                                <p:cTn id="8" presetID="31" presetClass="entr" presetSubtype="0" fill="hold" nodeType="withEffect">
                                  <p:stCondLst>
                                    <p:cond delay="1000"/>
                                  </p:stCondLst>
                                  <p:iterate type="lt">
                                    <p:tmPct val="5000"/>
                                  </p:iterate>
                                  <p:childTnLst>
                                    <p:set>
                                      <p:cBhvr>
                                        <p:cTn id="9" dur="1" fill="hold">
                                          <p:stCondLst>
                                            <p:cond delay="0"/>
                                          </p:stCondLst>
                                        </p:cTn>
                                        <p:tgtEl>
                                          <p:spTgt spid="16405"/>
                                        </p:tgtEl>
                                        <p:attrNameLst>
                                          <p:attrName>style.visibility</p:attrName>
                                        </p:attrNameLst>
                                      </p:cBhvr>
                                      <p:to>
                                        <p:strVal val="visible"/>
                                      </p:to>
                                    </p:set>
                                    <p:anim calcmode="lin" valueType="num">
                                      <p:cBhvr>
                                        <p:cTn id="10" dur="1000" fill="hold"/>
                                        <p:tgtEl>
                                          <p:spTgt spid="16405"/>
                                        </p:tgtEl>
                                        <p:attrNameLst>
                                          <p:attrName>ppt_w</p:attrName>
                                        </p:attrNameLst>
                                      </p:cBhvr>
                                      <p:tavLst>
                                        <p:tav tm="0">
                                          <p:val>
                                            <p:fltVal val="0"/>
                                          </p:val>
                                        </p:tav>
                                        <p:tav tm="100000">
                                          <p:val>
                                            <p:strVal val="#ppt_w"/>
                                          </p:val>
                                        </p:tav>
                                      </p:tavLst>
                                    </p:anim>
                                    <p:anim calcmode="lin" valueType="num">
                                      <p:cBhvr>
                                        <p:cTn id="11" dur="1000" fill="hold"/>
                                        <p:tgtEl>
                                          <p:spTgt spid="16405"/>
                                        </p:tgtEl>
                                        <p:attrNameLst>
                                          <p:attrName>ppt_h</p:attrName>
                                        </p:attrNameLst>
                                      </p:cBhvr>
                                      <p:tavLst>
                                        <p:tav tm="0">
                                          <p:val>
                                            <p:fltVal val="0"/>
                                          </p:val>
                                        </p:tav>
                                        <p:tav tm="100000">
                                          <p:val>
                                            <p:strVal val="#ppt_h"/>
                                          </p:val>
                                        </p:tav>
                                      </p:tavLst>
                                    </p:anim>
                                    <p:anim calcmode="lin" valueType="num">
                                      <p:cBhvr>
                                        <p:cTn id="12" dur="1000" fill="hold"/>
                                        <p:tgtEl>
                                          <p:spTgt spid="16405"/>
                                        </p:tgtEl>
                                        <p:attrNameLst>
                                          <p:attrName>style.rotation</p:attrName>
                                        </p:attrNameLst>
                                      </p:cBhvr>
                                      <p:tavLst>
                                        <p:tav tm="0">
                                          <p:val>
                                            <p:fltVal val="90"/>
                                          </p:val>
                                        </p:tav>
                                        <p:tav tm="100000">
                                          <p:val>
                                            <p:fltVal val="0"/>
                                          </p:val>
                                        </p:tav>
                                      </p:tavLst>
                                    </p:anim>
                                    <p:animEffect transition="in" filter="fade">
                                      <p:cBhvr>
                                        <p:cTn id="13" dur="1000"/>
                                        <p:tgtEl>
                                          <p:spTgt spid="16405"/>
                                        </p:tgtEl>
                                      </p:cBhvr>
                                    </p:animEffect>
                                  </p:childTnLst>
                                </p:cTn>
                              </p:par>
                              <p:par>
                                <p:cTn id="14" presetID="31" presetClass="entr" presetSubtype="0" fill="hold" nodeType="withEffect">
                                  <p:stCondLst>
                                    <p:cond delay="1000"/>
                                  </p:stCondLst>
                                  <p:iterate type="lt">
                                    <p:tmPct val="5000"/>
                                  </p:iterate>
                                  <p:childTnLst>
                                    <p:set>
                                      <p:cBhvr>
                                        <p:cTn id="15" dur="1" fill="hold">
                                          <p:stCondLst>
                                            <p:cond delay="0"/>
                                          </p:stCondLst>
                                        </p:cTn>
                                        <p:tgtEl>
                                          <p:spTgt spid="16411"/>
                                        </p:tgtEl>
                                        <p:attrNameLst>
                                          <p:attrName>style.visibility</p:attrName>
                                        </p:attrNameLst>
                                      </p:cBhvr>
                                      <p:to>
                                        <p:strVal val="visible"/>
                                      </p:to>
                                    </p:set>
                                    <p:anim calcmode="lin" valueType="num">
                                      <p:cBhvr>
                                        <p:cTn id="16" dur="1000" fill="hold"/>
                                        <p:tgtEl>
                                          <p:spTgt spid="16411"/>
                                        </p:tgtEl>
                                        <p:attrNameLst>
                                          <p:attrName>ppt_w</p:attrName>
                                        </p:attrNameLst>
                                      </p:cBhvr>
                                      <p:tavLst>
                                        <p:tav tm="0">
                                          <p:val>
                                            <p:fltVal val="0"/>
                                          </p:val>
                                        </p:tav>
                                        <p:tav tm="100000">
                                          <p:val>
                                            <p:strVal val="#ppt_w"/>
                                          </p:val>
                                        </p:tav>
                                      </p:tavLst>
                                    </p:anim>
                                    <p:anim calcmode="lin" valueType="num">
                                      <p:cBhvr>
                                        <p:cTn id="17" dur="1000" fill="hold"/>
                                        <p:tgtEl>
                                          <p:spTgt spid="16411"/>
                                        </p:tgtEl>
                                        <p:attrNameLst>
                                          <p:attrName>ppt_h</p:attrName>
                                        </p:attrNameLst>
                                      </p:cBhvr>
                                      <p:tavLst>
                                        <p:tav tm="0">
                                          <p:val>
                                            <p:fltVal val="0"/>
                                          </p:val>
                                        </p:tav>
                                        <p:tav tm="100000">
                                          <p:val>
                                            <p:strVal val="#ppt_h"/>
                                          </p:val>
                                        </p:tav>
                                      </p:tavLst>
                                    </p:anim>
                                    <p:anim calcmode="lin" valueType="num">
                                      <p:cBhvr>
                                        <p:cTn id="18" dur="1000" fill="hold"/>
                                        <p:tgtEl>
                                          <p:spTgt spid="16411"/>
                                        </p:tgtEl>
                                        <p:attrNameLst>
                                          <p:attrName>style.rotation</p:attrName>
                                        </p:attrNameLst>
                                      </p:cBhvr>
                                      <p:tavLst>
                                        <p:tav tm="0">
                                          <p:val>
                                            <p:fltVal val="90"/>
                                          </p:val>
                                        </p:tav>
                                        <p:tav tm="100000">
                                          <p:val>
                                            <p:fltVal val="0"/>
                                          </p:val>
                                        </p:tav>
                                      </p:tavLst>
                                    </p:anim>
                                    <p:animEffect transition="in" filter="fade">
                                      <p:cBhvr>
                                        <p:cTn id="19" dur="1000"/>
                                        <p:tgtEl>
                                          <p:spTgt spid="16411"/>
                                        </p:tgtEl>
                                      </p:cBhvr>
                                    </p:animEffect>
                                  </p:childTnLst>
                                </p:cTn>
                              </p:par>
                              <p:par>
                                <p:cTn id="20" presetID="31" presetClass="entr" presetSubtype="0" fill="hold" nodeType="withEffect">
                                  <p:stCondLst>
                                    <p:cond delay="1000"/>
                                  </p:stCondLst>
                                  <p:iterate type="lt">
                                    <p:tmPct val="5000"/>
                                  </p:iterate>
                                  <p:childTnLst>
                                    <p:set>
                                      <p:cBhvr>
                                        <p:cTn id="21" dur="1" fill="hold">
                                          <p:stCondLst>
                                            <p:cond delay="0"/>
                                          </p:stCondLst>
                                        </p:cTn>
                                        <p:tgtEl>
                                          <p:spTgt spid="16412"/>
                                        </p:tgtEl>
                                        <p:attrNameLst>
                                          <p:attrName>style.visibility</p:attrName>
                                        </p:attrNameLst>
                                      </p:cBhvr>
                                      <p:to>
                                        <p:strVal val="visible"/>
                                      </p:to>
                                    </p:set>
                                    <p:anim calcmode="lin" valueType="num">
                                      <p:cBhvr>
                                        <p:cTn id="22" dur="1000" fill="hold"/>
                                        <p:tgtEl>
                                          <p:spTgt spid="16412"/>
                                        </p:tgtEl>
                                        <p:attrNameLst>
                                          <p:attrName>ppt_w</p:attrName>
                                        </p:attrNameLst>
                                      </p:cBhvr>
                                      <p:tavLst>
                                        <p:tav tm="0">
                                          <p:val>
                                            <p:fltVal val="0"/>
                                          </p:val>
                                        </p:tav>
                                        <p:tav tm="100000">
                                          <p:val>
                                            <p:strVal val="#ppt_w"/>
                                          </p:val>
                                        </p:tav>
                                      </p:tavLst>
                                    </p:anim>
                                    <p:anim calcmode="lin" valueType="num">
                                      <p:cBhvr>
                                        <p:cTn id="23" dur="1000" fill="hold"/>
                                        <p:tgtEl>
                                          <p:spTgt spid="16412"/>
                                        </p:tgtEl>
                                        <p:attrNameLst>
                                          <p:attrName>ppt_h</p:attrName>
                                        </p:attrNameLst>
                                      </p:cBhvr>
                                      <p:tavLst>
                                        <p:tav tm="0">
                                          <p:val>
                                            <p:fltVal val="0"/>
                                          </p:val>
                                        </p:tav>
                                        <p:tav tm="100000">
                                          <p:val>
                                            <p:strVal val="#ppt_h"/>
                                          </p:val>
                                        </p:tav>
                                      </p:tavLst>
                                    </p:anim>
                                    <p:anim calcmode="lin" valueType="num">
                                      <p:cBhvr>
                                        <p:cTn id="24" dur="1000" fill="hold"/>
                                        <p:tgtEl>
                                          <p:spTgt spid="16412"/>
                                        </p:tgtEl>
                                        <p:attrNameLst>
                                          <p:attrName>style.rotation</p:attrName>
                                        </p:attrNameLst>
                                      </p:cBhvr>
                                      <p:tavLst>
                                        <p:tav tm="0">
                                          <p:val>
                                            <p:fltVal val="90"/>
                                          </p:val>
                                        </p:tav>
                                        <p:tav tm="100000">
                                          <p:val>
                                            <p:fltVal val="0"/>
                                          </p:val>
                                        </p:tav>
                                      </p:tavLst>
                                    </p:anim>
                                    <p:animEffect transition="in" filter="fade">
                                      <p:cBhvr>
                                        <p:cTn id="25" dur="1000"/>
                                        <p:tgtEl>
                                          <p:spTgt spid="16412"/>
                                        </p:tgtEl>
                                      </p:cBhvr>
                                    </p:animEffect>
                                  </p:childTnLst>
                                </p:cTn>
                              </p:par>
                              <p:par>
                                <p:cTn id="26" presetID="10" presetClass="entr" presetSubtype="0" fill="hold" grpId="0" nodeType="withEffect">
                                  <p:stCondLst>
                                    <p:cond delay="4000"/>
                                  </p:stCondLst>
                                  <p:childTnLst>
                                    <p:set>
                                      <p:cBhvr>
                                        <p:cTn id="27" dur="1" fill="hold">
                                          <p:stCondLst>
                                            <p:cond delay="0"/>
                                          </p:stCondLst>
                                        </p:cTn>
                                        <p:tgtEl>
                                          <p:spTgt spid="16392"/>
                                        </p:tgtEl>
                                        <p:attrNameLst>
                                          <p:attrName>style.visibility</p:attrName>
                                        </p:attrNameLst>
                                      </p:cBhvr>
                                      <p:to>
                                        <p:strVal val="visible"/>
                                      </p:to>
                                    </p:set>
                                    <p:animEffect transition="in" filter="fade">
                                      <p:cBhvr>
                                        <p:cTn id="28" dur="2000"/>
                                        <p:tgtEl>
                                          <p:spTgt spid="16392"/>
                                        </p:tgtEl>
                                      </p:cBhvr>
                                    </p:animEffect>
                                  </p:childTnLst>
                                </p:cTn>
                              </p:par>
                              <p:par>
                                <p:cTn id="29" presetID="31" presetClass="entr" presetSubtype="0" fill="hold" nodeType="withEffect">
                                  <p:stCondLst>
                                    <p:cond delay="5000"/>
                                  </p:stCondLst>
                                  <p:iterate type="lt">
                                    <p:tmPct val="5000"/>
                                  </p:iterate>
                                  <p:childTnLst>
                                    <p:set>
                                      <p:cBhvr>
                                        <p:cTn id="30" dur="1" fill="hold">
                                          <p:stCondLst>
                                            <p:cond delay="0"/>
                                          </p:stCondLst>
                                        </p:cTn>
                                        <p:tgtEl>
                                          <p:spTgt spid="16409"/>
                                        </p:tgtEl>
                                        <p:attrNameLst>
                                          <p:attrName>style.visibility</p:attrName>
                                        </p:attrNameLst>
                                      </p:cBhvr>
                                      <p:to>
                                        <p:strVal val="visible"/>
                                      </p:to>
                                    </p:set>
                                    <p:anim calcmode="lin" valueType="num">
                                      <p:cBhvr>
                                        <p:cTn id="31" dur="1000" fill="hold"/>
                                        <p:tgtEl>
                                          <p:spTgt spid="16409"/>
                                        </p:tgtEl>
                                        <p:attrNameLst>
                                          <p:attrName>ppt_w</p:attrName>
                                        </p:attrNameLst>
                                      </p:cBhvr>
                                      <p:tavLst>
                                        <p:tav tm="0">
                                          <p:val>
                                            <p:fltVal val="0"/>
                                          </p:val>
                                        </p:tav>
                                        <p:tav tm="100000">
                                          <p:val>
                                            <p:strVal val="#ppt_w"/>
                                          </p:val>
                                        </p:tav>
                                      </p:tavLst>
                                    </p:anim>
                                    <p:anim calcmode="lin" valueType="num">
                                      <p:cBhvr>
                                        <p:cTn id="32" dur="1000" fill="hold"/>
                                        <p:tgtEl>
                                          <p:spTgt spid="16409"/>
                                        </p:tgtEl>
                                        <p:attrNameLst>
                                          <p:attrName>ppt_h</p:attrName>
                                        </p:attrNameLst>
                                      </p:cBhvr>
                                      <p:tavLst>
                                        <p:tav tm="0">
                                          <p:val>
                                            <p:fltVal val="0"/>
                                          </p:val>
                                        </p:tav>
                                        <p:tav tm="100000">
                                          <p:val>
                                            <p:strVal val="#ppt_h"/>
                                          </p:val>
                                        </p:tav>
                                      </p:tavLst>
                                    </p:anim>
                                    <p:anim calcmode="lin" valueType="num">
                                      <p:cBhvr>
                                        <p:cTn id="33" dur="1000" fill="hold"/>
                                        <p:tgtEl>
                                          <p:spTgt spid="16409"/>
                                        </p:tgtEl>
                                        <p:attrNameLst>
                                          <p:attrName>style.rotation</p:attrName>
                                        </p:attrNameLst>
                                      </p:cBhvr>
                                      <p:tavLst>
                                        <p:tav tm="0">
                                          <p:val>
                                            <p:fltVal val="90"/>
                                          </p:val>
                                        </p:tav>
                                        <p:tav tm="100000">
                                          <p:val>
                                            <p:fltVal val="0"/>
                                          </p:val>
                                        </p:tav>
                                      </p:tavLst>
                                    </p:anim>
                                    <p:animEffect transition="in" filter="fade">
                                      <p:cBhvr>
                                        <p:cTn id="34" dur="1000"/>
                                        <p:tgtEl>
                                          <p:spTgt spid="16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animBg="1"/>
      <p:bldP spid="1639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7"/>
          <p:cNvSpPr txBox="1">
            <a:spLocks noChangeArrowheads="1"/>
          </p:cNvSpPr>
          <p:nvPr/>
        </p:nvSpPr>
        <p:spPr bwMode="auto">
          <a:xfrm>
            <a:off x="468313" y="908050"/>
            <a:ext cx="3600450" cy="646331"/>
          </a:xfrm>
          <a:prstGeom prst="rect">
            <a:avLst/>
          </a:prstGeom>
          <a:solidFill>
            <a:schemeClr val="accent1"/>
          </a:solidFill>
          <a:ln w="9525" algn="ctr">
            <a:solidFill>
              <a:srgbClr val="FFFF00"/>
            </a:solidFill>
            <a:miter lim="800000"/>
            <a:headEnd/>
            <a:tailEnd/>
          </a:ln>
          <a:effectLst/>
        </p:spPr>
        <p:txBody>
          <a:bodyPr>
            <a:spAutoFit/>
          </a:bodyPr>
          <a:lstStyle/>
          <a:p>
            <a:pPr algn="ctr">
              <a:spcBef>
                <a:spcPct val="50000"/>
              </a:spcBef>
            </a:pPr>
            <a:r>
              <a:rPr lang="ru-RU" b="1" dirty="0">
                <a:solidFill>
                  <a:schemeClr val="bg1"/>
                </a:solidFill>
              </a:rPr>
              <a:t>во внутренних войсках Министерства внутренних дел  </a:t>
            </a:r>
          </a:p>
        </p:txBody>
      </p:sp>
      <p:sp>
        <p:nvSpPr>
          <p:cNvPr id="15368" name="Text Box 8"/>
          <p:cNvSpPr txBox="1">
            <a:spLocks noChangeArrowheads="1"/>
          </p:cNvSpPr>
          <p:nvPr/>
        </p:nvSpPr>
        <p:spPr bwMode="auto">
          <a:xfrm>
            <a:off x="4572000" y="908050"/>
            <a:ext cx="4319588" cy="925513"/>
          </a:xfrm>
          <a:prstGeom prst="rect">
            <a:avLst/>
          </a:prstGeom>
          <a:solidFill>
            <a:schemeClr val="accent1"/>
          </a:solidFill>
          <a:ln w="9525" algn="ctr">
            <a:solidFill>
              <a:srgbClr val="FFFF00"/>
            </a:solidFill>
            <a:miter lim="800000"/>
            <a:headEnd/>
            <a:tailEnd/>
          </a:ln>
          <a:effectLst/>
        </p:spPr>
        <p:txBody>
          <a:bodyPr>
            <a:spAutoFit/>
          </a:bodyPr>
          <a:lstStyle/>
          <a:p>
            <a:pPr algn="ctr">
              <a:spcBef>
                <a:spcPct val="50000"/>
              </a:spcBef>
            </a:pPr>
            <a:r>
              <a:rPr lang="ru-RU" b="1" dirty="0">
                <a:solidFill>
                  <a:schemeClr val="bg1"/>
                </a:solidFill>
              </a:rPr>
              <a:t>в войсках Федерального агентства правительственной связи и информации при президенте РФ</a:t>
            </a:r>
          </a:p>
        </p:txBody>
      </p:sp>
      <p:sp>
        <p:nvSpPr>
          <p:cNvPr id="15379" name="Text Box 19"/>
          <p:cNvSpPr txBox="1">
            <a:spLocks noChangeArrowheads="1"/>
          </p:cNvSpPr>
          <p:nvPr/>
        </p:nvSpPr>
        <p:spPr bwMode="auto">
          <a:xfrm>
            <a:off x="1331913" y="188913"/>
            <a:ext cx="6553200" cy="519112"/>
          </a:xfrm>
          <a:prstGeom prst="rect">
            <a:avLst/>
          </a:prstGeom>
          <a:noFill/>
          <a:ln w="9525" algn="ctr">
            <a:noFill/>
            <a:miter lim="800000"/>
            <a:headEnd/>
            <a:tailEnd/>
          </a:ln>
          <a:effectLst/>
        </p:spPr>
        <p:txBody>
          <a:bodyPr>
            <a:spAutoFit/>
          </a:bodyPr>
          <a:lstStyle/>
          <a:p>
            <a:pPr algn="ctr">
              <a:spcBef>
                <a:spcPct val="50000"/>
              </a:spcBef>
            </a:pPr>
            <a:r>
              <a:rPr lang="ru-RU" sz="2800" dirty="0">
                <a:solidFill>
                  <a:srgbClr val="C00000"/>
                </a:solidFill>
                <a:effectLst>
                  <a:outerShdw blurRad="38100" dist="38100" dir="2700000" algn="tl">
                    <a:srgbClr val="000000"/>
                  </a:outerShdw>
                </a:effectLst>
              </a:rPr>
              <a:t>ВОЕННАЯ СЛУЖБА</a:t>
            </a:r>
          </a:p>
        </p:txBody>
      </p:sp>
      <p:pic>
        <p:nvPicPr>
          <p:cNvPr id="15382" name="Picture 22"/>
          <p:cNvPicPr>
            <a:picLocks noChangeAspect="1" noChangeArrowheads="1"/>
          </p:cNvPicPr>
          <p:nvPr/>
        </p:nvPicPr>
        <p:blipFill>
          <a:blip r:embed="rId2" cstate="print"/>
          <a:srcRect/>
          <a:stretch>
            <a:fillRect/>
          </a:stretch>
        </p:blipFill>
        <p:spPr bwMode="auto">
          <a:xfrm>
            <a:off x="250825" y="2133600"/>
            <a:ext cx="3295650" cy="2057400"/>
          </a:xfrm>
          <a:prstGeom prst="rect">
            <a:avLst/>
          </a:prstGeom>
          <a:noFill/>
          <a:ln w="9525">
            <a:noFill/>
            <a:miter lim="800000"/>
            <a:headEnd/>
            <a:tailEnd/>
          </a:ln>
          <a:effectLst/>
        </p:spPr>
      </p:pic>
      <p:pic>
        <p:nvPicPr>
          <p:cNvPr id="15384" name="Picture 24"/>
          <p:cNvPicPr>
            <a:picLocks noChangeAspect="1" noChangeArrowheads="1"/>
          </p:cNvPicPr>
          <p:nvPr/>
        </p:nvPicPr>
        <p:blipFill>
          <a:blip r:embed="rId3" cstate="print"/>
          <a:srcRect/>
          <a:stretch>
            <a:fillRect/>
          </a:stretch>
        </p:blipFill>
        <p:spPr bwMode="auto">
          <a:xfrm>
            <a:off x="1042988" y="3789363"/>
            <a:ext cx="3241675" cy="2406650"/>
          </a:xfrm>
          <a:prstGeom prst="rect">
            <a:avLst/>
          </a:prstGeom>
          <a:noFill/>
          <a:ln w="9525">
            <a:noFill/>
            <a:miter lim="800000"/>
            <a:headEnd/>
            <a:tailEnd/>
          </a:ln>
          <a:effectLst/>
        </p:spPr>
      </p:pic>
      <p:pic>
        <p:nvPicPr>
          <p:cNvPr id="15385" name="Picture 25" descr="imgp4119"/>
          <p:cNvPicPr>
            <a:picLocks noChangeAspect="1" noChangeArrowheads="1"/>
          </p:cNvPicPr>
          <p:nvPr/>
        </p:nvPicPr>
        <p:blipFill>
          <a:blip r:embed="rId4" cstate="print"/>
          <a:srcRect/>
          <a:stretch>
            <a:fillRect/>
          </a:stretch>
        </p:blipFill>
        <p:spPr bwMode="auto">
          <a:xfrm>
            <a:off x="4787900" y="2133600"/>
            <a:ext cx="2952750" cy="2214563"/>
          </a:xfrm>
          <a:prstGeom prst="rect">
            <a:avLst/>
          </a:prstGeom>
          <a:noFill/>
        </p:spPr>
      </p:pic>
      <p:pic>
        <p:nvPicPr>
          <p:cNvPr id="15386" name="Picture 26" descr="24"/>
          <p:cNvPicPr>
            <a:picLocks noChangeAspect="1" noChangeArrowheads="1"/>
          </p:cNvPicPr>
          <p:nvPr/>
        </p:nvPicPr>
        <p:blipFill>
          <a:blip r:embed="rId5" cstate="print"/>
          <a:srcRect/>
          <a:stretch>
            <a:fillRect/>
          </a:stretch>
        </p:blipFill>
        <p:spPr bwMode="auto">
          <a:xfrm>
            <a:off x="5435600" y="3789363"/>
            <a:ext cx="3384550" cy="225901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fade">
                                      <p:cBhvr>
                                        <p:cTn id="7" dur="2000"/>
                                        <p:tgtEl>
                                          <p:spTgt spid="15367"/>
                                        </p:tgtEl>
                                      </p:cBhvr>
                                    </p:animEffect>
                                  </p:childTnLst>
                                </p:cTn>
                              </p:par>
                              <p:par>
                                <p:cTn id="8" presetID="31" presetClass="entr" presetSubtype="0" fill="hold" nodeType="withEffect">
                                  <p:stCondLst>
                                    <p:cond delay="1000"/>
                                  </p:stCondLst>
                                  <p:iterate type="lt">
                                    <p:tmPct val="5000"/>
                                  </p:iterate>
                                  <p:childTnLst>
                                    <p:set>
                                      <p:cBhvr>
                                        <p:cTn id="9" dur="1" fill="hold">
                                          <p:stCondLst>
                                            <p:cond delay="0"/>
                                          </p:stCondLst>
                                        </p:cTn>
                                        <p:tgtEl>
                                          <p:spTgt spid="15382"/>
                                        </p:tgtEl>
                                        <p:attrNameLst>
                                          <p:attrName>style.visibility</p:attrName>
                                        </p:attrNameLst>
                                      </p:cBhvr>
                                      <p:to>
                                        <p:strVal val="visible"/>
                                      </p:to>
                                    </p:set>
                                    <p:anim calcmode="lin" valueType="num">
                                      <p:cBhvr>
                                        <p:cTn id="10" dur="1000" fill="hold"/>
                                        <p:tgtEl>
                                          <p:spTgt spid="15382"/>
                                        </p:tgtEl>
                                        <p:attrNameLst>
                                          <p:attrName>ppt_w</p:attrName>
                                        </p:attrNameLst>
                                      </p:cBhvr>
                                      <p:tavLst>
                                        <p:tav tm="0">
                                          <p:val>
                                            <p:fltVal val="0"/>
                                          </p:val>
                                        </p:tav>
                                        <p:tav tm="100000">
                                          <p:val>
                                            <p:strVal val="#ppt_w"/>
                                          </p:val>
                                        </p:tav>
                                      </p:tavLst>
                                    </p:anim>
                                    <p:anim calcmode="lin" valueType="num">
                                      <p:cBhvr>
                                        <p:cTn id="11" dur="1000" fill="hold"/>
                                        <p:tgtEl>
                                          <p:spTgt spid="15382"/>
                                        </p:tgtEl>
                                        <p:attrNameLst>
                                          <p:attrName>ppt_h</p:attrName>
                                        </p:attrNameLst>
                                      </p:cBhvr>
                                      <p:tavLst>
                                        <p:tav tm="0">
                                          <p:val>
                                            <p:fltVal val="0"/>
                                          </p:val>
                                        </p:tav>
                                        <p:tav tm="100000">
                                          <p:val>
                                            <p:strVal val="#ppt_h"/>
                                          </p:val>
                                        </p:tav>
                                      </p:tavLst>
                                    </p:anim>
                                    <p:anim calcmode="lin" valueType="num">
                                      <p:cBhvr>
                                        <p:cTn id="12" dur="1000" fill="hold"/>
                                        <p:tgtEl>
                                          <p:spTgt spid="15382"/>
                                        </p:tgtEl>
                                        <p:attrNameLst>
                                          <p:attrName>style.rotation</p:attrName>
                                        </p:attrNameLst>
                                      </p:cBhvr>
                                      <p:tavLst>
                                        <p:tav tm="0">
                                          <p:val>
                                            <p:fltVal val="90"/>
                                          </p:val>
                                        </p:tav>
                                        <p:tav tm="100000">
                                          <p:val>
                                            <p:fltVal val="0"/>
                                          </p:val>
                                        </p:tav>
                                      </p:tavLst>
                                    </p:anim>
                                    <p:animEffect transition="in" filter="fade">
                                      <p:cBhvr>
                                        <p:cTn id="13" dur="1000"/>
                                        <p:tgtEl>
                                          <p:spTgt spid="15382"/>
                                        </p:tgtEl>
                                      </p:cBhvr>
                                    </p:animEffect>
                                  </p:childTnLst>
                                </p:cTn>
                              </p:par>
                              <p:par>
                                <p:cTn id="14" presetID="31" presetClass="entr" presetSubtype="0" fill="hold" nodeType="withEffect">
                                  <p:stCondLst>
                                    <p:cond delay="1000"/>
                                  </p:stCondLst>
                                  <p:iterate type="lt">
                                    <p:tmPct val="5000"/>
                                  </p:iterate>
                                  <p:childTnLst>
                                    <p:set>
                                      <p:cBhvr>
                                        <p:cTn id="15" dur="1" fill="hold">
                                          <p:stCondLst>
                                            <p:cond delay="0"/>
                                          </p:stCondLst>
                                        </p:cTn>
                                        <p:tgtEl>
                                          <p:spTgt spid="15384"/>
                                        </p:tgtEl>
                                        <p:attrNameLst>
                                          <p:attrName>style.visibility</p:attrName>
                                        </p:attrNameLst>
                                      </p:cBhvr>
                                      <p:to>
                                        <p:strVal val="visible"/>
                                      </p:to>
                                    </p:set>
                                    <p:anim calcmode="lin" valueType="num">
                                      <p:cBhvr>
                                        <p:cTn id="16" dur="1000" fill="hold"/>
                                        <p:tgtEl>
                                          <p:spTgt spid="15384"/>
                                        </p:tgtEl>
                                        <p:attrNameLst>
                                          <p:attrName>ppt_w</p:attrName>
                                        </p:attrNameLst>
                                      </p:cBhvr>
                                      <p:tavLst>
                                        <p:tav tm="0">
                                          <p:val>
                                            <p:fltVal val="0"/>
                                          </p:val>
                                        </p:tav>
                                        <p:tav tm="100000">
                                          <p:val>
                                            <p:strVal val="#ppt_w"/>
                                          </p:val>
                                        </p:tav>
                                      </p:tavLst>
                                    </p:anim>
                                    <p:anim calcmode="lin" valueType="num">
                                      <p:cBhvr>
                                        <p:cTn id="17" dur="1000" fill="hold"/>
                                        <p:tgtEl>
                                          <p:spTgt spid="15384"/>
                                        </p:tgtEl>
                                        <p:attrNameLst>
                                          <p:attrName>ppt_h</p:attrName>
                                        </p:attrNameLst>
                                      </p:cBhvr>
                                      <p:tavLst>
                                        <p:tav tm="0">
                                          <p:val>
                                            <p:fltVal val="0"/>
                                          </p:val>
                                        </p:tav>
                                        <p:tav tm="100000">
                                          <p:val>
                                            <p:strVal val="#ppt_h"/>
                                          </p:val>
                                        </p:tav>
                                      </p:tavLst>
                                    </p:anim>
                                    <p:anim calcmode="lin" valueType="num">
                                      <p:cBhvr>
                                        <p:cTn id="18" dur="1000" fill="hold"/>
                                        <p:tgtEl>
                                          <p:spTgt spid="15384"/>
                                        </p:tgtEl>
                                        <p:attrNameLst>
                                          <p:attrName>style.rotation</p:attrName>
                                        </p:attrNameLst>
                                      </p:cBhvr>
                                      <p:tavLst>
                                        <p:tav tm="0">
                                          <p:val>
                                            <p:fltVal val="90"/>
                                          </p:val>
                                        </p:tav>
                                        <p:tav tm="100000">
                                          <p:val>
                                            <p:fltVal val="0"/>
                                          </p:val>
                                        </p:tav>
                                      </p:tavLst>
                                    </p:anim>
                                    <p:animEffect transition="in" filter="fade">
                                      <p:cBhvr>
                                        <p:cTn id="19" dur="1000"/>
                                        <p:tgtEl>
                                          <p:spTgt spid="15384"/>
                                        </p:tgtEl>
                                      </p:cBhvr>
                                    </p:animEffect>
                                  </p:childTnLst>
                                </p:cTn>
                              </p:par>
                              <p:par>
                                <p:cTn id="20" presetID="10" presetClass="entr" presetSubtype="0" fill="hold" grpId="0" nodeType="withEffect">
                                  <p:stCondLst>
                                    <p:cond delay="4000"/>
                                  </p:stCondLst>
                                  <p:childTnLst>
                                    <p:set>
                                      <p:cBhvr>
                                        <p:cTn id="21" dur="1" fill="hold">
                                          <p:stCondLst>
                                            <p:cond delay="0"/>
                                          </p:stCondLst>
                                        </p:cTn>
                                        <p:tgtEl>
                                          <p:spTgt spid="15368"/>
                                        </p:tgtEl>
                                        <p:attrNameLst>
                                          <p:attrName>style.visibility</p:attrName>
                                        </p:attrNameLst>
                                      </p:cBhvr>
                                      <p:to>
                                        <p:strVal val="visible"/>
                                      </p:to>
                                    </p:set>
                                    <p:animEffect transition="in" filter="fade">
                                      <p:cBhvr>
                                        <p:cTn id="22" dur="2000"/>
                                        <p:tgtEl>
                                          <p:spTgt spid="15368"/>
                                        </p:tgtEl>
                                      </p:cBhvr>
                                    </p:animEffect>
                                  </p:childTnLst>
                                </p:cTn>
                              </p:par>
                              <p:par>
                                <p:cTn id="23" presetID="31" presetClass="entr" presetSubtype="0" fill="hold" nodeType="withEffect">
                                  <p:stCondLst>
                                    <p:cond delay="5000"/>
                                  </p:stCondLst>
                                  <p:iterate type="lt">
                                    <p:tmPct val="5000"/>
                                  </p:iterate>
                                  <p:childTnLst>
                                    <p:set>
                                      <p:cBhvr>
                                        <p:cTn id="24" dur="1" fill="hold">
                                          <p:stCondLst>
                                            <p:cond delay="0"/>
                                          </p:stCondLst>
                                        </p:cTn>
                                        <p:tgtEl>
                                          <p:spTgt spid="15385"/>
                                        </p:tgtEl>
                                        <p:attrNameLst>
                                          <p:attrName>style.visibility</p:attrName>
                                        </p:attrNameLst>
                                      </p:cBhvr>
                                      <p:to>
                                        <p:strVal val="visible"/>
                                      </p:to>
                                    </p:set>
                                    <p:anim calcmode="lin" valueType="num">
                                      <p:cBhvr>
                                        <p:cTn id="25" dur="1000" fill="hold"/>
                                        <p:tgtEl>
                                          <p:spTgt spid="15385"/>
                                        </p:tgtEl>
                                        <p:attrNameLst>
                                          <p:attrName>ppt_w</p:attrName>
                                        </p:attrNameLst>
                                      </p:cBhvr>
                                      <p:tavLst>
                                        <p:tav tm="0">
                                          <p:val>
                                            <p:fltVal val="0"/>
                                          </p:val>
                                        </p:tav>
                                        <p:tav tm="100000">
                                          <p:val>
                                            <p:strVal val="#ppt_w"/>
                                          </p:val>
                                        </p:tav>
                                      </p:tavLst>
                                    </p:anim>
                                    <p:anim calcmode="lin" valueType="num">
                                      <p:cBhvr>
                                        <p:cTn id="26" dur="1000" fill="hold"/>
                                        <p:tgtEl>
                                          <p:spTgt spid="15385"/>
                                        </p:tgtEl>
                                        <p:attrNameLst>
                                          <p:attrName>ppt_h</p:attrName>
                                        </p:attrNameLst>
                                      </p:cBhvr>
                                      <p:tavLst>
                                        <p:tav tm="0">
                                          <p:val>
                                            <p:fltVal val="0"/>
                                          </p:val>
                                        </p:tav>
                                        <p:tav tm="100000">
                                          <p:val>
                                            <p:strVal val="#ppt_h"/>
                                          </p:val>
                                        </p:tav>
                                      </p:tavLst>
                                    </p:anim>
                                    <p:anim calcmode="lin" valueType="num">
                                      <p:cBhvr>
                                        <p:cTn id="27" dur="1000" fill="hold"/>
                                        <p:tgtEl>
                                          <p:spTgt spid="15385"/>
                                        </p:tgtEl>
                                        <p:attrNameLst>
                                          <p:attrName>style.rotation</p:attrName>
                                        </p:attrNameLst>
                                      </p:cBhvr>
                                      <p:tavLst>
                                        <p:tav tm="0">
                                          <p:val>
                                            <p:fltVal val="90"/>
                                          </p:val>
                                        </p:tav>
                                        <p:tav tm="100000">
                                          <p:val>
                                            <p:fltVal val="0"/>
                                          </p:val>
                                        </p:tav>
                                      </p:tavLst>
                                    </p:anim>
                                    <p:animEffect transition="in" filter="fade">
                                      <p:cBhvr>
                                        <p:cTn id="28" dur="1000"/>
                                        <p:tgtEl>
                                          <p:spTgt spid="15385"/>
                                        </p:tgtEl>
                                      </p:cBhvr>
                                    </p:animEffect>
                                  </p:childTnLst>
                                </p:cTn>
                              </p:par>
                              <p:par>
                                <p:cTn id="29" presetID="31" presetClass="entr" presetSubtype="0" fill="hold" nodeType="withEffect">
                                  <p:stCondLst>
                                    <p:cond delay="5000"/>
                                  </p:stCondLst>
                                  <p:iterate type="lt">
                                    <p:tmPct val="5000"/>
                                  </p:iterate>
                                  <p:childTnLst>
                                    <p:set>
                                      <p:cBhvr>
                                        <p:cTn id="30" dur="1" fill="hold">
                                          <p:stCondLst>
                                            <p:cond delay="0"/>
                                          </p:stCondLst>
                                        </p:cTn>
                                        <p:tgtEl>
                                          <p:spTgt spid="15386"/>
                                        </p:tgtEl>
                                        <p:attrNameLst>
                                          <p:attrName>style.visibility</p:attrName>
                                        </p:attrNameLst>
                                      </p:cBhvr>
                                      <p:to>
                                        <p:strVal val="visible"/>
                                      </p:to>
                                    </p:set>
                                    <p:anim calcmode="lin" valueType="num">
                                      <p:cBhvr>
                                        <p:cTn id="31" dur="1000" fill="hold"/>
                                        <p:tgtEl>
                                          <p:spTgt spid="15386"/>
                                        </p:tgtEl>
                                        <p:attrNameLst>
                                          <p:attrName>ppt_w</p:attrName>
                                        </p:attrNameLst>
                                      </p:cBhvr>
                                      <p:tavLst>
                                        <p:tav tm="0">
                                          <p:val>
                                            <p:fltVal val="0"/>
                                          </p:val>
                                        </p:tav>
                                        <p:tav tm="100000">
                                          <p:val>
                                            <p:strVal val="#ppt_w"/>
                                          </p:val>
                                        </p:tav>
                                      </p:tavLst>
                                    </p:anim>
                                    <p:anim calcmode="lin" valueType="num">
                                      <p:cBhvr>
                                        <p:cTn id="32" dur="1000" fill="hold"/>
                                        <p:tgtEl>
                                          <p:spTgt spid="15386"/>
                                        </p:tgtEl>
                                        <p:attrNameLst>
                                          <p:attrName>ppt_h</p:attrName>
                                        </p:attrNameLst>
                                      </p:cBhvr>
                                      <p:tavLst>
                                        <p:tav tm="0">
                                          <p:val>
                                            <p:fltVal val="0"/>
                                          </p:val>
                                        </p:tav>
                                        <p:tav tm="100000">
                                          <p:val>
                                            <p:strVal val="#ppt_h"/>
                                          </p:val>
                                        </p:tav>
                                      </p:tavLst>
                                    </p:anim>
                                    <p:anim calcmode="lin" valueType="num">
                                      <p:cBhvr>
                                        <p:cTn id="33" dur="1000" fill="hold"/>
                                        <p:tgtEl>
                                          <p:spTgt spid="15386"/>
                                        </p:tgtEl>
                                        <p:attrNameLst>
                                          <p:attrName>style.rotation</p:attrName>
                                        </p:attrNameLst>
                                      </p:cBhvr>
                                      <p:tavLst>
                                        <p:tav tm="0">
                                          <p:val>
                                            <p:fltVal val="90"/>
                                          </p:val>
                                        </p:tav>
                                        <p:tav tm="100000">
                                          <p:val>
                                            <p:fltVal val="0"/>
                                          </p:val>
                                        </p:tav>
                                      </p:tavLst>
                                    </p:anim>
                                    <p:animEffect transition="in" filter="fade">
                                      <p:cBhvr>
                                        <p:cTn id="34" dur="1000"/>
                                        <p:tgtEl>
                                          <p:spTgt spid="15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6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camoFinal"/>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7414" name="Text Box 6"/>
          <p:cNvSpPr txBox="1">
            <a:spLocks noChangeArrowheads="1"/>
          </p:cNvSpPr>
          <p:nvPr/>
        </p:nvSpPr>
        <p:spPr bwMode="auto">
          <a:xfrm>
            <a:off x="468313" y="981075"/>
            <a:ext cx="3492500" cy="376238"/>
          </a:xfrm>
          <a:prstGeom prst="rect">
            <a:avLst/>
          </a:prstGeom>
          <a:solidFill>
            <a:schemeClr val="accent1"/>
          </a:solidFill>
          <a:ln w="9525" algn="ctr">
            <a:solidFill>
              <a:srgbClr val="FFFF00"/>
            </a:solidFill>
            <a:miter lim="800000"/>
            <a:headEnd/>
            <a:tailEnd/>
          </a:ln>
          <a:effectLst/>
        </p:spPr>
        <p:txBody>
          <a:bodyPr>
            <a:spAutoFit/>
          </a:bodyPr>
          <a:lstStyle/>
          <a:p>
            <a:pPr algn="ctr">
              <a:spcBef>
                <a:spcPct val="50000"/>
              </a:spcBef>
            </a:pPr>
            <a:r>
              <a:rPr lang="ru-RU" b="1" dirty="0">
                <a:solidFill>
                  <a:schemeClr val="bg1"/>
                </a:solidFill>
              </a:rPr>
              <a:t>в службе внешней разведки</a:t>
            </a:r>
          </a:p>
        </p:txBody>
      </p:sp>
      <p:sp>
        <p:nvSpPr>
          <p:cNvPr id="17415" name="Text Box 7"/>
          <p:cNvSpPr txBox="1">
            <a:spLocks noChangeArrowheads="1"/>
          </p:cNvSpPr>
          <p:nvPr/>
        </p:nvSpPr>
        <p:spPr bwMode="auto">
          <a:xfrm>
            <a:off x="4643438" y="981075"/>
            <a:ext cx="4140200" cy="650875"/>
          </a:xfrm>
          <a:prstGeom prst="rect">
            <a:avLst/>
          </a:prstGeom>
          <a:solidFill>
            <a:schemeClr val="accent1"/>
          </a:solidFill>
          <a:ln w="9525" algn="ctr">
            <a:solidFill>
              <a:srgbClr val="FFFF00"/>
            </a:solidFill>
            <a:miter lim="800000"/>
            <a:headEnd/>
            <a:tailEnd/>
          </a:ln>
          <a:effectLst/>
        </p:spPr>
        <p:txBody>
          <a:bodyPr>
            <a:spAutoFit/>
          </a:bodyPr>
          <a:lstStyle/>
          <a:p>
            <a:pPr algn="ctr">
              <a:spcBef>
                <a:spcPct val="50000"/>
              </a:spcBef>
            </a:pPr>
            <a:r>
              <a:rPr lang="ru-RU" b="1" dirty="0">
                <a:solidFill>
                  <a:schemeClr val="bg1"/>
                </a:solidFill>
              </a:rPr>
              <a:t>в органах Федеральной службы безопасности</a:t>
            </a:r>
          </a:p>
        </p:txBody>
      </p:sp>
      <p:pic>
        <p:nvPicPr>
          <p:cNvPr id="17421" name="Picture 13" descr="patriot2"/>
          <p:cNvPicPr>
            <a:picLocks noChangeAspect="1" noChangeArrowheads="1"/>
          </p:cNvPicPr>
          <p:nvPr/>
        </p:nvPicPr>
        <p:blipFill>
          <a:blip r:embed="rId3" cstate="print"/>
          <a:srcRect/>
          <a:stretch>
            <a:fillRect/>
          </a:stretch>
        </p:blipFill>
        <p:spPr bwMode="auto">
          <a:xfrm>
            <a:off x="4643438" y="2060575"/>
            <a:ext cx="3241675" cy="2312988"/>
          </a:xfrm>
          <a:prstGeom prst="rect">
            <a:avLst/>
          </a:prstGeom>
          <a:noFill/>
        </p:spPr>
      </p:pic>
      <p:sp>
        <p:nvSpPr>
          <p:cNvPr id="17424" name="Text Box 16"/>
          <p:cNvSpPr txBox="1">
            <a:spLocks noChangeArrowheads="1"/>
          </p:cNvSpPr>
          <p:nvPr/>
        </p:nvSpPr>
        <p:spPr bwMode="auto">
          <a:xfrm>
            <a:off x="1331913" y="188913"/>
            <a:ext cx="6553200" cy="519112"/>
          </a:xfrm>
          <a:prstGeom prst="rect">
            <a:avLst/>
          </a:prstGeom>
          <a:noFill/>
          <a:ln w="9525" algn="ctr">
            <a:noFill/>
            <a:miter lim="800000"/>
            <a:headEnd/>
            <a:tailEnd/>
          </a:ln>
          <a:effectLst/>
        </p:spPr>
        <p:txBody>
          <a:bodyPr>
            <a:spAutoFit/>
          </a:bodyPr>
          <a:lstStyle/>
          <a:p>
            <a:pPr algn="ctr">
              <a:spcBef>
                <a:spcPct val="50000"/>
              </a:spcBef>
            </a:pPr>
            <a:r>
              <a:rPr lang="ru-RU" sz="2800">
                <a:solidFill>
                  <a:srgbClr val="FFFF00"/>
                </a:solidFill>
                <a:effectLst>
                  <a:outerShdw blurRad="38100" dist="38100" dir="2700000" algn="tl">
                    <a:srgbClr val="000000"/>
                  </a:outerShdw>
                </a:effectLst>
              </a:rPr>
              <a:t>ВОЕННАЯ СЛУЖБА</a:t>
            </a:r>
          </a:p>
        </p:txBody>
      </p:sp>
      <p:pic>
        <p:nvPicPr>
          <p:cNvPr id="17425" name="Picture 17" descr="534401"/>
          <p:cNvPicPr>
            <a:picLocks noChangeAspect="1" noChangeArrowheads="1"/>
          </p:cNvPicPr>
          <p:nvPr/>
        </p:nvPicPr>
        <p:blipFill>
          <a:blip r:embed="rId4" cstate="print"/>
          <a:srcRect/>
          <a:stretch>
            <a:fillRect/>
          </a:stretch>
        </p:blipFill>
        <p:spPr bwMode="auto">
          <a:xfrm>
            <a:off x="468313" y="1844675"/>
            <a:ext cx="3455987" cy="2435225"/>
          </a:xfrm>
          <a:prstGeom prst="rect">
            <a:avLst/>
          </a:prstGeom>
          <a:noFill/>
        </p:spPr>
      </p:pic>
      <p:pic>
        <p:nvPicPr>
          <p:cNvPr id="17426" name="Picture 18"/>
          <p:cNvPicPr>
            <a:picLocks noChangeAspect="1" noChangeArrowheads="1"/>
          </p:cNvPicPr>
          <p:nvPr/>
        </p:nvPicPr>
        <p:blipFill>
          <a:blip r:embed="rId5" cstate="print"/>
          <a:srcRect/>
          <a:stretch>
            <a:fillRect/>
          </a:stretch>
        </p:blipFill>
        <p:spPr bwMode="auto">
          <a:xfrm>
            <a:off x="5867400" y="4076700"/>
            <a:ext cx="3095625" cy="215265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fade">
                                      <p:cBhvr>
                                        <p:cTn id="7" dur="2000"/>
                                        <p:tgtEl>
                                          <p:spTgt spid="17414"/>
                                        </p:tgtEl>
                                      </p:cBhvr>
                                    </p:animEffect>
                                  </p:childTnLst>
                                </p:cTn>
                              </p:par>
                              <p:par>
                                <p:cTn id="8" presetID="31" presetClass="entr" presetSubtype="0" fill="hold" nodeType="withEffect">
                                  <p:stCondLst>
                                    <p:cond delay="1000"/>
                                  </p:stCondLst>
                                  <p:iterate type="lt">
                                    <p:tmPct val="5000"/>
                                  </p:iterate>
                                  <p:childTnLst>
                                    <p:set>
                                      <p:cBhvr>
                                        <p:cTn id="9" dur="1" fill="hold">
                                          <p:stCondLst>
                                            <p:cond delay="0"/>
                                          </p:stCondLst>
                                        </p:cTn>
                                        <p:tgtEl>
                                          <p:spTgt spid="17425"/>
                                        </p:tgtEl>
                                        <p:attrNameLst>
                                          <p:attrName>style.visibility</p:attrName>
                                        </p:attrNameLst>
                                      </p:cBhvr>
                                      <p:to>
                                        <p:strVal val="visible"/>
                                      </p:to>
                                    </p:set>
                                    <p:anim calcmode="lin" valueType="num">
                                      <p:cBhvr>
                                        <p:cTn id="10" dur="1000" fill="hold"/>
                                        <p:tgtEl>
                                          <p:spTgt spid="17425"/>
                                        </p:tgtEl>
                                        <p:attrNameLst>
                                          <p:attrName>ppt_w</p:attrName>
                                        </p:attrNameLst>
                                      </p:cBhvr>
                                      <p:tavLst>
                                        <p:tav tm="0">
                                          <p:val>
                                            <p:fltVal val="0"/>
                                          </p:val>
                                        </p:tav>
                                        <p:tav tm="100000">
                                          <p:val>
                                            <p:strVal val="#ppt_w"/>
                                          </p:val>
                                        </p:tav>
                                      </p:tavLst>
                                    </p:anim>
                                    <p:anim calcmode="lin" valueType="num">
                                      <p:cBhvr>
                                        <p:cTn id="11" dur="1000" fill="hold"/>
                                        <p:tgtEl>
                                          <p:spTgt spid="17425"/>
                                        </p:tgtEl>
                                        <p:attrNameLst>
                                          <p:attrName>ppt_h</p:attrName>
                                        </p:attrNameLst>
                                      </p:cBhvr>
                                      <p:tavLst>
                                        <p:tav tm="0">
                                          <p:val>
                                            <p:fltVal val="0"/>
                                          </p:val>
                                        </p:tav>
                                        <p:tav tm="100000">
                                          <p:val>
                                            <p:strVal val="#ppt_h"/>
                                          </p:val>
                                        </p:tav>
                                      </p:tavLst>
                                    </p:anim>
                                    <p:anim calcmode="lin" valueType="num">
                                      <p:cBhvr>
                                        <p:cTn id="12" dur="1000" fill="hold"/>
                                        <p:tgtEl>
                                          <p:spTgt spid="17425"/>
                                        </p:tgtEl>
                                        <p:attrNameLst>
                                          <p:attrName>style.rotation</p:attrName>
                                        </p:attrNameLst>
                                      </p:cBhvr>
                                      <p:tavLst>
                                        <p:tav tm="0">
                                          <p:val>
                                            <p:fltVal val="90"/>
                                          </p:val>
                                        </p:tav>
                                        <p:tav tm="100000">
                                          <p:val>
                                            <p:fltVal val="0"/>
                                          </p:val>
                                        </p:tav>
                                      </p:tavLst>
                                    </p:anim>
                                    <p:animEffect transition="in" filter="fade">
                                      <p:cBhvr>
                                        <p:cTn id="13" dur="1000"/>
                                        <p:tgtEl>
                                          <p:spTgt spid="17425"/>
                                        </p:tgtEl>
                                      </p:cBhvr>
                                    </p:animEffect>
                                  </p:childTnLst>
                                </p:cTn>
                              </p:par>
                              <p:par>
                                <p:cTn id="14" presetID="10" presetClass="entr" presetSubtype="0" fill="hold" grpId="0" nodeType="withEffect">
                                  <p:stCondLst>
                                    <p:cond delay="4000"/>
                                  </p:stCondLst>
                                  <p:childTnLst>
                                    <p:set>
                                      <p:cBhvr>
                                        <p:cTn id="15" dur="1" fill="hold">
                                          <p:stCondLst>
                                            <p:cond delay="0"/>
                                          </p:stCondLst>
                                        </p:cTn>
                                        <p:tgtEl>
                                          <p:spTgt spid="17415"/>
                                        </p:tgtEl>
                                        <p:attrNameLst>
                                          <p:attrName>style.visibility</p:attrName>
                                        </p:attrNameLst>
                                      </p:cBhvr>
                                      <p:to>
                                        <p:strVal val="visible"/>
                                      </p:to>
                                    </p:set>
                                    <p:animEffect transition="in" filter="fade">
                                      <p:cBhvr>
                                        <p:cTn id="16" dur="2000"/>
                                        <p:tgtEl>
                                          <p:spTgt spid="17415"/>
                                        </p:tgtEl>
                                      </p:cBhvr>
                                    </p:animEffect>
                                  </p:childTnLst>
                                </p:cTn>
                              </p:par>
                              <p:par>
                                <p:cTn id="17" presetID="31" presetClass="entr" presetSubtype="0" fill="hold" nodeType="withEffect">
                                  <p:stCondLst>
                                    <p:cond delay="5000"/>
                                  </p:stCondLst>
                                  <p:iterate type="lt">
                                    <p:tmPct val="5000"/>
                                  </p:iterate>
                                  <p:childTnLst>
                                    <p:set>
                                      <p:cBhvr>
                                        <p:cTn id="18" dur="1" fill="hold">
                                          <p:stCondLst>
                                            <p:cond delay="0"/>
                                          </p:stCondLst>
                                        </p:cTn>
                                        <p:tgtEl>
                                          <p:spTgt spid="17421"/>
                                        </p:tgtEl>
                                        <p:attrNameLst>
                                          <p:attrName>style.visibility</p:attrName>
                                        </p:attrNameLst>
                                      </p:cBhvr>
                                      <p:to>
                                        <p:strVal val="visible"/>
                                      </p:to>
                                    </p:set>
                                    <p:anim calcmode="lin" valueType="num">
                                      <p:cBhvr>
                                        <p:cTn id="19" dur="1000" fill="hold"/>
                                        <p:tgtEl>
                                          <p:spTgt spid="17421"/>
                                        </p:tgtEl>
                                        <p:attrNameLst>
                                          <p:attrName>ppt_w</p:attrName>
                                        </p:attrNameLst>
                                      </p:cBhvr>
                                      <p:tavLst>
                                        <p:tav tm="0">
                                          <p:val>
                                            <p:fltVal val="0"/>
                                          </p:val>
                                        </p:tav>
                                        <p:tav tm="100000">
                                          <p:val>
                                            <p:strVal val="#ppt_w"/>
                                          </p:val>
                                        </p:tav>
                                      </p:tavLst>
                                    </p:anim>
                                    <p:anim calcmode="lin" valueType="num">
                                      <p:cBhvr>
                                        <p:cTn id="20" dur="1000" fill="hold"/>
                                        <p:tgtEl>
                                          <p:spTgt spid="17421"/>
                                        </p:tgtEl>
                                        <p:attrNameLst>
                                          <p:attrName>ppt_h</p:attrName>
                                        </p:attrNameLst>
                                      </p:cBhvr>
                                      <p:tavLst>
                                        <p:tav tm="0">
                                          <p:val>
                                            <p:fltVal val="0"/>
                                          </p:val>
                                        </p:tav>
                                        <p:tav tm="100000">
                                          <p:val>
                                            <p:strVal val="#ppt_h"/>
                                          </p:val>
                                        </p:tav>
                                      </p:tavLst>
                                    </p:anim>
                                    <p:anim calcmode="lin" valueType="num">
                                      <p:cBhvr>
                                        <p:cTn id="21" dur="1000" fill="hold"/>
                                        <p:tgtEl>
                                          <p:spTgt spid="17421"/>
                                        </p:tgtEl>
                                        <p:attrNameLst>
                                          <p:attrName>style.rotation</p:attrName>
                                        </p:attrNameLst>
                                      </p:cBhvr>
                                      <p:tavLst>
                                        <p:tav tm="0">
                                          <p:val>
                                            <p:fltVal val="90"/>
                                          </p:val>
                                        </p:tav>
                                        <p:tav tm="100000">
                                          <p:val>
                                            <p:fltVal val="0"/>
                                          </p:val>
                                        </p:tav>
                                      </p:tavLst>
                                    </p:anim>
                                    <p:animEffect transition="in" filter="fade">
                                      <p:cBhvr>
                                        <p:cTn id="22" dur="1000"/>
                                        <p:tgtEl>
                                          <p:spTgt spid="17421"/>
                                        </p:tgtEl>
                                      </p:cBhvr>
                                    </p:animEffect>
                                  </p:childTnLst>
                                </p:cTn>
                              </p:par>
                              <p:par>
                                <p:cTn id="23" presetID="31" presetClass="entr" presetSubtype="0" fill="hold" nodeType="withEffect">
                                  <p:stCondLst>
                                    <p:cond delay="5000"/>
                                  </p:stCondLst>
                                  <p:iterate type="lt">
                                    <p:tmPct val="5000"/>
                                  </p:iterate>
                                  <p:childTnLst>
                                    <p:set>
                                      <p:cBhvr>
                                        <p:cTn id="24" dur="1" fill="hold">
                                          <p:stCondLst>
                                            <p:cond delay="0"/>
                                          </p:stCondLst>
                                        </p:cTn>
                                        <p:tgtEl>
                                          <p:spTgt spid="17426"/>
                                        </p:tgtEl>
                                        <p:attrNameLst>
                                          <p:attrName>style.visibility</p:attrName>
                                        </p:attrNameLst>
                                      </p:cBhvr>
                                      <p:to>
                                        <p:strVal val="visible"/>
                                      </p:to>
                                    </p:set>
                                    <p:anim calcmode="lin" valueType="num">
                                      <p:cBhvr>
                                        <p:cTn id="25" dur="1000" fill="hold"/>
                                        <p:tgtEl>
                                          <p:spTgt spid="17426"/>
                                        </p:tgtEl>
                                        <p:attrNameLst>
                                          <p:attrName>ppt_w</p:attrName>
                                        </p:attrNameLst>
                                      </p:cBhvr>
                                      <p:tavLst>
                                        <p:tav tm="0">
                                          <p:val>
                                            <p:fltVal val="0"/>
                                          </p:val>
                                        </p:tav>
                                        <p:tav tm="100000">
                                          <p:val>
                                            <p:strVal val="#ppt_w"/>
                                          </p:val>
                                        </p:tav>
                                      </p:tavLst>
                                    </p:anim>
                                    <p:anim calcmode="lin" valueType="num">
                                      <p:cBhvr>
                                        <p:cTn id="26" dur="1000" fill="hold"/>
                                        <p:tgtEl>
                                          <p:spTgt spid="17426"/>
                                        </p:tgtEl>
                                        <p:attrNameLst>
                                          <p:attrName>ppt_h</p:attrName>
                                        </p:attrNameLst>
                                      </p:cBhvr>
                                      <p:tavLst>
                                        <p:tav tm="0">
                                          <p:val>
                                            <p:fltVal val="0"/>
                                          </p:val>
                                        </p:tav>
                                        <p:tav tm="100000">
                                          <p:val>
                                            <p:strVal val="#ppt_h"/>
                                          </p:val>
                                        </p:tav>
                                      </p:tavLst>
                                    </p:anim>
                                    <p:anim calcmode="lin" valueType="num">
                                      <p:cBhvr>
                                        <p:cTn id="27" dur="1000" fill="hold"/>
                                        <p:tgtEl>
                                          <p:spTgt spid="17426"/>
                                        </p:tgtEl>
                                        <p:attrNameLst>
                                          <p:attrName>style.rotation</p:attrName>
                                        </p:attrNameLst>
                                      </p:cBhvr>
                                      <p:tavLst>
                                        <p:tav tm="0">
                                          <p:val>
                                            <p:fltVal val="90"/>
                                          </p:val>
                                        </p:tav>
                                        <p:tav tm="100000">
                                          <p:val>
                                            <p:fltVal val="0"/>
                                          </p:val>
                                        </p:tav>
                                      </p:tavLst>
                                    </p:anim>
                                    <p:animEffect transition="in" filter="fade">
                                      <p:cBhvr>
                                        <p:cTn id="28" dur="1000"/>
                                        <p:tgtEl>
                                          <p:spTgt spid="17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P spid="174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2708920"/>
            <a:ext cx="8229600" cy="1828800"/>
          </a:xfrm>
        </p:spPr>
        <p:txBody>
          <a:bodyPr/>
          <a:lstStyle/>
          <a:p>
            <a:r>
              <a:rPr lang="ru-RU" dirty="0" smtClean="0">
                <a:solidFill>
                  <a:srgbClr val="C00000"/>
                </a:solidFill>
              </a:rPr>
              <a:t>4. Прохождение военной службы</a:t>
            </a:r>
            <a:endParaRPr lang="ru-RU"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381000" y="2130425"/>
            <a:ext cx="8305800" cy="1470025"/>
          </a:xfrm>
          <a:prstGeom prst="rect">
            <a:avLst/>
          </a:prstGeom>
          <a:noFill/>
          <a:ln w="9525">
            <a:noFill/>
            <a:miter lim="800000"/>
            <a:headEnd/>
            <a:tailEnd/>
          </a:ln>
          <a:effectLst/>
        </p:spPr>
        <p:txBody>
          <a:bodyPr anchor="ctr"/>
          <a:lstStyle/>
          <a:p>
            <a:pPr algn="ctr"/>
            <a:r>
              <a:rPr lang="ru-RU" sz="4000" dirty="0">
                <a:solidFill>
                  <a:srgbClr val="C00000"/>
                </a:solidFill>
                <a:effectLst>
                  <a:outerShdw blurRad="38100" dist="38100" dir="2700000" algn="tl">
                    <a:srgbClr val="000000"/>
                  </a:outerShdw>
                </a:effectLst>
              </a:rPr>
              <a:t>Прохождение военной службы </a:t>
            </a:r>
            <a:br>
              <a:rPr lang="ru-RU" sz="4000" dirty="0">
                <a:solidFill>
                  <a:srgbClr val="C00000"/>
                </a:solidFill>
                <a:effectLst>
                  <a:outerShdw blurRad="38100" dist="38100" dir="2700000" algn="tl">
                    <a:srgbClr val="000000"/>
                  </a:outerShdw>
                </a:effectLst>
              </a:rPr>
            </a:br>
            <a:r>
              <a:rPr lang="ru-RU" sz="4000" dirty="0">
                <a:solidFill>
                  <a:srgbClr val="C00000"/>
                </a:solidFill>
                <a:effectLst>
                  <a:outerShdw blurRad="38100" dist="38100" dir="2700000" algn="tl">
                    <a:srgbClr val="000000"/>
                  </a:outerShdw>
                </a:effectLst>
              </a:rPr>
              <a:t>по призыву</a:t>
            </a:r>
            <a:r>
              <a:rPr lang="ru-RU" sz="4000" dirty="0">
                <a:solidFill>
                  <a:srgbClr val="C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arn(inVertical)">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81000" y="2130425"/>
            <a:ext cx="8305800" cy="1470025"/>
          </a:xfrm>
          <a:prstGeom prst="rect">
            <a:avLst/>
          </a:prstGeom>
          <a:noFill/>
          <a:ln w="9525">
            <a:noFill/>
            <a:miter lim="800000"/>
            <a:headEnd/>
            <a:tailEnd/>
          </a:ln>
          <a:effectLst/>
        </p:spPr>
        <p:txBody>
          <a:bodyPr anchor="ctr"/>
          <a:lstStyle/>
          <a:p>
            <a:pPr algn="ctr"/>
            <a:r>
              <a:rPr lang="ru-RU" sz="2400" dirty="0">
                <a:solidFill>
                  <a:schemeClr val="bg1"/>
                </a:solidFill>
              </a:rPr>
              <a:t>Порядок призыва на военную службу определяется Законом "О воинской обязанности и военной службе", Положением о призыве на военную службу, утверждённым Правительством Российской Федерации.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ipe(down)">
                                      <p:cBhvr>
                                        <p:cTn id="7"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228600" y="533400"/>
            <a:ext cx="8686800" cy="3833813"/>
            <a:chOff x="144" y="240"/>
            <a:chExt cx="5472" cy="2415"/>
          </a:xfrm>
        </p:grpSpPr>
        <p:sp>
          <p:nvSpPr>
            <p:cNvPr id="22530" name="Text Box 2"/>
            <p:cNvSpPr txBox="1">
              <a:spLocks noChangeArrowheads="1"/>
            </p:cNvSpPr>
            <p:nvPr/>
          </p:nvSpPr>
          <p:spPr bwMode="auto">
            <a:xfrm>
              <a:off x="192" y="240"/>
              <a:ext cx="5424" cy="1003"/>
            </a:xfrm>
            <a:prstGeom prst="rect">
              <a:avLst/>
            </a:prstGeom>
            <a:solidFill>
              <a:srgbClr val="008000"/>
            </a:solidFill>
            <a:ln w="38100">
              <a:solidFill>
                <a:srgbClr val="FFFF00"/>
              </a:solidFill>
              <a:miter lim="800000"/>
              <a:headEnd/>
              <a:tailEnd/>
            </a:ln>
            <a:effectLst/>
          </p:spPr>
          <p:txBody>
            <a:bodyPr>
              <a:spAutoFit/>
            </a:bodyPr>
            <a:lstStyle/>
            <a:p>
              <a:pPr algn="ctr"/>
              <a:r>
                <a:rPr lang="ru-RU" sz="3200" dirty="0">
                  <a:solidFill>
                    <a:srgbClr val="FFFF00"/>
                  </a:solidFill>
                  <a:effectLst>
                    <a:outerShdw blurRad="38100" dist="38100" dir="2700000" algn="tl">
                      <a:srgbClr val="000000"/>
                    </a:outerShdw>
                  </a:effectLst>
                </a:rPr>
                <a:t>Призыв на военную службу организуется на основании Указов Президента РФ и осуществляется 2 раза в год </a:t>
              </a:r>
            </a:p>
          </p:txBody>
        </p:sp>
        <p:sp>
          <p:nvSpPr>
            <p:cNvPr id="22531" name="Text Box 3"/>
            <p:cNvSpPr txBox="1">
              <a:spLocks noChangeArrowheads="1"/>
            </p:cNvSpPr>
            <p:nvPr/>
          </p:nvSpPr>
          <p:spPr bwMode="auto">
            <a:xfrm>
              <a:off x="2832" y="2016"/>
              <a:ext cx="2736" cy="639"/>
            </a:xfrm>
            <a:prstGeom prst="rect">
              <a:avLst/>
            </a:prstGeom>
            <a:solidFill>
              <a:srgbClr val="00B0F0"/>
            </a:solidFill>
            <a:ln w="28575" algn="ctr">
              <a:solidFill>
                <a:schemeClr val="accent4">
                  <a:lumMod val="50000"/>
                </a:schemeClr>
              </a:solidFill>
              <a:miter lim="800000"/>
              <a:headEnd/>
              <a:tailEnd/>
            </a:ln>
            <a:effectLst/>
          </p:spPr>
          <p:txBody>
            <a:bodyPr>
              <a:spAutoFit/>
            </a:bodyPr>
            <a:lstStyle/>
            <a:p>
              <a:pPr algn="ctr">
                <a:spcBef>
                  <a:spcPct val="50000"/>
                </a:spcBef>
              </a:pPr>
              <a:r>
                <a:rPr lang="ru-RU" sz="2400" b="1">
                  <a:solidFill>
                    <a:schemeClr val="bg1"/>
                  </a:solidFill>
                </a:rPr>
                <a:t>Осенний призыв</a:t>
              </a:r>
            </a:p>
            <a:p>
              <a:pPr algn="ctr">
                <a:spcBef>
                  <a:spcPct val="50000"/>
                </a:spcBef>
              </a:pPr>
              <a:r>
                <a:rPr lang="ru-RU" sz="2400" b="1">
                  <a:solidFill>
                    <a:schemeClr val="bg1"/>
                  </a:solidFill>
                </a:rPr>
                <a:t>с 1 октября по 31 декабря</a:t>
              </a:r>
            </a:p>
          </p:txBody>
        </p:sp>
        <p:sp>
          <p:nvSpPr>
            <p:cNvPr id="22532" name="Text Box 4"/>
            <p:cNvSpPr txBox="1">
              <a:spLocks noChangeArrowheads="1"/>
            </p:cNvSpPr>
            <p:nvPr/>
          </p:nvSpPr>
          <p:spPr bwMode="auto">
            <a:xfrm>
              <a:off x="144" y="2016"/>
              <a:ext cx="2640" cy="639"/>
            </a:xfrm>
            <a:prstGeom prst="rect">
              <a:avLst/>
            </a:prstGeom>
            <a:solidFill>
              <a:srgbClr val="00B0F0"/>
            </a:solidFill>
            <a:ln w="28575" algn="ctr">
              <a:solidFill>
                <a:schemeClr val="accent4">
                  <a:lumMod val="50000"/>
                </a:schemeClr>
              </a:solidFill>
              <a:miter lim="800000"/>
              <a:headEnd/>
              <a:tailEnd/>
            </a:ln>
            <a:effectLst/>
          </p:spPr>
          <p:txBody>
            <a:bodyPr>
              <a:spAutoFit/>
            </a:bodyPr>
            <a:lstStyle/>
            <a:p>
              <a:pPr algn="ctr">
                <a:spcBef>
                  <a:spcPct val="50000"/>
                </a:spcBef>
              </a:pPr>
              <a:r>
                <a:rPr lang="ru-RU" sz="2400" b="1" dirty="0">
                  <a:solidFill>
                    <a:schemeClr val="bg1"/>
                  </a:solidFill>
                </a:rPr>
                <a:t>Весенний призыв</a:t>
              </a:r>
            </a:p>
            <a:p>
              <a:pPr algn="ctr">
                <a:spcBef>
                  <a:spcPct val="50000"/>
                </a:spcBef>
              </a:pPr>
              <a:r>
                <a:rPr lang="ru-RU" sz="2400" b="1" dirty="0">
                  <a:solidFill>
                    <a:schemeClr val="bg1"/>
                  </a:solidFill>
                </a:rPr>
                <a:t>с 1 апреля по 15 июля</a:t>
              </a:r>
            </a:p>
          </p:txBody>
        </p:sp>
        <p:sp>
          <p:nvSpPr>
            <p:cNvPr id="22536" name="Line 8"/>
            <p:cNvSpPr>
              <a:spLocks noChangeShapeType="1"/>
            </p:cNvSpPr>
            <p:nvPr/>
          </p:nvSpPr>
          <p:spPr bwMode="auto">
            <a:xfrm>
              <a:off x="1536" y="1680"/>
              <a:ext cx="2618" cy="0"/>
            </a:xfrm>
            <a:prstGeom prst="line">
              <a:avLst/>
            </a:prstGeom>
            <a:noFill/>
            <a:ln w="76200">
              <a:solidFill>
                <a:srgbClr val="FFFF99"/>
              </a:solidFill>
              <a:round/>
              <a:headEnd/>
              <a:tailEnd/>
            </a:ln>
            <a:effectLst/>
          </p:spPr>
          <p:txBody>
            <a:bodyPr/>
            <a:lstStyle/>
            <a:p>
              <a:endParaRPr lang="ru-RU"/>
            </a:p>
          </p:txBody>
        </p:sp>
        <p:sp>
          <p:nvSpPr>
            <p:cNvPr id="22537" name="Line 9"/>
            <p:cNvSpPr>
              <a:spLocks noChangeShapeType="1"/>
            </p:cNvSpPr>
            <p:nvPr/>
          </p:nvSpPr>
          <p:spPr bwMode="auto">
            <a:xfrm flipV="1">
              <a:off x="2832" y="1248"/>
              <a:ext cx="0" cy="432"/>
            </a:xfrm>
            <a:prstGeom prst="line">
              <a:avLst/>
            </a:prstGeom>
            <a:noFill/>
            <a:ln w="76200">
              <a:solidFill>
                <a:srgbClr val="FFFF99"/>
              </a:solidFill>
              <a:round/>
              <a:headEnd/>
              <a:tailEnd/>
            </a:ln>
            <a:effectLst/>
          </p:spPr>
          <p:txBody>
            <a:bodyPr/>
            <a:lstStyle/>
            <a:p>
              <a:endParaRPr lang="ru-RU"/>
            </a:p>
          </p:txBody>
        </p:sp>
        <p:sp>
          <p:nvSpPr>
            <p:cNvPr id="22538" name="Line 10"/>
            <p:cNvSpPr>
              <a:spLocks noChangeShapeType="1"/>
            </p:cNvSpPr>
            <p:nvPr/>
          </p:nvSpPr>
          <p:spPr bwMode="auto">
            <a:xfrm>
              <a:off x="1536" y="1680"/>
              <a:ext cx="0" cy="338"/>
            </a:xfrm>
            <a:prstGeom prst="line">
              <a:avLst/>
            </a:prstGeom>
            <a:noFill/>
            <a:ln w="76200">
              <a:solidFill>
                <a:srgbClr val="FFFF99"/>
              </a:solidFill>
              <a:round/>
              <a:headEnd/>
              <a:tailEnd type="triangle" w="med" len="med"/>
            </a:ln>
            <a:effectLst/>
          </p:spPr>
          <p:txBody>
            <a:bodyPr/>
            <a:lstStyle/>
            <a:p>
              <a:endParaRPr lang="ru-RU"/>
            </a:p>
          </p:txBody>
        </p:sp>
        <p:sp>
          <p:nvSpPr>
            <p:cNvPr id="22539" name="Line 11"/>
            <p:cNvSpPr>
              <a:spLocks noChangeShapeType="1"/>
            </p:cNvSpPr>
            <p:nvPr/>
          </p:nvSpPr>
          <p:spPr bwMode="auto">
            <a:xfrm>
              <a:off x="4128" y="1680"/>
              <a:ext cx="0" cy="338"/>
            </a:xfrm>
            <a:prstGeom prst="line">
              <a:avLst/>
            </a:prstGeom>
            <a:noFill/>
            <a:ln w="76200">
              <a:solidFill>
                <a:srgbClr val="FFFF99"/>
              </a:solidFill>
              <a:round/>
              <a:headEnd/>
              <a:tailEnd type="triangle" w="med" len="med"/>
            </a:ln>
            <a:effectLst/>
          </p:spPr>
          <p:txBody>
            <a:bodyPr/>
            <a:lstStyle/>
            <a:p>
              <a:endParaRPr lang="ru-RU"/>
            </a:p>
          </p:txBody>
        </p:sp>
      </p:grpSp>
      <p:sp>
        <p:nvSpPr>
          <p:cNvPr id="22541" name="Text Box 13"/>
          <p:cNvSpPr txBox="1">
            <a:spLocks noChangeArrowheads="1"/>
          </p:cNvSpPr>
          <p:nvPr/>
        </p:nvSpPr>
        <p:spPr bwMode="auto">
          <a:xfrm>
            <a:off x="457200" y="4876800"/>
            <a:ext cx="8229600" cy="1552575"/>
          </a:xfrm>
          <a:prstGeom prst="rect">
            <a:avLst/>
          </a:prstGeom>
          <a:noFill/>
          <a:ln w="9525">
            <a:noFill/>
            <a:miter lim="800000"/>
            <a:headEnd/>
            <a:tailEnd/>
          </a:ln>
          <a:effectLst/>
        </p:spPr>
        <p:txBody>
          <a:bodyPr>
            <a:spAutoFit/>
          </a:bodyPr>
          <a:lstStyle/>
          <a:p>
            <a:pPr algn="ctr">
              <a:spcBef>
                <a:spcPct val="50000"/>
              </a:spcBef>
            </a:pPr>
            <a:r>
              <a:rPr lang="ru-RU" sz="2400">
                <a:solidFill>
                  <a:schemeClr val="bg1"/>
                </a:solidFill>
              </a:rPr>
              <a:t>Граждане, подлежащие призыву, извещаются о связанных с ним мероприятиях повестками, которые вручаются под расписку работниками военкомата, органов местного самоуправления.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541"/>
                                        </p:tgtEl>
                                        <p:attrNameLst>
                                          <p:attrName>style.visibility</p:attrName>
                                        </p:attrNameLst>
                                      </p:cBhvr>
                                      <p:to>
                                        <p:strVal val="visible"/>
                                      </p:to>
                                    </p:set>
                                    <p:anim calcmode="lin" valueType="num">
                                      <p:cBhvr>
                                        <p:cTn id="7" dur="500" fill="hold"/>
                                        <p:tgtEl>
                                          <p:spTgt spid="22541"/>
                                        </p:tgtEl>
                                        <p:attrNameLst>
                                          <p:attrName>ppt_w</p:attrName>
                                        </p:attrNameLst>
                                      </p:cBhvr>
                                      <p:tavLst>
                                        <p:tav tm="0">
                                          <p:val>
                                            <p:fltVal val="0"/>
                                          </p:val>
                                        </p:tav>
                                        <p:tav tm="100000">
                                          <p:val>
                                            <p:strVal val="#ppt_w"/>
                                          </p:val>
                                        </p:tav>
                                      </p:tavLst>
                                    </p:anim>
                                    <p:anim calcmode="lin" valueType="num">
                                      <p:cBhvr>
                                        <p:cTn id="8" dur="500" fill="hold"/>
                                        <p:tgtEl>
                                          <p:spTgt spid="22541"/>
                                        </p:tgtEl>
                                        <p:attrNameLst>
                                          <p:attrName>ppt_h</p:attrName>
                                        </p:attrNameLst>
                                      </p:cBhvr>
                                      <p:tavLst>
                                        <p:tav tm="0">
                                          <p:val>
                                            <p:fltVal val="0"/>
                                          </p:val>
                                        </p:tav>
                                        <p:tav tm="100000">
                                          <p:val>
                                            <p:strVal val="#ppt_h"/>
                                          </p:val>
                                        </p:tav>
                                      </p:tavLst>
                                    </p:anim>
                                    <p:animEffect transition="in" filter="fade">
                                      <p:cBhvr>
                                        <p:cTn id="9" dur="500"/>
                                        <p:tgtEl>
                                          <p:spTgt spid="22541"/>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ext Box 6"/>
          <p:cNvSpPr txBox="1">
            <a:spLocks noChangeArrowheads="1"/>
          </p:cNvSpPr>
          <p:nvPr/>
        </p:nvSpPr>
        <p:spPr bwMode="auto">
          <a:xfrm>
            <a:off x="228600" y="304800"/>
            <a:ext cx="8686800" cy="914400"/>
          </a:xfrm>
          <a:prstGeom prst="rect">
            <a:avLst/>
          </a:prstGeom>
          <a:solidFill>
            <a:srgbClr val="008000"/>
          </a:solidFill>
          <a:ln w="38100" algn="ctr">
            <a:solidFill>
              <a:srgbClr val="FFFF00"/>
            </a:solidFill>
            <a:miter lim="800000"/>
            <a:headEnd/>
            <a:tailEnd/>
          </a:ln>
          <a:effectLst/>
        </p:spPr>
        <p:txBody>
          <a:bodyPr anchor="ctr"/>
          <a:lstStyle/>
          <a:p>
            <a:pPr algn="ctr"/>
            <a:r>
              <a:rPr lang="ru-RU" sz="2800" dirty="0">
                <a:solidFill>
                  <a:srgbClr val="FFFF00"/>
                </a:solidFill>
                <a:effectLst>
                  <a:outerShdw blurRad="38100" dist="38100" dir="2700000" algn="tl">
                    <a:srgbClr val="000000"/>
                  </a:outerShdw>
                </a:effectLst>
              </a:rPr>
              <a:t>Обязательная подготовка к военной службе</a:t>
            </a:r>
          </a:p>
        </p:txBody>
      </p:sp>
      <p:sp>
        <p:nvSpPr>
          <p:cNvPr id="6152" name="Text Box 8"/>
          <p:cNvSpPr txBox="1">
            <a:spLocks noChangeArrowheads="1"/>
          </p:cNvSpPr>
          <p:nvPr/>
        </p:nvSpPr>
        <p:spPr bwMode="auto">
          <a:xfrm>
            <a:off x="990600" y="1676400"/>
            <a:ext cx="7924800" cy="466725"/>
          </a:xfrm>
          <a:prstGeom prst="rect">
            <a:avLst/>
          </a:prstGeom>
          <a:solidFill>
            <a:srgbClr val="7030A0"/>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Получение начальных знаний в области обороны</a:t>
            </a:r>
          </a:p>
        </p:txBody>
      </p:sp>
      <p:sp>
        <p:nvSpPr>
          <p:cNvPr id="6153" name="Text Box 9"/>
          <p:cNvSpPr txBox="1">
            <a:spLocks noChangeArrowheads="1"/>
          </p:cNvSpPr>
          <p:nvPr/>
        </p:nvSpPr>
        <p:spPr bwMode="auto">
          <a:xfrm>
            <a:off x="990600" y="2362200"/>
            <a:ext cx="7924800" cy="466725"/>
          </a:xfrm>
          <a:prstGeom prst="rect">
            <a:avLst/>
          </a:prstGeom>
          <a:solidFill>
            <a:srgbClr val="7030A0"/>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Подготовка по основам военной службы</a:t>
            </a:r>
          </a:p>
        </p:txBody>
      </p:sp>
      <p:sp>
        <p:nvSpPr>
          <p:cNvPr id="6154" name="Text Box 10"/>
          <p:cNvSpPr txBox="1">
            <a:spLocks noChangeArrowheads="1"/>
          </p:cNvSpPr>
          <p:nvPr/>
        </p:nvSpPr>
        <p:spPr bwMode="auto">
          <a:xfrm>
            <a:off x="990600" y="3048000"/>
            <a:ext cx="7924800" cy="466725"/>
          </a:xfrm>
          <a:prstGeom prst="rect">
            <a:avLst/>
          </a:prstGeom>
          <a:solidFill>
            <a:srgbClr val="7030A0"/>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Военно-патриотическое воспитание</a:t>
            </a:r>
          </a:p>
        </p:txBody>
      </p:sp>
      <p:sp>
        <p:nvSpPr>
          <p:cNvPr id="6155" name="Text Box 11"/>
          <p:cNvSpPr txBox="1">
            <a:spLocks noChangeArrowheads="1"/>
          </p:cNvSpPr>
          <p:nvPr/>
        </p:nvSpPr>
        <p:spPr bwMode="auto">
          <a:xfrm>
            <a:off x="990600" y="3733800"/>
            <a:ext cx="7924800" cy="466725"/>
          </a:xfrm>
          <a:prstGeom prst="rect">
            <a:avLst/>
          </a:prstGeom>
          <a:solidFill>
            <a:srgbClr val="7030A0"/>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Подготовка по военно-учетным специальностям</a:t>
            </a:r>
          </a:p>
        </p:txBody>
      </p:sp>
      <p:sp>
        <p:nvSpPr>
          <p:cNvPr id="6156" name="Text Box 12"/>
          <p:cNvSpPr txBox="1">
            <a:spLocks noChangeArrowheads="1"/>
          </p:cNvSpPr>
          <p:nvPr/>
        </p:nvSpPr>
        <p:spPr bwMode="auto">
          <a:xfrm>
            <a:off x="990600" y="4419600"/>
            <a:ext cx="7924800" cy="831850"/>
          </a:xfrm>
          <a:prstGeom prst="rect">
            <a:avLst/>
          </a:prstGeom>
          <a:solidFill>
            <a:srgbClr val="7030A0"/>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Проведение лечебно-оздоровительных мероприятий</a:t>
            </a:r>
          </a:p>
        </p:txBody>
      </p:sp>
      <p:sp>
        <p:nvSpPr>
          <p:cNvPr id="6157" name="Text Box 13"/>
          <p:cNvSpPr txBox="1">
            <a:spLocks noChangeArrowheads="1"/>
          </p:cNvSpPr>
          <p:nvPr/>
        </p:nvSpPr>
        <p:spPr bwMode="auto">
          <a:xfrm>
            <a:off x="990600" y="5486400"/>
            <a:ext cx="7924800" cy="831850"/>
          </a:xfrm>
          <a:prstGeom prst="rect">
            <a:avLst/>
          </a:prstGeom>
          <a:solidFill>
            <a:srgbClr val="7030A0"/>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Медицинское освидетельствование и обследование</a:t>
            </a:r>
          </a:p>
        </p:txBody>
      </p:sp>
      <p:grpSp>
        <p:nvGrpSpPr>
          <p:cNvPr id="2" name="Group 28"/>
          <p:cNvGrpSpPr>
            <a:grpSpLocks/>
          </p:cNvGrpSpPr>
          <p:nvPr/>
        </p:nvGrpSpPr>
        <p:grpSpPr bwMode="auto">
          <a:xfrm>
            <a:off x="533400" y="1219200"/>
            <a:ext cx="457200" cy="4686300"/>
            <a:chOff x="336" y="768"/>
            <a:chExt cx="288" cy="2952"/>
          </a:xfrm>
        </p:grpSpPr>
        <p:sp>
          <p:nvSpPr>
            <p:cNvPr id="6158" name="Line 14"/>
            <p:cNvSpPr>
              <a:spLocks noChangeShapeType="1"/>
            </p:cNvSpPr>
            <p:nvPr/>
          </p:nvSpPr>
          <p:spPr bwMode="auto">
            <a:xfrm>
              <a:off x="336" y="768"/>
              <a:ext cx="0" cy="2952"/>
            </a:xfrm>
            <a:prstGeom prst="line">
              <a:avLst/>
            </a:prstGeom>
            <a:noFill/>
            <a:ln w="76200">
              <a:solidFill>
                <a:srgbClr val="7030A0"/>
              </a:solidFill>
              <a:round/>
              <a:headEnd/>
              <a:tailEnd/>
            </a:ln>
            <a:effectLst/>
          </p:spPr>
          <p:txBody>
            <a:bodyPr/>
            <a:lstStyle/>
            <a:p>
              <a:endParaRPr lang="ru-RU"/>
            </a:p>
          </p:txBody>
        </p:sp>
        <p:sp>
          <p:nvSpPr>
            <p:cNvPr id="6159" name="Line 15"/>
            <p:cNvSpPr>
              <a:spLocks noChangeShapeType="1"/>
            </p:cNvSpPr>
            <p:nvPr/>
          </p:nvSpPr>
          <p:spPr bwMode="auto">
            <a:xfrm>
              <a:off x="336" y="1180"/>
              <a:ext cx="288" cy="0"/>
            </a:xfrm>
            <a:prstGeom prst="line">
              <a:avLst/>
            </a:prstGeom>
            <a:noFill/>
            <a:ln w="76200">
              <a:solidFill>
                <a:srgbClr val="7030A0"/>
              </a:solidFill>
              <a:round/>
              <a:headEnd/>
              <a:tailEnd type="triangle" w="med" len="med"/>
            </a:ln>
            <a:effectLst/>
          </p:spPr>
          <p:txBody>
            <a:bodyPr/>
            <a:lstStyle/>
            <a:p>
              <a:endParaRPr lang="ru-RU"/>
            </a:p>
          </p:txBody>
        </p:sp>
        <p:sp>
          <p:nvSpPr>
            <p:cNvPr id="6160" name="Line 16"/>
            <p:cNvSpPr>
              <a:spLocks noChangeShapeType="1"/>
            </p:cNvSpPr>
            <p:nvPr/>
          </p:nvSpPr>
          <p:spPr bwMode="auto">
            <a:xfrm>
              <a:off x="336" y="2112"/>
              <a:ext cx="288" cy="0"/>
            </a:xfrm>
            <a:prstGeom prst="line">
              <a:avLst/>
            </a:prstGeom>
            <a:noFill/>
            <a:ln w="76200">
              <a:solidFill>
                <a:srgbClr val="7030A0"/>
              </a:solidFill>
              <a:round/>
              <a:headEnd/>
              <a:tailEnd type="triangle" w="med" len="med"/>
            </a:ln>
            <a:effectLst/>
          </p:spPr>
          <p:txBody>
            <a:bodyPr/>
            <a:lstStyle/>
            <a:p>
              <a:endParaRPr lang="ru-RU"/>
            </a:p>
          </p:txBody>
        </p:sp>
        <p:sp>
          <p:nvSpPr>
            <p:cNvPr id="6161" name="Line 17"/>
            <p:cNvSpPr>
              <a:spLocks noChangeShapeType="1"/>
            </p:cNvSpPr>
            <p:nvPr/>
          </p:nvSpPr>
          <p:spPr bwMode="auto">
            <a:xfrm>
              <a:off x="336" y="2496"/>
              <a:ext cx="288" cy="0"/>
            </a:xfrm>
            <a:prstGeom prst="line">
              <a:avLst/>
            </a:prstGeom>
            <a:noFill/>
            <a:ln w="76200">
              <a:solidFill>
                <a:srgbClr val="7030A0"/>
              </a:solidFill>
              <a:round/>
              <a:headEnd/>
              <a:tailEnd type="triangle" w="med" len="med"/>
            </a:ln>
            <a:effectLst/>
          </p:spPr>
          <p:txBody>
            <a:bodyPr/>
            <a:lstStyle/>
            <a:p>
              <a:endParaRPr lang="ru-RU"/>
            </a:p>
          </p:txBody>
        </p:sp>
        <p:sp>
          <p:nvSpPr>
            <p:cNvPr id="6162" name="Line 18"/>
            <p:cNvSpPr>
              <a:spLocks noChangeShapeType="1"/>
            </p:cNvSpPr>
            <p:nvPr/>
          </p:nvSpPr>
          <p:spPr bwMode="auto">
            <a:xfrm>
              <a:off x="336" y="3024"/>
              <a:ext cx="288" cy="0"/>
            </a:xfrm>
            <a:prstGeom prst="line">
              <a:avLst/>
            </a:prstGeom>
            <a:noFill/>
            <a:ln w="76200">
              <a:solidFill>
                <a:srgbClr val="7030A0"/>
              </a:solidFill>
              <a:round/>
              <a:headEnd/>
              <a:tailEnd type="triangle" w="med" len="med"/>
            </a:ln>
            <a:effectLst/>
          </p:spPr>
          <p:txBody>
            <a:bodyPr/>
            <a:lstStyle/>
            <a:p>
              <a:endParaRPr lang="ru-RU"/>
            </a:p>
          </p:txBody>
        </p:sp>
        <p:sp>
          <p:nvSpPr>
            <p:cNvPr id="6163" name="Line 19"/>
            <p:cNvSpPr>
              <a:spLocks noChangeShapeType="1"/>
            </p:cNvSpPr>
            <p:nvPr/>
          </p:nvSpPr>
          <p:spPr bwMode="auto">
            <a:xfrm>
              <a:off x="336" y="3696"/>
              <a:ext cx="288" cy="0"/>
            </a:xfrm>
            <a:prstGeom prst="line">
              <a:avLst/>
            </a:prstGeom>
            <a:noFill/>
            <a:ln w="76200">
              <a:solidFill>
                <a:srgbClr val="7030A0"/>
              </a:solidFill>
              <a:round/>
              <a:headEnd/>
              <a:tailEnd type="triangle" w="med" len="med"/>
            </a:ln>
            <a:effectLst/>
          </p:spPr>
          <p:txBody>
            <a:bodyPr/>
            <a:lstStyle/>
            <a:p>
              <a:endParaRPr lang="ru-RU"/>
            </a:p>
          </p:txBody>
        </p:sp>
        <p:sp>
          <p:nvSpPr>
            <p:cNvPr id="6164" name="Line 20"/>
            <p:cNvSpPr>
              <a:spLocks noChangeShapeType="1"/>
            </p:cNvSpPr>
            <p:nvPr/>
          </p:nvSpPr>
          <p:spPr bwMode="auto">
            <a:xfrm>
              <a:off x="336" y="1632"/>
              <a:ext cx="288" cy="0"/>
            </a:xfrm>
            <a:prstGeom prst="line">
              <a:avLst/>
            </a:prstGeom>
            <a:noFill/>
            <a:ln w="76200">
              <a:solidFill>
                <a:srgbClr val="7030A0"/>
              </a:solidFill>
              <a:round/>
              <a:headEnd/>
              <a:tailEnd type="triangle" w="med" len="med"/>
            </a:ln>
            <a:effectLst/>
          </p:spPr>
          <p:txBody>
            <a:bodyPr/>
            <a:lstStyle/>
            <a:p>
              <a:endParaRPr lang="ru-RU"/>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anim calcmode="lin" valueType="num">
                                      <p:cBhvr>
                                        <p:cTn id="7" dur="1000" fill="hold"/>
                                        <p:tgtEl>
                                          <p:spTgt spid="6150"/>
                                        </p:tgtEl>
                                        <p:attrNameLst>
                                          <p:attrName>ppt_w</p:attrName>
                                        </p:attrNameLst>
                                      </p:cBhvr>
                                      <p:tavLst>
                                        <p:tav tm="0">
                                          <p:val>
                                            <p:fltVal val="0"/>
                                          </p:val>
                                        </p:tav>
                                        <p:tav tm="100000">
                                          <p:val>
                                            <p:strVal val="#ppt_w"/>
                                          </p:val>
                                        </p:tav>
                                      </p:tavLst>
                                    </p:anim>
                                    <p:anim calcmode="lin" valueType="num">
                                      <p:cBhvr>
                                        <p:cTn id="8" dur="1000" fill="hold"/>
                                        <p:tgtEl>
                                          <p:spTgt spid="6150"/>
                                        </p:tgtEl>
                                        <p:attrNameLst>
                                          <p:attrName>ppt_h</p:attrName>
                                        </p:attrNameLst>
                                      </p:cBhvr>
                                      <p:tavLst>
                                        <p:tav tm="0">
                                          <p:val>
                                            <p:fltVal val="0"/>
                                          </p:val>
                                        </p:tav>
                                        <p:tav tm="100000">
                                          <p:val>
                                            <p:strVal val="#ppt_h"/>
                                          </p:val>
                                        </p:tav>
                                      </p:tavLst>
                                    </p:anim>
                                    <p:anim calcmode="lin" valueType="num">
                                      <p:cBhvr>
                                        <p:cTn id="9" dur="1000" fill="hold"/>
                                        <p:tgtEl>
                                          <p:spTgt spid="6150"/>
                                        </p:tgtEl>
                                        <p:attrNameLst>
                                          <p:attrName>style.rotation</p:attrName>
                                        </p:attrNameLst>
                                      </p:cBhvr>
                                      <p:tavLst>
                                        <p:tav tm="0">
                                          <p:val>
                                            <p:fltVal val="90"/>
                                          </p:val>
                                        </p:tav>
                                        <p:tav tm="100000">
                                          <p:val>
                                            <p:fltVal val="0"/>
                                          </p:val>
                                        </p:tav>
                                      </p:tavLst>
                                    </p:anim>
                                    <p:animEffect transition="in" filter="fade">
                                      <p:cBhvr>
                                        <p:cTn id="10" dur="1000"/>
                                        <p:tgtEl>
                                          <p:spTgt spid="615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152"/>
                                        </p:tgtEl>
                                        <p:attrNameLst>
                                          <p:attrName>style.visibility</p:attrName>
                                        </p:attrNameLst>
                                      </p:cBhvr>
                                      <p:to>
                                        <p:strVal val="visible"/>
                                      </p:to>
                                    </p:set>
                                    <p:anim calcmode="lin" valueType="num">
                                      <p:cBhvr>
                                        <p:cTn id="13" dur="1000" fill="hold"/>
                                        <p:tgtEl>
                                          <p:spTgt spid="6152"/>
                                        </p:tgtEl>
                                        <p:attrNameLst>
                                          <p:attrName>ppt_w</p:attrName>
                                        </p:attrNameLst>
                                      </p:cBhvr>
                                      <p:tavLst>
                                        <p:tav tm="0">
                                          <p:val>
                                            <p:fltVal val="0"/>
                                          </p:val>
                                        </p:tav>
                                        <p:tav tm="100000">
                                          <p:val>
                                            <p:strVal val="#ppt_w"/>
                                          </p:val>
                                        </p:tav>
                                      </p:tavLst>
                                    </p:anim>
                                    <p:anim calcmode="lin" valueType="num">
                                      <p:cBhvr>
                                        <p:cTn id="14" dur="1000" fill="hold"/>
                                        <p:tgtEl>
                                          <p:spTgt spid="6152"/>
                                        </p:tgtEl>
                                        <p:attrNameLst>
                                          <p:attrName>ppt_h</p:attrName>
                                        </p:attrNameLst>
                                      </p:cBhvr>
                                      <p:tavLst>
                                        <p:tav tm="0">
                                          <p:val>
                                            <p:fltVal val="0"/>
                                          </p:val>
                                        </p:tav>
                                        <p:tav tm="100000">
                                          <p:val>
                                            <p:strVal val="#ppt_h"/>
                                          </p:val>
                                        </p:tav>
                                      </p:tavLst>
                                    </p:anim>
                                    <p:anim calcmode="lin" valueType="num">
                                      <p:cBhvr>
                                        <p:cTn id="15" dur="1000" fill="hold"/>
                                        <p:tgtEl>
                                          <p:spTgt spid="6152"/>
                                        </p:tgtEl>
                                        <p:attrNameLst>
                                          <p:attrName>style.rotation</p:attrName>
                                        </p:attrNameLst>
                                      </p:cBhvr>
                                      <p:tavLst>
                                        <p:tav tm="0">
                                          <p:val>
                                            <p:fltVal val="90"/>
                                          </p:val>
                                        </p:tav>
                                        <p:tav tm="100000">
                                          <p:val>
                                            <p:fltVal val="0"/>
                                          </p:val>
                                        </p:tav>
                                      </p:tavLst>
                                    </p:anim>
                                    <p:animEffect transition="in" filter="fade">
                                      <p:cBhvr>
                                        <p:cTn id="16" dur="1000"/>
                                        <p:tgtEl>
                                          <p:spTgt spid="615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153"/>
                                        </p:tgtEl>
                                        <p:attrNameLst>
                                          <p:attrName>style.visibility</p:attrName>
                                        </p:attrNameLst>
                                      </p:cBhvr>
                                      <p:to>
                                        <p:strVal val="visible"/>
                                      </p:to>
                                    </p:set>
                                    <p:anim calcmode="lin" valueType="num">
                                      <p:cBhvr>
                                        <p:cTn id="19" dur="1000" fill="hold"/>
                                        <p:tgtEl>
                                          <p:spTgt spid="6153"/>
                                        </p:tgtEl>
                                        <p:attrNameLst>
                                          <p:attrName>ppt_w</p:attrName>
                                        </p:attrNameLst>
                                      </p:cBhvr>
                                      <p:tavLst>
                                        <p:tav tm="0">
                                          <p:val>
                                            <p:fltVal val="0"/>
                                          </p:val>
                                        </p:tav>
                                        <p:tav tm="100000">
                                          <p:val>
                                            <p:strVal val="#ppt_w"/>
                                          </p:val>
                                        </p:tav>
                                      </p:tavLst>
                                    </p:anim>
                                    <p:anim calcmode="lin" valueType="num">
                                      <p:cBhvr>
                                        <p:cTn id="20" dur="1000" fill="hold"/>
                                        <p:tgtEl>
                                          <p:spTgt spid="6153"/>
                                        </p:tgtEl>
                                        <p:attrNameLst>
                                          <p:attrName>ppt_h</p:attrName>
                                        </p:attrNameLst>
                                      </p:cBhvr>
                                      <p:tavLst>
                                        <p:tav tm="0">
                                          <p:val>
                                            <p:fltVal val="0"/>
                                          </p:val>
                                        </p:tav>
                                        <p:tav tm="100000">
                                          <p:val>
                                            <p:strVal val="#ppt_h"/>
                                          </p:val>
                                        </p:tav>
                                      </p:tavLst>
                                    </p:anim>
                                    <p:anim calcmode="lin" valueType="num">
                                      <p:cBhvr>
                                        <p:cTn id="21" dur="1000" fill="hold"/>
                                        <p:tgtEl>
                                          <p:spTgt spid="6153"/>
                                        </p:tgtEl>
                                        <p:attrNameLst>
                                          <p:attrName>style.rotation</p:attrName>
                                        </p:attrNameLst>
                                      </p:cBhvr>
                                      <p:tavLst>
                                        <p:tav tm="0">
                                          <p:val>
                                            <p:fltVal val="90"/>
                                          </p:val>
                                        </p:tav>
                                        <p:tav tm="100000">
                                          <p:val>
                                            <p:fltVal val="0"/>
                                          </p:val>
                                        </p:tav>
                                      </p:tavLst>
                                    </p:anim>
                                    <p:animEffect transition="in" filter="fade">
                                      <p:cBhvr>
                                        <p:cTn id="22" dur="1000"/>
                                        <p:tgtEl>
                                          <p:spTgt spid="615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6154"/>
                                        </p:tgtEl>
                                        <p:attrNameLst>
                                          <p:attrName>style.visibility</p:attrName>
                                        </p:attrNameLst>
                                      </p:cBhvr>
                                      <p:to>
                                        <p:strVal val="visible"/>
                                      </p:to>
                                    </p:set>
                                    <p:anim calcmode="lin" valueType="num">
                                      <p:cBhvr>
                                        <p:cTn id="25" dur="1000" fill="hold"/>
                                        <p:tgtEl>
                                          <p:spTgt spid="6154"/>
                                        </p:tgtEl>
                                        <p:attrNameLst>
                                          <p:attrName>ppt_w</p:attrName>
                                        </p:attrNameLst>
                                      </p:cBhvr>
                                      <p:tavLst>
                                        <p:tav tm="0">
                                          <p:val>
                                            <p:fltVal val="0"/>
                                          </p:val>
                                        </p:tav>
                                        <p:tav tm="100000">
                                          <p:val>
                                            <p:strVal val="#ppt_w"/>
                                          </p:val>
                                        </p:tav>
                                      </p:tavLst>
                                    </p:anim>
                                    <p:anim calcmode="lin" valueType="num">
                                      <p:cBhvr>
                                        <p:cTn id="26" dur="1000" fill="hold"/>
                                        <p:tgtEl>
                                          <p:spTgt spid="6154"/>
                                        </p:tgtEl>
                                        <p:attrNameLst>
                                          <p:attrName>ppt_h</p:attrName>
                                        </p:attrNameLst>
                                      </p:cBhvr>
                                      <p:tavLst>
                                        <p:tav tm="0">
                                          <p:val>
                                            <p:fltVal val="0"/>
                                          </p:val>
                                        </p:tav>
                                        <p:tav tm="100000">
                                          <p:val>
                                            <p:strVal val="#ppt_h"/>
                                          </p:val>
                                        </p:tav>
                                      </p:tavLst>
                                    </p:anim>
                                    <p:anim calcmode="lin" valueType="num">
                                      <p:cBhvr>
                                        <p:cTn id="27" dur="1000" fill="hold"/>
                                        <p:tgtEl>
                                          <p:spTgt spid="6154"/>
                                        </p:tgtEl>
                                        <p:attrNameLst>
                                          <p:attrName>style.rotation</p:attrName>
                                        </p:attrNameLst>
                                      </p:cBhvr>
                                      <p:tavLst>
                                        <p:tav tm="0">
                                          <p:val>
                                            <p:fltVal val="90"/>
                                          </p:val>
                                        </p:tav>
                                        <p:tav tm="100000">
                                          <p:val>
                                            <p:fltVal val="0"/>
                                          </p:val>
                                        </p:tav>
                                      </p:tavLst>
                                    </p:anim>
                                    <p:animEffect transition="in" filter="fade">
                                      <p:cBhvr>
                                        <p:cTn id="28" dur="1000"/>
                                        <p:tgtEl>
                                          <p:spTgt spid="6154"/>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155"/>
                                        </p:tgtEl>
                                        <p:attrNameLst>
                                          <p:attrName>style.visibility</p:attrName>
                                        </p:attrNameLst>
                                      </p:cBhvr>
                                      <p:to>
                                        <p:strVal val="visible"/>
                                      </p:to>
                                    </p:set>
                                    <p:anim calcmode="lin" valueType="num">
                                      <p:cBhvr>
                                        <p:cTn id="31" dur="1000" fill="hold"/>
                                        <p:tgtEl>
                                          <p:spTgt spid="6155"/>
                                        </p:tgtEl>
                                        <p:attrNameLst>
                                          <p:attrName>ppt_w</p:attrName>
                                        </p:attrNameLst>
                                      </p:cBhvr>
                                      <p:tavLst>
                                        <p:tav tm="0">
                                          <p:val>
                                            <p:fltVal val="0"/>
                                          </p:val>
                                        </p:tav>
                                        <p:tav tm="100000">
                                          <p:val>
                                            <p:strVal val="#ppt_w"/>
                                          </p:val>
                                        </p:tav>
                                      </p:tavLst>
                                    </p:anim>
                                    <p:anim calcmode="lin" valueType="num">
                                      <p:cBhvr>
                                        <p:cTn id="32" dur="1000" fill="hold"/>
                                        <p:tgtEl>
                                          <p:spTgt spid="6155"/>
                                        </p:tgtEl>
                                        <p:attrNameLst>
                                          <p:attrName>ppt_h</p:attrName>
                                        </p:attrNameLst>
                                      </p:cBhvr>
                                      <p:tavLst>
                                        <p:tav tm="0">
                                          <p:val>
                                            <p:fltVal val="0"/>
                                          </p:val>
                                        </p:tav>
                                        <p:tav tm="100000">
                                          <p:val>
                                            <p:strVal val="#ppt_h"/>
                                          </p:val>
                                        </p:tav>
                                      </p:tavLst>
                                    </p:anim>
                                    <p:anim calcmode="lin" valueType="num">
                                      <p:cBhvr>
                                        <p:cTn id="33" dur="1000" fill="hold"/>
                                        <p:tgtEl>
                                          <p:spTgt spid="6155"/>
                                        </p:tgtEl>
                                        <p:attrNameLst>
                                          <p:attrName>style.rotation</p:attrName>
                                        </p:attrNameLst>
                                      </p:cBhvr>
                                      <p:tavLst>
                                        <p:tav tm="0">
                                          <p:val>
                                            <p:fltVal val="90"/>
                                          </p:val>
                                        </p:tav>
                                        <p:tav tm="100000">
                                          <p:val>
                                            <p:fltVal val="0"/>
                                          </p:val>
                                        </p:tav>
                                      </p:tavLst>
                                    </p:anim>
                                    <p:animEffect transition="in" filter="fade">
                                      <p:cBhvr>
                                        <p:cTn id="34" dur="1000"/>
                                        <p:tgtEl>
                                          <p:spTgt spid="6155"/>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6156"/>
                                        </p:tgtEl>
                                        <p:attrNameLst>
                                          <p:attrName>style.visibility</p:attrName>
                                        </p:attrNameLst>
                                      </p:cBhvr>
                                      <p:to>
                                        <p:strVal val="visible"/>
                                      </p:to>
                                    </p:set>
                                    <p:anim calcmode="lin" valueType="num">
                                      <p:cBhvr>
                                        <p:cTn id="37" dur="1000" fill="hold"/>
                                        <p:tgtEl>
                                          <p:spTgt spid="6156"/>
                                        </p:tgtEl>
                                        <p:attrNameLst>
                                          <p:attrName>ppt_w</p:attrName>
                                        </p:attrNameLst>
                                      </p:cBhvr>
                                      <p:tavLst>
                                        <p:tav tm="0">
                                          <p:val>
                                            <p:fltVal val="0"/>
                                          </p:val>
                                        </p:tav>
                                        <p:tav tm="100000">
                                          <p:val>
                                            <p:strVal val="#ppt_w"/>
                                          </p:val>
                                        </p:tav>
                                      </p:tavLst>
                                    </p:anim>
                                    <p:anim calcmode="lin" valueType="num">
                                      <p:cBhvr>
                                        <p:cTn id="38" dur="1000" fill="hold"/>
                                        <p:tgtEl>
                                          <p:spTgt spid="6156"/>
                                        </p:tgtEl>
                                        <p:attrNameLst>
                                          <p:attrName>ppt_h</p:attrName>
                                        </p:attrNameLst>
                                      </p:cBhvr>
                                      <p:tavLst>
                                        <p:tav tm="0">
                                          <p:val>
                                            <p:fltVal val="0"/>
                                          </p:val>
                                        </p:tav>
                                        <p:tav tm="100000">
                                          <p:val>
                                            <p:strVal val="#ppt_h"/>
                                          </p:val>
                                        </p:tav>
                                      </p:tavLst>
                                    </p:anim>
                                    <p:anim calcmode="lin" valueType="num">
                                      <p:cBhvr>
                                        <p:cTn id="39" dur="1000" fill="hold"/>
                                        <p:tgtEl>
                                          <p:spTgt spid="6156"/>
                                        </p:tgtEl>
                                        <p:attrNameLst>
                                          <p:attrName>style.rotation</p:attrName>
                                        </p:attrNameLst>
                                      </p:cBhvr>
                                      <p:tavLst>
                                        <p:tav tm="0">
                                          <p:val>
                                            <p:fltVal val="90"/>
                                          </p:val>
                                        </p:tav>
                                        <p:tav tm="100000">
                                          <p:val>
                                            <p:fltVal val="0"/>
                                          </p:val>
                                        </p:tav>
                                      </p:tavLst>
                                    </p:anim>
                                    <p:animEffect transition="in" filter="fade">
                                      <p:cBhvr>
                                        <p:cTn id="40" dur="1000"/>
                                        <p:tgtEl>
                                          <p:spTgt spid="6156"/>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6157"/>
                                        </p:tgtEl>
                                        <p:attrNameLst>
                                          <p:attrName>style.visibility</p:attrName>
                                        </p:attrNameLst>
                                      </p:cBhvr>
                                      <p:to>
                                        <p:strVal val="visible"/>
                                      </p:to>
                                    </p:set>
                                    <p:anim calcmode="lin" valueType="num">
                                      <p:cBhvr>
                                        <p:cTn id="43" dur="1000" fill="hold"/>
                                        <p:tgtEl>
                                          <p:spTgt spid="6157"/>
                                        </p:tgtEl>
                                        <p:attrNameLst>
                                          <p:attrName>ppt_w</p:attrName>
                                        </p:attrNameLst>
                                      </p:cBhvr>
                                      <p:tavLst>
                                        <p:tav tm="0">
                                          <p:val>
                                            <p:fltVal val="0"/>
                                          </p:val>
                                        </p:tav>
                                        <p:tav tm="100000">
                                          <p:val>
                                            <p:strVal val="#ppt_w"/>
                                          </p:val>
                                        </p:tav>
                                      </p:tavLst>
                                    </p:anim>
                                    <p:anim calcmode="lin" valueType="num">
                                      <p:cBhvr>
                                        <p:cTn id="44" dur="1000" fill="hold"/>
                                        <p:tgtEl>
                                          <p:spTgt spid="6157"/>
                                        </p:tgtEl>
                                        <p:attrNameLst>
                                          <p:attrName>ppt_h</p:attrName>
                                        </p:attrNameLst>
                                      </p:cBhvr>
                                      <p:tavLst>
                                        <p:tav tm="0">
                                          <p:val>
                                            <p:fltVal val="0"/>
                                          </p:val>
                                        </p:tav>
                                        <p:tav tm="100000">
                                          <p:val>
                                            <p:strVal val="#ppt_h"/>
                                          </p:val>
                                        </p:tav>
                                      </p:tavLst>
                                    </p:anim>
                                    <p:anim calcmode="lin" valueType="num">
                                      <p:cBhvr>
                                        <p:cTn id="45" dur="1000" fill="hold"/>
                                        <p:tgtEl>
                                          <p:spTgt spid="6157"/>
                                        </p:tgtEl>
                                        <p:attrNameLst>
                                          <p:attrName>style.rotation</p:attrName>
                                        </p:attrNameLst>
                                      </p:cBhvr>
                                      <p:tavLst>
                                        <p:tav tm="0">
                                          <p:val>
                                            <p:fltVal val="90"/>
                                          </p:val>
                                        </p:tav>
                                        <p:tav tm="100000">
                                          <p:val>
                                            <p:fltVal val="0"/>
                                          </p:val>
                                        </p:tav>
                                      </p:tavLst>
                                    </p:anim>
                                    <p:animEffect transition="in" filter="fade">
                                      <p:cBhvr>
                                        <p:cTn id="46" dur="1000"/>
                                        <p:tgtEl>
                                          <p:spTgt spid="6157"/>
                                        </p:tgtEl>
                                      </p:cBhvr>
                                    </p:animEffect>
                                  </p:childTnLst>
                                </p:cTn>
                              </p:par>
                              <p:par>
                                <p:cTn id="47" presetID="3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1000" fill="hold"/>
                                        <p:tgtEl>
                                          <p:spTgt spid="2"/>
                                        </p:tgtEl>
                                        <p:attrNameLst>
                                          <p:attrName>ppt_w</p:attrName>
                                        </p:attrNameLst>
                                      </p:cBhvr>
                                      <p:tavLst>
                                        <p:tav tm="0">
                                          <p:val>
                                            <p:fltVal val="0"/>
                                          </p:val>
                                        </p:tav>
                                        <p:tav tm="100000">
                                          <p:val>
                                            <p:strVal val="#ppt_w"/>
                                          </p:val>
                                        </p:tav>
                                      </p:tavLst>
                                    </p:anim>
                                    <p:anim calcmode="lin" valueType="num">
                                      <p:cBhvr>
                                        <p:cTn id="50" dur="1000" fill="hold"/>
                                        <p:tgtEl>
                                          <p:spTgt spid="2"/>
                                        </p:tgtEl>
                                        <p:attrNameLst>
                                          <p:attrName>ppt_h</p:attrName>
                                        </p:attrNameLst>
                                      </p:cBhvr>
                                      <p:tavLst>
                                        <p:tav tm="0">
                                          <p:val>
                                            <p:fltVal val="0"/>
                                          </p:val>
                                        </p:tav>
                                        <p:tav tm="100000">
                                          <p:val>
                                            <p:strVal val="#ppt_h"/>
                                          </p:val>
                                        </p:tav>
                                      </p:tavLst>
                                    </p:anim>
                                    <p:anim calcmode="lin" valueType="num">
                                      <p:cBhvr>
                                        <p:cTn id="51" dur="1000" fill="hold"/>
                                        <p:tgtEl>
                                          <p:spTgt spid="2"/>
                                        </p:tgtEl>
                                        <p:attrNameLst>
                                          <p:attrName>style.rotation</p:attrName>
                                        </p:attrNameLst>
                                      </p:cBhvr>
                                      <p:tavLst>
                                        <p:tav tm="0">
                                          <p:val>
                                            <p:fltVal val="90"/>
                                          </p:val>
                                        </p:tav>
                                        <p:tav tm="100000">
                                          <p:val>
                                            <p:fltVal val="0"/>
                                          </p:val>
                                        </p:tav>
                                      </p:tavLst>
                                    </p:anim>
                                    <p:animEffect transition="in" filter="fade">
                                      <p:cBhvr>
                                        <p:cTn id="5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2" grpId="0" animBg="1"/>
      <p:bldP spid="6153" grpId="0" animBg="1"/>
      <p:bldP spid="6154" grpId="0" animBg="1"/>
      <p:bldP spid="6155" grpId="0" animBg="1"/>
      <p:bldP spid="6156" grpId="0" animBg="1"/>
      <p:bldP spid="615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1605197" y="1981200"/>
            <a:ext cx="7239000" cy="925513"/>
          </a:xfrm>
          <a:prstGeom prst="rect">
            <a:avLst/>
          </a:prstGeom>
          <a:solidFill>
            <a:srgbClr val="92D050"/>
          </a:solidFill>
          <a:ln w="28575">
            <a:solidFill>
              <a:srgbClr val="336600"/>
            </a:solidFill>
            <a:miter lim="800000"/>
            <a:headEnd/>
            <a:tailEnd/>
          </a:ln>
          <a:effectLst/>
        </p:spPr>
        <p:txBody>
          <a:bodyPr>
            <a:spAutoFit/>
          </a:bodyPr>
          <a:lstStyle/>
          <a:p>
            <a:pPr>
              <a:spcBef>
                <a:spcPct val="50000"/>
              </a:spcBef>
            </a:pPr>
            <a:r>
              <a:rPr lang="ru-RU" b="1">
                <a:solidFill>
                  <a:schemeClr val="bg1"/>
                </a:solidFill>
              </a:rPr>
              <a:t>В случае гибели (смерти) отца, матери, родного брата, родной сестры в связи с исполнением им обязанностей военной службы</a:t>
            </a:r>
          </a:p>
        </p:txBody>
      </p:sp>
      <p:sp>
        <p:nvSpPr>
          <p:cNvPr id="24580" name="Text Box 4"/>
          <p:cNvSpPr txBox="1">
            <a:spLocks noChangeArrowheads="1"/>
          </p:cNvSpPr>
          <p:nvPr/>
        </p:nvSpPr>
        <p:spPr bwMode="auto">
          <a:xfrm>
            <a:off x="1681397" y="3048000"/>
            <a:ext cx="7239000" cy="925513"/>
          </a:xfrm>
          <a:prstGeom prst="rect">
            <a:avLst/>
          </a:prstGeom>
          <a:solidFill>
            <a:srgbClr val="92D050"/>
          </a:solidFill>
          <a:ln w="28575">
            <a:solidFill>
              <a:srgbClr val="336600"/>
            </a:solidFill>
            <a:miter lim="800000"/>
            <a:headEnd/>
            <a:tailEnd/>
          </a:ln>
          <a:effectLst/>
        </p:spPr>
        <p:txBody>
          <a:bodyPr>
            <a:spAutoFit/>
          </a:bodyPr>
          <a:lstStyle/>
          <a:p>
            <a:pPr>
              <a:spcBef>
                <a:spcPct val="50000"/>
              </a:spcBef>
            </a:pPr>
            <a:r>
              <a:rPr lang="ru-RU" b="1">
                <a:solidFill>
                  <a:schemeClr val="bg1"/>
                </a:solidFill>
              </a:rPr>
              <a:t>Признанные негодными (категория «Д») или ограниченно годными к военной службе (категория «В») по состоянию здоровья</a:t>
            </a:r>
          </a:p>
        </p:txBody>
      </p:sp>
      <p:sp>
        <p:nvSpPr>
          <p:cNvPr id="24581" name="Text Box 5"/>
          <p:cNvSpPr txBox="1">
            <a:spLocks noChangeArrowheads="1"/>
          </p:cNvSpPr>
          <p:nvPr/>
        </p:nvSpPr>
        <p:spPr bwMode="auto">
          <a:xfrm>
            <a:off x="1681397" y="4114800"/>
            <a:ext cx="7239000" cy="376238"/>
          </a:xfrm>
          <a:prstGeom prst="rect">
            <a:avLst/>
          </a:prstGeom>
          <a:solidFill>
            <a:srgbClr val="92D050"/>
          </a:solidFill>
          <a:ln w="28575">
            <a:solidFill>
              <a:srgbClr val="336600"/>
            </a:solidFill>
            <a:miter lim="800000"/>
            <a:headEnd/>
            <a:tailEnd/>
          </a:ln>
          <a:effectLst/>
        </p:spPr>
        <p:txBody>
          <a:bodyPr>
            <a:spAutoFit/>
          </a:bodyPr>
          <a:lstStyle/>
          <a:p>
            <a:pPr>
              <a:spcBef>
                <a:spcPct val="50000"/>
              </a:spcBef>
            </a:pPr>
            <a:r>
              <a:rPr lang="ru-RU" b="1">
                <a:solidFill>
                  <a:schemeClr val="bg1"/>
                </a:solidFill>
              </a:rPr>
              <a:t>Проходящие или прошедшие альтернативную службу</a:t>
            </a:r>
          </a:p>
        </p:txBody>
      </p:sp>
      <p:sp>
        <p:nvSpPr>
          <p:cNvPr id="24582" name="Text Box 6"/>
          <p:cNvSpPr txBox="1">
            <a:spLocks noChangeArrowheads="1"/>
          </p:cNvSpPr>
          <p:nvPr/>
        </p:nvSpPr>
        <p:spPr bwMode="auto">
          <a:xfrm>
            <a:off x="1681397" y="4648200"/>
            <a:ext cx="7239000" cy="376238"/>
          </a:xfrm>
          <a:prstGeom prst="rect">
            <a:avLst/>
          </a:prstGeom>
          <a:solidFill>
            <a:srgbClr val="92D050"/>
          </a:solidFill>
          <a:ln w="28575">
            <a:solidFill>
              <a:srgbClr val="336600"/>
            </a:solidFill>
            <a:miter lim="800000"/>
            <a:headEnd/>
            <a:tailEnd/>
          </a:ln>
          <a:effectLst/>
        </p:spPr>
        <p:txBody>
          <a:bodyPr>
            <a:spAutoFit/>
          </a:bodyPr>
          <a:lstStyle/>
          <a:p>
            <a:pPr>
              <a:spcBef>
                <a:spcPct val="50000"/>
              </a:spcBef>
            </a:pPr>
            <a:r>
              <a:rPr lang="ru-RU" b="1">
                <a:solidFill>
                  <a:schemeClr val="bg1"/>
                </a:solidFill>
              </a:rPr>
              <a:t>Прошедшие военную службу в другом государстве</a:t>
            </a:r>
          </a:p>
        </p:txBody>
      </p:sp>
      <p:sp>
        <p:nvSpPr>
          <p:cNvPr id="24583" name="Text Box 7"/>
          <p:cNvSpPr txBox="1">
            <a:spLocks noChangeArrowheads="1"/>
          </p:cNvSpPr>
          <p:nvPr/>
        </p:nvSpPr>
        <p:spPr bwMode="auto">
          <a:xfrm>
            <a:off x="1681397" y="5181600"/>
            <a:ext cx="7239000" cy="376238"/>
          </a:xfrm>
          <a:prstGeom prst="rect">
            <a:avLst/>
          </a:prstGeom>
          <a:solidFill>
            <a:srgbClr val="92D050"/>
          </a:solidFill>
          <a:ln w="28575">
            <a:solidFill>
              <a:srgbClr val="336600"/>
            </a:solidFill>
            <a:miter lim="800000"/>
            <a:headEnd/>
            <a:tailEnd/>
          </a:ln>
          <a:effectLst/>
        </p:spPr>
        <p:txBody>
          <a:bodyPr>
            <a:spAutoFit/>
          </a:bodyPr>
          <a:lstStyle/>
          <a:p>
            <a:pPr>
              <a:spcBef>
                <a:spcPct val="50000"/>
              </a:spcBef>
            </a:pPr>
            <a:r>
              <a:rPr lang="ru-RU" b="1">
                <a:solidFill>
                  <a:schemeClr val="bg1"/>
                </a:solidFill>
              </a:rPr>
              <a:t>Имеют учетную степень кандидата наук или доктора наук</a:t>
            </a:r>
          </a:p>
        </p:txBody>
      </p:sp>
      <p:sp>
        <p:nvSpPr>
          <p:cNvPr id="24584" name="Text Box 8"/>
          <p:cNvSpPr txBox="1">
            <a:spLocks noChangeArrowheads="1"/>
          </p:cNvSpPr>
          <p:nvPr/>
        </p:nvSpPr>
        <p:spPr bwMode="auto">
          <a:xfrm>
            <a:off x="1681397" y="5715000"/>
            <a:ext cx="7239000" cy="925513"/>
          </a:xfrm>
          <a:prstGeom prst="rect">
            <a:avLst/>
          </a:prstGeom>
          <a:solidFill>
            <a:srgbClr val="92D050"/>
          </a:solidFill>
          <a:ln w="28575">
            <a:solidFill>
              <a:srgbClr val="336600"/>
            </a:solidFill>
            <a:miter lim="800000"/>
            <a:headEnd/>
            <a:tailEnd/>
          </a:ln>
          <a:effectLst/>
        </p:spPr>
        <p:txBody>
          <a:bodyPr>
            <a:spAutoFit/>
          </a:bodyPr>
          <a:lstStyle/>
          <a:p>
            <a:pPr>
              <a:spcBef>
                <a:spcPct val="50000"/>
              </a:spcBef>
            </a:pPr>
            <a:r>
              <a:rPr lang="ru-RU" b="1" dirty="0">
                <a:solidFill>
                  <a:schemeClr val="bg1"/>
                </a:solidFill>
              </a:rPr>
              <a:t>Отбывающие наказание в местах лишения свободы, имеющие неснятую или непогашенную судимость или в отношение которых </a:t>
            </a:r>
            <a:r>
              <a:rPr lang="ru-RU" b="1" dirty="0" smtClean="0">
                <a:solidFill>
                  <a:schemeClr val="bg1"/>
                </a:solidFill>
              </a:rPr>
              <a:t>ведется </a:t>
            </a:r>
            <a:r>
              <a:rPr lang="ru-RU" b="1" dirty="0">
                <a:solidFill>
                  <a:schemeClr val="bg1"/>
                </a:solidFill>
              </a:rPr>
              <a:t>дознание</a:t>
            </a:r>
          </a:p>
        </p:txBody>
      </p:sp>
      <p:sp>
        <p:nvSpPr>
          <p:cNvPr id="24585" name="Line 9"/>
          <p:cNvSpPr>
            <a:spLocks noChangeShapeType="1"/>
          </p:cNvSpPr>
          <p:nvPr/>
        </p:nvSpPr>
        <p:spPr bwMode="auto">
          <a:xfrm>
            <a:off x="919397" y="1676400"/>
            <a:ext cx="0" cy="4419600"/>
          </a:xfrm>
          <a:prstGeom prst="line">
            <a:avLst/>
          </a:prstGeom>
          <a:noFill/>
          <a:ln w="76200">
            <a:solidFill>
              <a:srgbClr val="FFFF99"/>
            </a:solidFill>
            <a:round/>
            <a:headEnd/>
            <a:tailEnd/>
          </a:ln>
          <a:effectLst/>
        </p:spPr>
        <p:txBody>
          <a:bodyPr/>
          <a:lstStyle/>
          <a:p>
            <a:endParaRPr lang="ru-RU"/>
          </a:p>
        </p:txBody>
      </p:sp>
      <p:sp>
        <p:nvSpPr>
          <p:cNvPr id="24586" name="Line 10"/>
          <p:cNvSpPr>
            <a:spLocks noChangeShapeType="1"/>
          </p:cNvSpPr>
          <p:nvPr/>
        </p:nvSpPr>
        <p:spPr bwMode="auto">
          <a:xfrm>
            <a:off x="919397" y="2438400"/>
            <a:ext cx="685800" cy="0"/>
          </a:xfrm>
          <a:prstGeom prst="line">
            <a:avLst/>
          </a:prstGeom>
          <a:noFill/>
          <a:ln w="76200">
            <a:solidFill>
              <a:srgbClr val="FFFF99"/>
            </a:solidFill>
            <a:round/>
            <a:headEnd/>
            <a:tailEnd type="triangle" w="med" len="med"/>
          </a:ln>
          <a:effectLst/>
        </p:spPr>
        <p:txBody>
          <a:bodyPr/>
          <a:lstStyle/>
          <a:p>
            <a:endParaRPr lang="ru-RU"/>
          </a:p>
        </p:txBody>
      </p:sp>
      <p:sp>
        <p:nvSpPr>
          <p:cNvPr id="24587" name="Line 11"/>
          <p:cNvSpPr>
            <a:spLocks noChangeShapeType="1"/>
          </p:cNvSpPr>
          <p:nvPr/>
        </p:nvSpPr>
        <p:spPr bwMode="auto">
          <a:xfrm>
            <a:off x="919397" y="3505200"/>
            <a:ext cx="762000" cy="0"/>
          </a:xfrm>
          <a:prstGeom prst="line">
            <a:avLst/>
          </a:prstGeom>
          <a:noFill/>
          <a:ln w="76200">
            <a:solidFill>
              <a:srgbClr val="FFFF99"/>
            </a:solidFill>
            <a:round/>
            <a:headEnd/>
            <a:tailEnd type="triangle" w="med" len="med"/>
          </a:ln>
          <a:effectLst/>
        </p:spPr>
        <p:txBody>
          <a:bodyPr/>
          <a:lstStyle/>
          <a:p>
            <a:endParaRPr lang="ru-RU"/>
          </a:p>
        </p:txBody>
      </p:sp>
      <p:sp>
        <p:nvSpPr>
          <p:cNvPr id="24588" name="Line 12"/>
          <p:cNvSpPr>
            <a:spLocks noChangeShapeType="1"/>
          </p:cNvSpPr>
          <p:nvPr/>
        </p:nvSpPr>
        <p:spPr bwMode="auto">
          <a:xfrm>
            <a:off x="919397" y="4343400"/>
            <a:ext cx="762000" cy="0"/>
          </a:xfrm>
          <a:prstGeom prst="line">
            <a:avLst/>
          </a:prstGeom>
          <a:noFill/>
          <a:ln w="76200">
            <a:solidFill>
              <a:srgbClr val="FFFF99"/>
            </a:solidFill>
            <a:round/>
            <a:headEnd/>
            <a:tailEnd type="triangle" w="med" len="med"/>
          </a:ln>
          <a:effectLst/>
        </p:spPr>
        <p:txBody>
          <a:bodyPr/>
          <a:lstStyle/>
          <a:p>
            <a:endParaRPr lang="ru-RU"/>
          </a:p>
        </p:txBody>
      </p:sp>
      <p:sp>
        <p:nvSpPr>
          <p:cNvPr id="24589" name="Line 13"/>
          <p:cNvSpPr>
            <a:spLocks noChangeShapeType="1"/>
          </p:cNvSpPr>
          <p:nvPr/>
        </p:nvSpPr>
        <p:spPr bwMode="auto">
          <a:xfrm>
            <a:off x="919397" y="4876800"/>
            <a:ext cx="762000" cy="0"/>
          </a:xfrm>
          <a:prstGeom prst="line">
            <a:avLst/>
          </a:prstGeom>
          <a:noFill/>
          <a:ln w="76200">
            <a:solidFill>
              <a:srgbClr val="FFFF99"/>
            </a:solidFill>
            <a:round/>
            <a:headEnd/>
            <a:tailEnd type="triangle" w="med" len="med"/>
          </a:ln>
          <a:effectLst/>
        </p:spPr>
        <p:txBody>
          <a:bodyPr/>
          <a:lstStyle/>
          <a:p>
            <a:endParaRPr lang="ru-RU"/>
          </a:p>
        </p:txBody>
      </p:sp>
      <p:sp>
        <p:nvSpPr>
          <p:cNvPr id="24590" name="Line 14"/>
          <p:cNvSpPr>
            <a:spLocks noChangeShapeType="1"/>
          </p:cNvSpPr>
          <p:nvPr/>
        </p:nvSpPr>
        <p:spPr bwMode="auto">
          <a:xfrm>
            <a:off x="838200" y="5334000"/>
            <a:ext cx="762000" cy="0"/>
          </a:xfrm>
          <a:prstGeom prst="line">
            <a:avLst/>
          </a:prstGeom>
          <a:noFill/>
          <a:ln w="76200">
            <a:solidFill>
              <a:srgbClr val="FFFF99"/>
            </a:solidFill>
            <a:round/>
            <a:headEnd/>
            <a:tailEnd type="triangle" w="med" len="med"/>
          </a:ln>
          <a:effectLst/>
        </p:spPr>
        <p:txBody>
          <a:bodyPr/>
          <a:lstStyle/>
          <a:p>
            <a:endParaRPr lang="ru-RU"/>
          </a:p>
        </p:txBody>
      </p:sp>
      <p:sp>
        <p:nvSpPr>
          <p:cNvPr id="24591" name="Line 15"/>
          <p:cNvSpPr>
            <a:spLocks noChangeShapeType="1"/>
          </p:cNvSpPr>
          <p:nvPr/>
        </p:nvSpPr>
        <p:spPr bwMode="auto">
          <a:xfrm>
            <a:off x="838200" y="6096000"/>
            <a:ext cx="762000" cy="0"/>
          </a:xfrm>
          <a:prstGeom prst="line">
            <a:avLst/>
          </a:prstGeom>
          <a:noFill/>
          <a:ln w="76200">
            <a:solidFill>
              <a:srgbClr val="FFFF99"/>
            </a:solidFill>
            <a:round/>
            <a:headEnd/>
            <a:tailEnd type="triangle" w="med" len="med"/>
          </a:ln>
          <a:effectLst/>
        </p:spPr>
        <p:txBody>
          <a:bodyPr/>
          <a:lstStyle/>
          <a:p>
            <a:endParaRPr lang="ru-RU"/>
          </a:p>
        </p:txBody>
      </p:sp>
      <p:sp>
        <p:nvSpPr>
          <p:cNvPr id="24592" name="Text Box 16"/>
          <p:cNvSpPr txBox="1">
            <a:spLocks noChangeArrowheads="1"/>
          </p:cNvSpPr>
          <p:nvPr/>
        </p:nvSpPr>
        <p:spPr bwMode="auto">
          <a:xfrm>
            <a:off x="233597" y="0"/>
            <a:ext cx="8839200" cy="1187450"/>
          </a:xfrm>
          <a:prstGeom prst="rect">
            <a:avLst/>
          </a:prstGeom>
          <a:noFill/>
          <a:ln w="9525">
            <a:noFill/>
            <a:miter lim="800000"/>
            <a:headEnd/>
            <a:tailEnd/>
          </a:ln>
          <a:effectLst/>
        </p:spPr>
        <p:txBody>
          <a:bodyPr>
            <a:spAutoFit/>
          </a:bodyPr>
          <a:lstStyle/>
          <a:p>
            <a:pPr algn="ctr">
              <a:spcBef>
                <a:spcPct val="50000"/>
              </a:spcBef>
            </a:pPr>
            <a:r>
              <a:rPr lang="ru-RU" sz="2400" dirty="0">
                <a:solidFill>
                  <a:schemeClr val="bg1"/>
                </a:solidFill>
              </a:rPr>
              <a:t>Призыву на военную службу подлежат граждане мужского пола в возрасте от18 до 27 лет, не прошедшие военную или альтернативную службу и не находящиеся в запасе.</a:t>
            </a:r>
          </a:p>
        </p:txBody>
      </p:sp>
      <p:sp>
        <p:nvSpPr>
          <p:cNvPr id="24594" name="Text Box 18"/>
          <p:cNvSpPr txBox="1">
            <a:spLocks noChangeArrowheads="1"/>
          </p:cNvSpPr>
          <p:nvPr/>
        </p:nvSpPr>
        <p:spPr bwMode="auto">
          <a:xfrm>
            <a:off x="309797" y="1371600"/>
            <a:ext cx="8686800" cy="495300"/>
          </a:xfrm>
          <a:prstGeom prst="rect">
            <a:avLst/>
          </a:prstGeom>
          <a:solidFill>
            <a:srgbClr val="008000"/>
          </a:solidFill>
          <a:ln w="38100">
            <a:solidFill>
              <a:srgbClr val="FFFF00"/>
            </a:solidFill>
            <a:miter lim="800000"/>
            <a:headEnd/>
            <a:tailEnd/>
          </a:ln>
          <a:effectLst/>
        </p:spPr>
        <p:txBody>
          <a:bodyPr>
            <a:spAutoFit/>
          </a:bodyPr>
          <a:lstStyle/>
          <a:p>
            <a:pPr algn="ctr">
              <a:spcBef>
                <a:spcPct val="50000"/>
              </a:spcBef>
            </a:pPr>
            <a:r>
              <a:rPr lang="ru-RU" sz="2400">
                <a:solidFill>
                  <a:srgbClr val="FFFF00"/>
                </a:solidFill>
              </a:rPr>
              <a:t>От призыва на военную службу освобождаются граждане:</a:t>
            </a:r>
            <a:endParaRPr lang="ru-RU" sz="32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592"/>
                                        </p:tgtEl>
                                        <p:attrNameLst>
                                          <p:attrName>style.visibility</p:attrName>
                                        </p:attrNameLst>
                                      </p:cBhvr>
                                      <p:to>
                                        <p:strVal val="visible"/>
                                      </p:to>
                                    </p:set>
                                    <p:anim calcmode="lin" valueType="num">
                                      <p:cBhvr>
                                        <p:cTn id="7" dur="1000" fill="hold"/>
                                        <p:tgtEl>
                                          <p:spTgt spid="24592"/>
                                        </p:tgtEl>
                                        <p:attrNameLst>
                                          <p:attrName>ppt_w</p:attrName>
                                        </p:attrNameLst>
                                      </p:cBhvr>
                                      <p:tavLst>
                                        <p:tav tm="0">
                                          <p:val>
                                            <p:fltVal val="0"/>
                                          </p:val>
                                        </p:tav>
                                        <p:tav tm="100000">
                                          <p:val>
                                            <p:strVal val="#ppt_w"/>
                                          </p:val>
                                        </p:tav>
                                      </p:tavLst>
                                    </p:anim>
                                    <p:anim calcmode="lin" valueType="num">
                                      <p:cBhvr>
                                        <p:cTn id="8" dur="1000" fill="hold"/>
                                        <p:tgtEl>
                                          <p:spTgt spid="24592"/>
                                        </p:tgtEl>
                                        <p:attrNameLst>
                                          <p:attrName>ppt_h</p:attrName>
                                        </p:attrNameLst>
                                      </p:cBhvr>
                                      <p:tavLst>
                                        <p:tav tm="0">
                                          <p:val>
                                            <p:fltVal val="0"/>
                                          </p:val>
                                        </p:tav>
                                        <p:tav tm="100000">
                                          <p:val>
                                            <p:strVal val="#ppt_h"/>
                                          </p:val>
                                        </p:tav>
                                      </p:tavLst>
                                    </p:anim>
                                    <p:anim calcmode="lin" valueType="num">
                                      <p:cBhvr>
                                        <p:cTn id="9" dur="1000" fill="hold"/>
                                        <p:tgtEl>
                                          <p:spTgt spid="24592"/>
                                        </p:tgtEl>
                                        <p:attrNameLst>
                                          <p:attrName>style.rotation</p:attrName>
                                        </p:attrNameLst>
                                      </p:cBhvr>
                                      <p:tavLst>
                                        <p:tav tm="0">
                                          <p:val>
                                            <p:fltVal val="90"/>
                                          </p:val>
                                        </p:tav>
                                        <p:tav tm="100000">
                                          <p:val>
                                            <p:fltVal val="0"/>
                                          </p:val>
                                        </p:tav>
                                      </p:tavLst>
                                    </p:anim>
                                    <p:animEffect transition="in" filter="fade">
                                      <p:cBhvr>
                                        <p:cTn id="10" dur="1000"/>
                                        <p:tgtEl>
                                          <p:spTgt spid="2459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4594"/>
                                        </p:tgtEl>
                                        <p:attrNameLst>
                                          <p:attrName>style.visibility</p:attrName>
                                        </p:attrNameLst>
                                      </p:cBhvr>
                                      <p:to>
                                        <p:strVal val="visible"/>
                                      </p:to>
                                    </p:set>
                                    <p:anim calcmode="lin" valueType="num">
                                      <p:cBhvr>
                                        <p:cTn id="13" dur="1000" fill="hold"/>
                                        <p:tgtEl>
                                          <p:spTgt spid="24594"/>
                                        </p:tgtEl>
                                        <p:attrNameLst>
                                          <p:attrName>ppt_w</p:attrName>
                                        </p:attrNameLst>
                                      </p:cBhvr>
                                      <p:tavLst>
                                        <p:tav tm="0">
                                          <p:val>
                                            <p:fltVal val="0"/>
                                          </p:val>
                                        </p:tav>
                                        <p:tav tm="100000">
                                          <p:val>
                                            <p:strVal val="#ppt_w"/>
                                          </p:val>
                                        </p:tav>
                                      </p:tavLst>
                                    </p:anim>
                                    <p:anim calcmode="lin" valueType="num">
                                      <p:cBhvr>
                                        <p:cTn id="14" dur="1000" fill="hold"/>
                                        <p:tgtEl>
                                          <p:spTgt spid="24594"/>
                                        </p:tgtEl>
                                        <p:attrNameLst>
                                          <p:attrName>ppt_h</p:attrName>
                                        </p:attrNameLst>
                                      </p:cBhvr>
                                      <p:tavLst>
                                        <p:tav tm="0">
                                          <p:val>
                                            <p:fltVal val="0"/>
                                          </p:val>
                                        </p:tav>
                                        <p:tav tm="100000">
                                          <p:val>
                                            <p:strVal val="#ppt_h"/>
                                          </p:val>
                                        </p:tav>
                                      </p:tavLst>
                                    </p:anim>
                                    <p:anim calcmode="lin" valueType="num">
                                      <p:cBhvr>
                                        <p:cTn id="15" dur="1000" fill="hold"/>
                                        <p:tgtEl>
                                          <p:spTgt spid="24594"/>
                                        </p:tgtEl>
                                        <p:attrNameLst>
                                          <p:attrName>style.rotation</p:attrName>
                                        </p:attrNameLst>
                                      </p:cBhvr>
                                      <p:tavLst>
                                        <p:tav tm="0">
                                          <p:val>
                                            <p:fltVal val="90"/>
                                          </p:val>
                                        </p:tav>
                                        <p:tav tm="100000">
                                          <p:val>
                                            <p:fltVal val="0"/>
                                          </p:val>
                                        </p:tav>
                                      </p:tavLst>
                                    </p:anim>
                                    <p:animEffect transition="in" filter="fade">
                                      <p:cBhvr>
                                        <p:cTn id="16" dur="1000"/>
                                        <p:tgtEl>
                                          <p:spTgt spid="2459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4580"/>
                                        </p:tgtEl>
                                        <p:attrNameLst>
                                          <p:attrName>style.visibility</p:attrName>
                                        </p:attrNameLst>
                                      </p:cBhvr>
                                      <p:to>
                                        <p:strVal val="visible"/>
                                      </p:to>
                                    </p:set>
                                    <p:anim calcmode="lin" valueType="num">
                                      <p:cBhvr>
                                        <p:cTn id="19" dur="1000" fill="hold"/>
                                        <p:tgtEl>
                                          <p:spTgt spid="24580"/>
                                        </p:tgtEl>
                                        <p:attrNameLst>
                                          <p:attrName>ppt_w</p:attrName>
                                        </p:attrNameLst>
                                      </p:cBhvr>
                                      <p:tavLst>
                                        <p:tav tm="0">
                                          <p:val>
                                            <p:fltVal val="0"/>
                                          </p:val>
                                        </p:tav>
                                        <p:tav tm="100000">
                                          <p:val>
                                            <p:strVal val="#ppt_w"/>
                                          </p:val>
                                        </p:tav>
                                      </p:tavLst>
                                    </p:anim>
                                    <p:anim calcmode="lin" valueType="num">
                                      <p:cBhvr>
                                        <p:cTn id="20" dur="1000" fill="hold"/>
                                        <p:tgtEl>
                                          <p:spTgt spid="24580"/>
                                        </p:tgtEl>
                                        <p:attrNameLst>
                                          <p:attrName>ppt_h</p:attrName>
                                        </p:attrNameLst>
                                      </p:cBhvr>
                                      <p:tavLst>
                                        <p:tav tm="0">
                                          <p:val>
                                            <p:fltVal val="0"/>
                                          </p:val>
                                        </p:tav>
                                        <p:tav tm="100000">
                                          <p:val>
                                            <p:strVal val="#ppt_h"/>
                                          </p:val>
                                        </p:tav>
                                      </p:tavLst>
                                    </p:anim>
                                    <p:anim calcmode="lin" valueType="num">
                                      <p:cBhvr>
                                        <p:cTn id="21" dur="1000" fill="hold"/>
                                        <p:tgtEl>
                                          <p:spTgt spid="24580"/>
                                        </p:tgtEl>
                                        <p:attrNameLst>
                                          <p:attrName>style.rotation</p:attrName>
                                        </p:attrNameLst>
                                      </p:cBhvr>
                                      <p:tavLst>
                                        <p:tav tm="0">
                                          <p:val>
                                            <p:fltVal val="90"/>
                                          </p:val>
                                        </p:tav>
                                        <p:tav tm="100000">
                                          <p:val>
                                            <p:fltVal val="0"/>
                                          </p:val>
                                        </p:tav>
                                      </p:tavLst>
                                    </p:anim>
                                    <p:animEffect transition="in" filter="fade">
                                      <p:cBhvr>
                                        <p:cTn id="22" dur="1000"/>
                                        <p:tgtEl>
                                          <p:spTgt spid="24580"/>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4579"/>
                                        </p:tgtEl>
                                        <p:attrNameLst>
                                          <p:attrName>style.visibility</p:attrName>
                                        </p:attrNameLst>
                                      </p:cBhvr>
                                      <p:to>
                                        <p:strVal val="visible"/>
                                      </p:to>
                                    </p:set>
                                    <p:anim calcmode="lin" valueType="num">
                                      <p:cBhvr>
                                        <p:cTn id="25" dur="1000" fill="hold"/>
                                        <p:tgtEl>
                                          <p:spTgt spid="24579"/>
                                        </p:tgtEl>
                                        <p:attrNameLst>
                                          <p:attrName>ppt_w</p:attrName>
                                        </p:attrNameLst>
                                      </p:cBhvr>
                                      <p:tavLst>
                                        <p:tav tm="0">
                                          <p:val>
                                            <p:fltVal val="0"/>
                                          </p:val>
                                        </p:tav>
                                        <p:tav tm="100000">
                                          <p:val>
                                            <p:strVal val="#ppt_w"/>
                                          </p:val>
                                        </p:tav>
                                      </p:tavLst>
                                    </p:anim>
                                    <p:anim calcmode="lin" valueType="num">
                                      <p:cBhvr>
                                        <p:cTn id="26" dur="1000" fill="hold"/>
                                        <p:tgtEl>
                                          <p:spTgt spid="24579"/>
                                        </p:tgtEl>
                                        <p:attrNameLst>
                                          <p:attrName>ppt_h</p:attrName>
                                        </p:attrNameLst>
                                      </p:cBhvr>
                                      <p:tavLst>
                                        <p:tav tm="0">
                                          <p:val>
                                            <p:fltVal val="0"/>
                                          </p:val>
                                        </p:tav>
                                        <p:tav tm="100000">
                                          <p:val>
                                            <p:strVal val="#ppt_h"/>
                                          </p:val>
                                        </p:tav>
                                      </p:tavLst>
                                    </p:anim>
                                    <p:anim calcmode="lin" valueType="num">
                                      <p:cBhvr>
                                        <p:cTn id="27" dur="1000" fill="hold"/>
                                        <p:tgtEl>
                                          <p:spTgt spid="24579"/>
                                        </p:tgtEl>
                                        <p:attrNameLst>
                                          <p:attrName>style.rotation</p:attrName>
                                        </p:attrNameLst>
                                      </p:cBhvr>
                                      <p:tavLst>
                                        <p:tav tm="0">
                                          <p:val>
                                            <p:fltVal val="90"/>
                                          </p:val>
                                        </p:tav>
                                        <p:tav tm="100000">
                                          <p:val>
                                            <p:fltVal val="0"/>
                                          </p:val>
                                        </p:tav>
                                      </p:tavLst>
                                    </p:anim>
                                    <p:animEffect transition="in" filter="fade">
                                      <p:cBhvr>
                                        <p:cTn id="28" dur="1000"/>
                                        <p:tgtEl>
                                          <p:spTgt spid="24579"/>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4581"/>
                                        </p:tgtEl>
                                        <p:attrNameLst>
                                          <p:attrName>style.visibility</p:attrName>
                                        </p:attrNameLst>
                                      </p:cBhvr>
                                      <p:to>
                                        <p:strVal val="visible"/>
                                      </p:to>
                                    </p:set>
                                    <p:anim calcmode="lin" valueType="num">
                                      <p:cBhvr>
                                        <p:cTn id="31" dur="1000" fill="hold"/>
                                        <p:tgtEl>
                                          <p:spTgt spid="24581"/>
                                        </p:tgtEl>
                                        <p:attrNameLst>
                                          <p:attrName>ppt_w</p:attrName>
                                        </p:attrNameLst>
                                      </p:cBhvr>
                                      <p:tavLst>
                                        <p:tav tm="0">
                                          <p:val>
                                            <p:fltVal val="0"/>
                                          </p:val>
                                        </p:tav>
                                        <p:tav tm="100000">
                                          <p:val>
                                            <p:strVal val="#ppt_w"/>
                                          </p:val>
                                        </p:tav>
                                      </p:tavLst>
                                    </p:anim>
                                    <p:anim calcmode="lin" valueType="num">
                                      <p:cBhvr>
                                        <p:cTn id="32" dur="1000" fill="hold"/>
                                        <p:tgtEl>
                                          <p:spTgt spid="24581"/>
                                        </p:tgtEl>
                                        <p:attrNameLst>
                                          <p:attrName>ppt_h</p:attrName>
                                        </p:attrNameLst>
                                      </p:cBhvr>
                                      <p:tavLst>
                                        <p:tav tm="0">
                                          <p:val>
                                            <p:fltVal val="0"/>
                                          </p:val>
                                        </p:tav>
                                        <p:tav tm="100000">
                                          <p:val>
                                            <p:strVal val="#ppt_h"/>
                                          </p:val>
                                        </p:tav>
                                      </p:tavLst>
                                    </p:anim>
                                    <p:anim calcmode="lin" valueType="num">
                                      <p:cBhvr>
                                        <p:cTn id="33" dur="1000" fill="hold"/>
                                        <p:tgtEl>
                                          <p:spTgt spid="24581"/>
                                        </p:tgtEl>
                                        <p:attrNameLst>
                                          <p:attrName>style.rotation</p:attrName>
                                        </p:attrNameLst>
                                      </p:cBhvr>
                                      <p:tavLst>
                                        <p:tav tm="0">
                                          <p:val>
                                            <p:fltVal val="90"/>
                                          </p:val>
                                        </p:tav>
                                        <p:tav tm="100000">
                                          <p:val>
                                            <p:fltVal val="0"/>
                                          </p:val>
                                        </p:tav>
                                      </p:tavLst>
                                    </p:anim>
                                    <p:animEffect transition="in" filter="fade">
                                      <p:cBhvr>
                                        <p:cTn id="34" dur="1000"/>
                                        <p:tgtEl>
                                          <p:spTgt spid="24581"/>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4582"/>
                                        </p:tgtEl>
                                        <p:attrNameLst>
                                          <p:attrName>style.visibility</p:attrName>
                                        </p:attrNameLst>
                                      </p:cBhvr>
                                      <p:to>
                                        <p:strVal val="visible"/>
                                      </p:to>
                                    </p:set>
                                    <p:anim calcmode="lin" valueType="num">
                                      <p:cBhvr>
                                        <p:cTn id="37" dur="1000" fill="hold"/>
                                        <p:tgtEl>
                                          <p:spTgt spid="24582"/>
                                        </p:tgtEl>
                                        <p:attrNameLst>
                                          <p:attrName>ppt_w</p:attrName>
                                        </p:attrNameLst>
                                      </p:cBhvr>
                                      <p:tavLst>
                                        <p:tav tm="0">
                                          <p:val>
                                            <p:fltVal val="0"/>
                                          </p:val>
                                        </p:tav>
                                        <p:tav tm="100000">
                                          <p:val>
                                            <p:strVal val="#ppt_w"/>
                                          </p:val>
                                        </p:tav>
                                      </p:tavLst>
                                    </p:anim>
                                    <p:anim calcmode="lin" valueType="num">
                                      <p:cBhvr>
                                        <p:cTn id="38" dur="1000" fill="hold"/>
                                        <p:tgtEl>
                                          <p:spTgt spid="24582"/>
                                        </p:tgtEl>
                                        <p:attrNameLst>
                                          <p:attrName>ppt_h</p:attrName>
                                        </p:attrNameLst>
                                      </p:cBhvr>
                                      <p:tavLst>
                                        <p:tav tm="0">
                                          <p:val>
                                            <p:fltVal val="0"/>
                                          </p:val>
                                        </p:tav>
                                        <p:tav tm="100000">
                                          <p:val>
                                            <p:strVal val="#ppt_h"/>
                                          </p:val>
                                        </p:tav>
                                      </p:tavLst>
                                    </p:anim>
                                    <p:anim calcmode="lin" valueType="num">
                                      <p:cBhvr>
                                        <p:cTn id="39" dur="1000" fill="hold"/>
                                        <p:tgtEl>
                                          <p:spTgt spid="24582"/>
                                        </p:tgtEl>
                                        <p:attrNameLst>
                                          <p:attrName>style.rotation</p:attrName>
                                        </p:attrNameLst>
                                      </p:cBhvr>
                                      <p:tavLst>
                                        <p:tav tm="0">
                                          <p:val>
                                            <p:fltVal val="90"/>
                                          </p:val>
                                        </p:tav>
                                        <p:tav tm="100000">
                                          <p:val>
                                            <p:fltVal val="0"/>
                                          </p:val>
                                        </p:tav>
                                      </p:tavLst>
                                    </p:anim>
                                    <p:animEffect transition="in" filter="fade">
                                      <p:cBhvr>
                                        <p:cTn id="40" dur="1000"/>
                                        <p:tgtEl>
                                          <p:spTgt spid="24582"/>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24583"/>
                                        </p:tgtEl>
                                        <p:attrNameLst>
                                          <p:attrName>style.visibility</p:attrName>
                                        </p:attrNameLst>
                                      </p:cBhvr>
                                      <p:to>
                                        <p:strVal val="visible"/>
                                      </p:to>
                                    </p:set>
                                    <p:anim calcmode="lin" valueType="num">
                                      <p:cBhvr>
                                        <p:cTn id="43" dur="1000" fill="hold"/>
                                        <p:tgtEl>
                                          <p:spTgt spid="24583"/>
                                        </p:tgtEl>
                                        <p:attrNameLst>
                                          <p:attrName>ppt_w</p:attrName>
                                        </p:attrNameLst>
                                      </p:cBhvr>
                                      <p:tavLst>
                                        <p:tav tm="0">
                                          <p:val>
                                            <p:fltVal val="0"/>
                                          </p:val>
                                        </p:tav>
                                        <p:tav tm="100000">
                                          <p:val>
                                            <p:strVal val="#ppt_w"/>
                                          </p:val>
                                        </p:tav>
                                      </p:tavLst>
                                    </p:anim>
                                    <p:anim calcmode="lin" valueType="num">
                                      <p:cBhvr>
                                        <p:cTn id="44" dur="1000" fill="hold"/>
                                        <p:tgtEl>
                                          <p:spTgt spid="24583"/>
                                        </p:tgtEl>
                                        <p:attrNameLst>
                                          <p:attrName>ppt_h</p:attrName>
                                        </p:attrNameLst>
                                      </p:cBhvr>
                                      <p:tavLst>
                                        <p:tav tm="0">
                                          <p:val>
                                            <p:fltVal val="0"/>
                                          </p:val>
                                        </p:tav>
                                        <p:tav tm="100000">
                                          <p:val>
                                            <p:strVal val="#ppt_h"/>
                                          </p:val>
                                        </p:tav>
                                      </p:tavLst>
                                    </p:anim>
                                    <p:anim calcmode="lin" valueType="num">
                                      <p:cBhvr>
                                        <p:cTn id="45" dur="1000" fill="hold"/>
                                        <p:tgtEl>
                                          <p:spTgt spid="24583"/>
                                        </p:tgtEl>
                                        <p:attrNameLst>
                                          <p:attrName>style.rotation</p:attrName>
                                        </p:attrNameLst>
                                      </p:cBhvr>
                                      <p:tavLst>
                                        <p:tav tm="0">
                                          <p:val>
                                            <p:fltVal val="90"/>
                                          </p:val>
                                        </p:tav>
                                        <p:tav tm="100000">
                                          <p:val>
                                            <p:fltVal val="0"/>
                                          </p:val>
                                        </p:tav>
                                      </p:tavLst>
                                    </p:anim>
                                    <p:animEffect transition="in" filter="fade">
                                      <p:cBhvr>
                                        <p:cTn id="46" dur="1000"/>
                                        <p:tgtEl>
                                          <p:spTgt spid="24583"/>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24584"/>
                                        </p:tgtEl>
                                        <p:attrNameLst>
                                          <p:attrName>style.visibility</p:attrName>
                                        </p:attrNameLst>
                                      </p:cBhvr>
                                      <p:to>
                                        <p:strVal val="visible"/>
                                      </p:to>
                                    </p:set>
                                    <p:anim calcmode="lin" valueType="num">
                                      <p:cBhvr>
                                        <p:cTn id="49" dur="1000" fill="hold"/>
                                        <p:tgtEl>
                                          <p:spTgt spid="24584"/>
                                        </p:tgtEl>
                                        <p:attrNameLst>
                                          <p:attrName>ppt_w</p:attrName>
                                        </p:attrNameLst>
                                      </p:cBhvr>
                                      <p:tavLst>
                                        <p:tav tm="0">
                                          <p:val>
                                            <p:fltVal val="0"/>
                                          </p:val>
                                        </p:tav>
                                        <p:tav tm="100000">
                                          <p:val>
                                            <p:strVal val="#ppt_w"/>
                                          </p:val>
                                        </p:tav>
                                      </p:tavLst>
                                    </p:anim>
                                    <p:anim calcmode="lin" valueType="num">
                                      <p:cBhvr>
                                        <p:cTn id="50" dur="1000" fill="hold"/>
                                        <p:tgtEl>
                                          <p:spTgt spid="24584"/>
                                        </p:tgtEl>
                                        <p:attrNameLst>
                                          <p:attrName>ppt_h</p:attrName>
                                        </p:attrNameLst>
                                      </p:cBhvr>
                                      <p:tavLst>
                                        <p:tav tm="0">
                                          <p:val>
                                            <p:fltVal val="0"/>
                                          </p:val>
                                        </p:tav>
                                        <p:tav tm="100000">
                                          <p:val>
                                            <p:strVal val="#ppt_h"/>
                                          </p:val>
                                        </p:tav>
                                      </p:tavLst>
                                    </p:anim>
                                    <p:anim calcmode="lin" valueType="num">
                                      <p:cBhvr>
                                        <p:cTn id="51" dur="1000" fill="hold"/>
                                        <p:tgtEl>
                                          <p:spTgt spid="24584"/>
                                        </p:tgtEl>
                                        <p:attrNameLst>
                                          <p:attrName>style.rotation</p:attrName>
                                        </p:attrNameLst>
                                      </p:cBhvr>
                                      <p:tavLst>
                                        <p:tav tm="0">
                                          <p:val>
                                            <p:fltVal val="90"/>
                                          </p:val>
                                        </p:tav>
                                        <p:tav tm="100000">
                                          <p:val>
                                            <p:fltVal val="0"/>
                                          </p:val>
                                        </p:tav>
                                      </p:tavLst>
                                    </p:anim>
                                    <p:animEffect transition="in" filter="fade">
                                      <p:cBhvr>
                                        <p:cTn id="52" dur="1000"/>
                                        <p:tgtEl>
                                          <p:spTgt spid="24584"/>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24585"/>
                                        </p:tgtEl>
                                        <p:attrNameLst>
                                          <p:attrName>style.visibility</p:attrName>
                                        </p:attrNameLst>
                                      </p:cBhvr>
                                      <p:to>
                                        <p:strVal val="visible"/>
                                      </p:to>
                                    </p:set>
                                    <p:anim calcmode="lin" valueType="num">
                                      <p:cBhvr>
                                        <p:cTn id="55" dur="1000" fill="hold"/>
                                        <p:tgtEl>
                                          <p:spTgt spid="24585"/>
                                        </p:tgtEl>
                                        <p:attrNameLst>
                                          <p:attrName>ppt_w</p:attrName>
                                        </p:attrNameLst>
                                      </p:cBhvr>
                                      <p:tavLst>
                                        <p:tav tm="0">
                                          <p:val>
                                            <p:fltVal val="0"/>
                                          </p:val>
                                        </p:tav>
                                        <p:tav tm="100000">
                                          <p:val>
                                            <p:strVal val="#ppt_w"/>
                                          </p:val>
                                        </p:tav>
                                      </p:tavLst>
                                    </p:anim>
                                    <p:anim calcmode="lin" valueType="num">
                                      <p:cBhvr>
                                        <p:cTn id="56" dur="1000" fill="hold"/>
                                        <p:tgtEl>
                                          <p:spTgt spid="24585"/>
                                        </p:tgtEl>
                                        <p:attrNameLst>
                                          <p:attrName>ppt_h</p:attrName>
                                        </p:attrNameLst>
                                      </p:cBhvr>
                                      <p:tavLst>
                                        <p:tav tm="0">
                                          <p:val>
                                            <p:fltVal val="0"/>
                                          </p:val>
                                        </p:tav>
                                        <p:tav tm="100000">
                                          <p:val>
                                            <p:strVal val="#ppt_h"/>
                                          </p:val>
                                        </p:tav>
                                      </p:tavLst>
                                    </p:anim>
                                    <p:anim calcmode="lin" valueType="num">
                                      <p:cBhvr>
                                        <p:cTn id="57" dur="1000" fill="hold"/>
                                        <p:tgtEl>
                                          <p:spTgt spid="24585"/>
                                        </p:tgtEl>
                                        <p:attrNameLst>
                                          <p:attrName>style.rotation</p:attrName>
                                        </p:attrNameLst>
                                      </p:cBhvr>
                                      <p:tavLst>
                                        <p:tav tm="0">
                                          <p:val>
                                            <p:fltVal val="90"/>
                                          </p:val>
                                        </p:tav>
                                        <p:tav tm="100000">
                                          <p:val>
                                            <p:fltVal val="0"/>
                                          </p:val>
                                        </p:tav>
                                      </p:tavLst>
                                    </p:anim>
                                    <p:animEffect transition="in" filter="fade">
                                      <p:cBhvr>
                                        <p:cTn id="58" dur="1000"/>
                                        <p:tgtEl>
                                          <p:spTgt spid="24585"/>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24588"/>
                                        </p:tgtEl>
                                        <p:attrNameLst>
                                          <p:attrName>style.visibility</p:attrName>
                                        </p:attrNameLst>
                                      </p:cBhvr>
                                      <p:to>
                                        <p:strVal val="visible"/>
                                      </p:to>
                                    </p:set>
                                    <p:anim calcmode="lin" valueType="num">
                                      <p:cBhvr>
                                        <p:cTn id="61" dur="1000" fill="hold"/>
                                        <p:tgtEl>
                                          <p:spTgt spid="24588"/>
                                        </p:tgtEl>
                                        <p:attrNameLst>
                                          <p:attrName>ppt_w</p:attrName>
                                        </p:attrNameLst>
                                      </p:cBhvr>
                                      <p:tavLst>
                                        <p:tav tm="0">
                                          <p:val>
                                            <p:fltVal val="0"/>
                                          </p:val>
                                        </p:tav>
                                        <p:tav tm="100000">
                                          <p:val>
                                            <p:strVal val="#ppt_w"/>
                                          </p:val>
                                        </p:tav>
                                      </p:tavLst>
                                    </p:anim>
                                    <p:anim calcmode="lin" valueType="num">
                                      <p:cBhvr>
                                        <p:cTn id="62" dur="1000" fill="hold"/>
                                        <p:tgtEl>
                                          <p:spTgt spid="24588"/>
                                        </p:tgtEl>
                                        <p:attrNameLst>
                                          <p:attrName>ppt_h</p:attrName>
                                        </p:attrNameLst>
                                      </p:cBhvr>
                                      <p:tavLst>
                                        <p:tav tm="0">
                                          <p:val>
                                            <p:fltVal val="0"/>
                                          </p:val>
                                        </p:tav>
                                        <p:tav tm="100000">
                                          <p:val>
                                            <p:strVal val="#ppt_h"/>
                                          </p:val>
                                        </p:tav>
                                      </p:tavLst>
                                    </p:anim>
                                    <p:anim calcmode="lin" valueType="num">
                                      <p:cBhvr>
                                        <p:cTn id="63" dur="1000" fill="hold"/>
                                        <p:tgtEl>
                                          <p:spTgt spid="24588"/>
                                        </p:tgtEl>
                                        <p:attrNameLst>
                                          <p:attrName>style.rotation</p:attrName>
                                        </p:attrNameLst>
                                      </p:cBhvr>
                                      <p:tavLst>
                                        <p:tav tm="0">
                                          <p:val>
                                            <p:fltVal val="90"/>
                                          </p:val>
                                        </p:tav>
                                        <p:tav tm="100000">
                                          <p:val>
                                            <p:fltVal val="0"/>
                                          </p:val>
                                        </p:tav>
                                      </p:tavLst>
                                    </p:anim>
                                    <p:animEffect transition="in" filter="fade">
                                      <p:cBhvr>
                                        <p:cTn id="64" dur="1000"/>
                                        <p:tgtEl>
                                          <p:spTgt spid="24588"/>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24587"/>
                                        </p:tgtEl>
                                        <p:attrNameLst>
                                          <p:attrName>style.visibility</p:attrName>
                                        </p:attrNameLst>
                                      </p:cBhvr>
                                      <p:to>
                                        <p:strVal val="visible"/>
                                      </p:to>
                                    </p:set>
                                    <p:anim calcmode="lin" valueType="num">
                                      <p:cBhvr>
                                        <p:cTn id="67" dur="1000" fill="hold"/>
                                        <p:tgtEl>
                                          <p:spTgt spid="24587"/>
                                        </p:tgtEl>
                                        <p:attrNameLst>
                                          <p:attrName>ppt_w</p:attrName>
                                        </p:attrNameLst>
                                      </p:cBhvr>
                                      <p:tavLst>
                                        <p:tav tm="0">
                                          <p:val>
                                            <p:fltVal val="0"/>
                                          </p:val>
                                        </p:tav>
                                        <p:tav tm="100000">
                                          <p:val>
                                            <p:strVal val="#ppt_w"/>
                                          </p:val>
                                        </p:tav>
                                      </p:tavLst>
                                    </p:anim>
                                    <p:anim calcmode="lin" valueType="num">
                                      <p:cBhvr>
                                        <p:cTn id="68" dur="1000" fill="hold"/>
                                        <p:tgtEl>
                                          <p:spTgt spid="24587"/>
                                        </p:tgtEl>
                                        <p:attrNameLst>
                                          <p:attrName>ppt_h</p:attrName>
                                        </p:attrNameLst>
                                      </p:cBhvr>
                                      <p:tavLst>
                                        <p:tav tm="0">
                                          <p:val>
                                            <p:fltVal val="0"/>
                                          </p:val>
                                        </p:tav>
                                        <p:tav tm="100000">
                                          <p:val>
                                            <p:strVal val="#ppt_h"/>
                                          </p:val>
                                        </p:tav>
                                      </p:tavLst>
                                    </p:anim>
                                    <p:anim calcmode="lin" valueType="num">
                                      <p:cBhvr>
                                        <p:cTn id="69" dur="1000" fill="hold"/>
                                        <p:tgtEl>
                                          <p:spTgt spid="24587"/>
                                        </p:tgtEl>
                                        <p:attrNameLst>
                                          <p:attrName>style.rotation</p:attrName>
                                        </p:attrNameLst>
                                      </p:cBhvr>
                                      <p:tavLst>
                                        <p:tav tm="0">
                                          <p:val>
                                            <p:fltVal val="90"/>
                                          </p:val>
                                        </p:tav>
                                        <p:tav tm="100000">
                                          <p:val>
                                            <p:fltVal val="0"/>
                                          </p:val>
                                        </p:tav>
                                      </p:tavLst>
                                    </p:anim>
                                    <p:animEffect transition="in" filter="fade">
                                      <p:cBhvr>
                                        <p:cTn id="70" dur="1000"/>
                                        <p:tgtEl>
                                          <p:spTgt spid="24587"/>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4586"/>
                                        </p:tgtEl>
                                        <p:attrNameLst>
                                          <p:attrName>style.visibility</p:attrName>
                                        </p:attrNameLst>
                                      </p:cBhvr>
                                      <p:to>
                                        <p:strVal val="visible"/>
                                      </p:to>
                                    </p:set>
                                    <p:anim calcmode="lin" valueType="num">
                                      <p:cBhvr>
                                        <p:cTn id="73" dur="1000" fill="hold"/>
                                        <p:tgtEl>
                                          <p:spTgt spid="24586"/>
                                        </p:tgtEl>
                                        <p:attrNameLst>
                                          <p:attrName>ppt_w</p:attrName>
                                        </p:attrNameLst>
                                      </p:cBhvr>
                                      <p:tavLst>
                                        <p:tav tm="0">
                                          <p:val>
                                            <p:fltVal val="0"/>
                                          </p:val>
                                        </p:tav>
                                        <p:tav tm="100000">
                                          <p:val>
                                            <p:strVal val="#ppt_w"/>
                                          </p:val>
                                        </p:tav>
                                      </p:tavLst>
                                    </p:anim>
                                    <p:anim calcmode="lin" valueType="num">
                                      <p:cBhvr>
                                        <p:cTn id="74" dur="1000" fill="hold"/>
                                        <p:tgtEl>
                                          <p:spTgt spid="24586"/>
                                        </p:tgtEl>
                                        <p:attrNameLst>
                                          <p:attrName>ppt_h</p:attrName>
                                        </p:attrNameLst>
                                      </p:cBhvr>
                                      <p:tavLst>
                                        <p:tav tm="0">
                                          <p:val>
                                            <p:fltVal val="0"/>
                                          </p:val>
                                        </p:tav>
                                        <p:tav tm="100000">
                                          <p:val>
                                            <p:strVal val="#ppt_h"/>
                                          </p:val>
                                        </p:tav>
                                      </p:tavLst>
                                    </p:anim>
                                    <p:anim calcmode="lin" valueType="num">
                                      <p:cBhvr>
                                        <p:cTn id="75" dur="1000" fill="hold"/>
                                        <p:tgtEl>
                                          <p:spTgt spid="24586"/>
                                        </p:tgtEl>
                                        <p:attrNameLst>
                                          <p:attrName>style.rotation</p:attrName>
                                        </p:attrNameLst>
                                      </p:cBhvr>
                                      <p:tavLst>
                                        <p:tav tm="0">
                                          <p:val>
                                            <p:fltVal val="90"/>
                                          </p:val>
                                        </p:tav>
                                        <p:tav tm="100000">
                                          <p:val>
                                            <p:fltVal val="0"/>
                                          </p:val>
                                        </p:tav>
                                      </p:tavLst>
                                    </p:anim>
                                    <p:animEffect transition="in" filter="fade">
                                      <p:cBhvr>
                                        <p:cTn id="76" dur="1000"/>
                                        <p:tgtEl>
                                          <p:spTgt spid="24586"/>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24589"/>
                                        </p:tgtEl>
                                        <p:attrNameLst>
                                          <p:attrName>style.visibility</p:attrName>
                                        </p:attrNameLst>
                                      </p:cBhvr>
                                      <p:to>
                                        <p:strVal val="visible"/>
                                      </p:to>
                                    </p:set>
                                    <p:anim calcmode="lin" valueType="num">
                                      <p:cBhvr>
                                        <p:cTn id="79" dur="1000" fill="hold"/>
                                        <p:tgtEl>
                                          <p:spTgt spid="24589"/>
                                        </p:tgtEl>
                                        <p:attrNameLst>
                                          <p:attrName>ppt_w</p:attrName>
                                        </p:attrNameLst>
                                      </p:cBhvr>
                                      <p:tavLst>
                                        <p:tav tm="0">
                                          <p:val>
                                            <p:fltVal val="0"/>
                                          </p:val>
                                        </p:tav>
                                        <p:tav tm="100000">
                                          <p:val>
                                            <p:strVal val="#ppt_w"/>
                                          </p:val>
                                        </p:tav>
                                      </p:tavLst>
                                    </p:anim>
                                    <p:anim calcmode="lin" valueType="num">
                                      <p:cBhvr>
                                        <p:cTn id="80" dur="1000" fill="hold"/>
                                        <p:tgtEl>
                                          <p:spTgt spid="24589"/>
                                        </p:tgtEl>
                                        <p:attrNameLst>
                                          <p:attrName>ppt_h</p:attrName>
                                        </p:attrNameLst>
                                      </p:cBhvr>
                                      <p:tavLst>
                                        <p:tav tm="0">
                                          <p:val>
                                            <p:fltVal val="0"/>
                                          </p:val>
                                        </p:tav>
                                        <p:tav tm="100000">
                                          <p:val>
                                            <p:strVal val="#ppt_h"/>
                                          </p:val>
                                        </p:tav>
                                      </p:tavLst>
                                    </p:anim>
                                    <p:anim calcmode="lin" valueType="num">
                                      <p:cBhvr>
                                        <p:cTn id="81" dur="1000" fill="hold"/>
                                        <p:tgtEl>
                                          <p:spTgt spid="24589"/>
                                        </p:tgtEl>
                                        <p:attrNameLst>
                                          <p:attrName>style.rotation</p:attrName>
                                        </p:attrNameLst>
                                      </p:cBhvr>
                                      <p:tavLst>
                                        <p:tav tm="0">
                                          <p:val>
                                            <p:fltVal val="90"/>
                                          </p:val>
                                        </p:tav>
                                        <p:tav tm="100000">
                                          <p:val>
                                            <p:fltVal val="0"/>
                                          </p:val>
                                        </p:tav>
                                      </p:tavLst>
                                    </p:anim>
                                    <p:animEffect transition="in" filter="fade">
                                      <p:cBhvr>
                                        <p:cTn id="82" dur="1000"/>
                                        <p:tgtEl>
                                          <p:spTgt spid="24589"/>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24590"/>
                                        </p:tgtEl>
                                        <p:attrNameLst>
                                          <p:attrName>style.visibility</p:attrName>
                                        </p:attrNameLst>
                                      </p:cBhvr>
                                      <p:to>
                                        <p:strVal val="visible"/>
                                      </p:to>
                                    </p:set>
                                    <p:anim calcmode="lin" valueType="num">
                                      <p:cBhvr>
                                        <p:cTn id="85" dur="1000" fill="hold"/>
                                        <p:tgtEl>
                                          <p:spTgt spid="24590"/>
                                        </p:tgtEl>
                                        <p:attrNameLst>
                                          <p:attrName>ppt_w</p:attrName>
                                        </p:attrNameLst>
                                      </p:cBhvr>
                                      <p:tavLst>
                                        <p:tav tm="0">
                                          <p:val>
                                            <p:fltVal val="0"/>
                                          </p:val>
                                        </p:tav>
                                        <p:tav tm="100000">
                                          <p:val>
                                            <p:strVal val="#ppt_w"/>
                                          </p:val>
                                        </p:tav>
                                      </p:tavLst>
                                    </p:anim>
                                    <p:anim calcmode="lin" valueType="num">
                                      <p:cBhvr>
                                        <p:cTn id="86" dur="1000" fill="hold"/>
                                        <p:tgtEl>
                                          <p:spTgt spid="24590"/>
                                        </p:tgtEl>
                                        <p:attrNameLst>
                                          <p:attrName>ppt_h</p:attrName>
                                        </p:attrNameLst>
                                      </p:cBhvr>
                                      <p:tavLst>
                                        <p:tav tm="0">
                                          <p:val>
                                            <p:fltVal val="0"/>
                                          </p:val>
                                        </p:tav>
                                        <p:tav tm="100000">
                                          <p:val>
                                            <p:strVal val="#ppt_h"/>
                                          </p:val>
                                        </p:tav>
                                      </p:tavLst>
                                    </p:anim>
                                    <p:anim calcmode="lin" valueType="num">
                                      <p:cBhvr>
                                        <p:cTn id="87" dur="1000" fill="hold"/>
                                        <p:tgtEl>
                                          <p:spTgt spid="24590"/>
                                        </p:tgtEl>
                                        <p:attrNameLst>
                                          <p:attrName>style.rotation</p:attrName>
                                        </p:attrNameLst>
                                      </p:cBhvr>
                                      <p:tavLst>
                                        <p:tav tm="0">
                                          <p:val>
                                            <p:fltVal val="90"/>
                                          </p:val>
                                        </p:tav>
                                        <p:tav tm="100000">
                                          <p:val>
                                            <p:fltVal val="0"/>
                                          </p:val>
                                        </p:tav>
                                      </p:tavLst>
                                    </p:anim>
                                    <p:animEffect transition="in" filter="fade">
                                      <p:cBhvr>
                                        <p:cTn id="88" dur="1000"/>
                                        <p:tgtEl>
                                          <p:spTgt spid="24590"/>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24591"/>
                                        </p:tgtEl>
                                        <p:attrNameLst>
                                          <p:attrName>style.visibility</p:attrName>
                                        </p:attrNameLst>
                                      </p:cBhvr>
                                      <p:to>
                                        <p:strVal val="visible"/>
                                      </p:to>
                                    </p:set>
                                    <p:anim calcmode="lin" valueType="num">
                                      <p:cBhvr>
                                        <p:cTn id="91" dur="1000" fill="hold"/>
                                        <p:tgtEl>
                                          <p:spTgt spid="24591"/>
                                        </p:tgtEl>
                                        <p:attrNameLst>
                                          <p:attrName>ppt_w</p:attrName>
                                        </p:attrNameLst>
                                      </p:cBhvr>
                                      <p:tavLst>
                                        <p:tav tm="0">
                                          <p:val>
                                            <p:fltVal val="0"/>
                                          </p:val>
                                        </p:tav>
                                        <p:tav tm="100000">
                                          <p:val>
                                            <p:strVal val="#ppt_w"/>
                                          </p:val>
                                        </p:tav>
                                      </p:tavLst>
                                    </p:anim>
                                    <p:anim calcmode="lin" valueType="num">
                                      <p:cBhvr>
                                        <p:cTn id="92" dur="1000" fill="hold"/>
                                        <p:tgtEl>
                                          <p:spTgt spid="24591"/>
                                        </p:tgtEl>
                                        <p:attrNameLst>
                                          <p:attrName>ppt_h</p:attrName>
                                        </p:attrNameLst>
                                      </p:cBhvr>
                                      <p:tavLst>
                                        <p:tav tm="0">
                                          <p:val>
                                            <p:fltVal val="0"/>
                                          </p:val>
                                        </p:tav>
                                        <p:tav tm="100000">
                                          <p:val>
                                            <p:strVal val="#ppt_h"/>
                                          </p:val>
                                        </p:tav>
                                      </p:tavLst>
                                    </p:anim>
                                    <p:anim calcmode="lin" valueType="num">
                                      <p:cBhvr>
                                        <p:cTn id="93" dur="1000" fill="hold"/>
                                        <p:tgtEl>
                                          <p:spTgt spid="24591"/>
                                        </p:tgtEl>
                                        <p:attrNameLst>
                                          <p:attrName>style.rotation</p:attrName>
                                        </p:attrNameLst>
                                      </p:cBhvr>
                                      <p:tavLst>
                                        <p:tav tm="0">
                                          <p:val>
                                            <p:fltVal val="90"/>
                                          </p:val>
                                        </p:tav>
                                        <p:tav tm="100000">
                                          <p:val>
                                            <p:fltVal val="0"/>
                                          </p:val>
                                        </p:tav>
                                      </p:tavLst>
                                    </p:anim>
                                    <p:animEffect transition="in" filter="fade">
                                      <p:cBhvr>
                                        <p:cTn id="94" dur="1000"/>
                                        <p:tgtEl>
                                          <p:spTgt spid="24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p:bldP spid="24580" grpId="0" animBg="1"/>
      <p:bldP spid="24581" grpId="0" animBg="1"/>
      <p:bldP spid="24582" grpId="0" animBg="1"/>
      <p:bldP spid="24583" grpId="0" animBg="1"/>
      <p:bldP spid="24584" grpId="0" animBg="1"/>
      <p:bldP spid="24585" grpId="0" animBg="1"/>
      <p:bldP spid="24586" grpId="0" animBg="1"/>
      <p:bldP spid="24587" grpId="0" animBg="1"/>
      <p:bldP spid="24588" grpId="0" animBg="1"/>
      <p:bldP spid="24589" grpId="0" animBg="1"/>
      <p:bldP spid="24590" grpId="0" animBg="1"/>
      <p:bldP spid="24591" grpId="0" animBg="1"/>
      <p:bldP spid="24592" grpId="0"/>
      <p:bldP spid="2459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228600" y="1371600"/>
            <a:ext cx="8610600" cy="617538"/>
          </a:xfrm>
          <a:prstGeom prst="rect">
            <a:avLst/>
          </a:prstGeom>
          <a:solidFill>
            <a:srgbClr val="008000"/>
          </a:solidFill>
          <a:ln w="38100">
            <a:solidFill>
              <a:srgbClr val="FFFF00"/>
            </a:solidFill>
            <a:miter lim="800000"/>
            <a:headEnd/>
            <a:tailEnd/>
          </a:ln>
          <a:effectLst/>
        </p:spPr>
        <p:txBody>
          <a:bodyPr>
            <a:spAutoFit/>
          </a:bodyPr>
          <a:lstStyle/>
          <a:p>
            <a:pPr algn="ctr"/>
            <a:r>
              <a:rPr lang="ru-RU" sz="3200">
                <a:solidFill>
                  <a:srgbClr val="FFFF00"/>
                </a:solidFill>
                <a:effectLst>
                  <a:outerShdw blurRad="38100" dist="38100" dir="2700000" algn="tl">
                    <a:srgbClr val="000000"/>
                  </a:outerShdw>
                </a:effectLst>
              </a:rPr>
              <a:t>Состав призывной комиссии</a:t>
            </a:r>
          </a:p>
        </p:txBody>
      </p:sp>
      <p:sp>
        <p:nvSpPr>
          <p:cNvPr id="21508" name="Text Box 4"/>
          <p:cNvSpPr txBox="1">
            <a:spLocks noChangeArrowheads="1"/>
          </p:cNvSpPr>
          <p:nvPr/>
        </p:nvSpPr>
        <p:spPr bwMode="auto">
          <a:xfrm>
            <a:off x="2626197" y="3895725"/>
            <a:ext cx="5868987" cy="925513"/>
          </a:xfrm>
          <a:prstGeom prst="rect">
            <a:avLst/>
          </a:prstGeom>
          <a:solidFill>
            <a:srgbClr val="00B0F0"/>
          </a:solidFill>
          <a:ln w="28575" algn="ctr">
            <a:solidFill>
              <a:srgbClr val="0033CC"/>
            </a:solidFill>
            <a:miter lim="800000"/>
            <a:headEnd/>
            <a:tailEnd/>
          </a:ln>
          <a:effectLst/>
        </p:spPr>
        <p:txBody>
          <a:bodyPr>
            <a:spAutoFit/>
          </a:bodyPr>
          <a:lstStyle/>
          <a:p>
            <a:pPr>
              <a:spcBef>
                <a:spcPct val="50000"/>
              </a:spcBef>
            </a:pPr>
            <a:r>
              <a:rPr lang="ru-RU" b="1" dirty="0" smtClean="0">
                <a:solidFill>
                  <a:schemeClr val="bg1"/>
                </a:solidFill>
              </a:rPr>
              <a:t>Ст. </a:t>
            </a:r>
            <a:r>
              <a:rPr lang="ru-RU" b="1" dirty="0">
                <a:solidFill>
                  <a:schemeClr val="bg1"/>
                </a:solidFill>
              </a:rPr>
              <a:t>в</a:t>
            </a:r>
            <a:r>
              <a:rPr lang="ru-RU" b="1" dirty="0" smtClean="0">
                <a:solidFill>
                  <a:schemeClr val="bg1"/>
                </a:solidFill>
              </a:rPr>
              <a:t>рач</a:t>
            </a:r>
            <a:r>
              <a:rPr lang="ru-RU" b="1" dirty="0">
                <a:solidFill>
                  <a:schemeClr val="bg1"/>
                </a:solidFill>
              </a:rPr>
              <a:t>, руководящий работой по медицинскому освидетельствованию граждан, подлежащих призыву на военную службу</a:t>
            </a:r>
          </a:p>
        </p:txBody>
      </p:sp>
      <p:sp>
        <p:nvSpPr>
          <p:cNvPr id="21509" name="Text Box 5"/>
          <p:cNvSpPr txBox="1">
            <a:spLocks noChangeArrowheads="1"/>
          </p:cNvSpPr>
          <p:nvPr/>
        </p:nvSpPr>
        <p:spPr bwMode="auto">
          <a:xfrm>
            <a:off x="2627784" y="4851400"/>
            <a:ext cx="5867400" cy="650875"/>
          </a:xfrm>
          <a:prstGeom prst="rect">
            <a:avLst/>
          </a:prstGeom>
          <a:solidFill>
            <a:srgbClr val="00B0F0"/>
          </a:solidFill>
          <a:ln w="28575" algn="ctr">
            <a:solidFill>
              <a:srgbClr val="0033CC"/>
            </a:solidFill>
            <a:miter lim="800000"/>
            <a:headEnd/>
            <a:tailEnd/>
          </a:ln>
          <a:effectLst/>
        </p:spPr>
        <p:txBody>
          <a:bodyPr>
            <a:spAutoFit/>
          </a:bodyPr>
          <a:lstStyle/>
          <a:p>
            <a:pPr>
              <a:spcBef>
                <a:spcPct val="50000"/>
              </a:spcBef>
            </a:pPr>
            <a:r>
              <a:rPr lang="ru-RU" b="1" dirty="0">
                <a:solidFill>
                  <a:schemeClr val="bg1"/>
                </a:solidFill>
              </a:rPr>
              <a:t>Представитель соответствующего органа внутренних </a:t>
            </a:r>
            <a:r>
              <a:rPr lang="ru-RU" b="1" dirty="0" smtClean="0">
                <a:solidFill>
                  <a:schemeClr val="bg1"/>
                </a:solidFill>
              </a:rPr>
              <a:t>дел и органа управления образованием</a:t>
            </a:r>
            <a:endParaRPr lang="ru-RU" b="1" dirty="0">
              <a:solidFill>
                <a:schemeClr val="bg1"/>
              </a:solidFill>
            </a:endParaRPr>
          </a:p>
        </p:txBody>
      </p:sp>
      <p:sp>
        <p:nvSpPr>
          <p:cNvPr id="21510" name="Text Box 6"/>
          <p:cNvSpPr txBox="1">
            <a:spLocks noChangeArrowheads="1"/>
          </p:cNvSpPr>
          <p:nvPr/>
        </p:nvSpPr>
        <p:spPr bwMode="auto">
          <a:xfrm>
            <a:off x="2590800" y="5626100"/>
            <a:ext cx="5867400" cy="923330"/>
          </a:xfrm>
          <a:prstGeom prst="rect">
            <a:avLst/>
          </a:prstGeom>
          <a:solidFill>
            <a:srgbClr val="00B0F0"/>
          </a:solidFill>
          <a:ln w="28575" algn="ctr">
            <a:solidFill>
              <a:srgbClr val="0033CC"/>
            </a:solidFill>
            <a:miter lim="800000"/>
            <a:headEnd/>
            <a:tailEnd/>
          </a:ln>
          <a:effectLst/>
        </p:spPr>
        <p:txBody>
          <a:bodyPr>
            <a:spAutoFit/>
          </a:bodyPr>
          <a:lstStyle/>
          <a:p>
            <a:pPr>
              <a:spcBef>
                <a:spcPct val="50000"/>
              </a:spcBef>
            </a:pPr>
            <a:r>
              <a:rPr lang="ru-RU" b="1" dirty="0">
                <a:solidFill>
                  <a:schemeClr val="bg1"/>
                </a:solidFill>
              </a:rPr>
              <a:t>П</a:t>
            </a:r>
            <a:r>
              <a:rPr lang="ru-RU" b="1" dirty="0" smtClean="0">
                <a:solidFill>
                  <a:schemeClr val="bg1"/>
                </a:solidFill>
              </a:rPr>
              <a:t>редставитель </a:t>
            </a:r>
            <a:r>
              <a:rPr lang="ru-RU" b="1" dirty="0">
                <a:solidFill>
                  <a:schemeClr val="bg1"/>
                </a:solidFill>
              </a:rPr>
              <a:t>соответствующего органа службы занятости населения (в части вопросов, касающихся альтернативной гражданской службы)</a:t>
            </a:r>
          </a:p>
        </p:txBody>
      </p:sp>
      <p:sp>
        <p:nvSpPr>
          <p:cNvPr id="21511" name="Text Box 7"/>
          <p:cNvSpPr txBox="1">
            <a:spLocks noChangeArrowheads="1"/>
          </p:cNvSpPr>
          <p:nvPr/>
        </p:nvSpPr>
        <p:spPr bwMode="auto">
          <a:xfrm>
            <a:off x="2627784" y="3478213"/>
            <a:ext cx="5867400" cy="376237"/>
          </a:xfrm>
          <a:prstGeom prst="rect">
            <a:avLst/>
          </a:prstGeom>
          <a:solidFill>
            <a:srgbClr val="00B0F0"/>
          </a:solidFill>
          <a:ln w="28575" algn="ctr">
            <a:solidFill>
              <a:srgbClr val="0033CC"/>
            </a:solidFill>
            <a:miter lim="800000"/>
            <a:headEnd/>
            <a:tailEnd/>
          </a:ln>
          <a:effectLst/>
        </p:spPr>
        <p:txBody>
          <a:bodyPr>
            <a:spAutoFit/>
          </a:bodyPr>
          <a:lstStyle/>
          <a:p>
            <a:pPr>
              <a:spcBef>
                <a:spcPct val="50000"/>
              </a:spcBef>
            </a:pPr>
            <a:r>
              <a:rPr lang="ru-RU" b="1">
                <a:solidFill>
                  <a:schemeClr val="bg1"/>
                </a:solidFill>
              </a:rPr>
              <a:t>Секретарь комиссии</a:t>
            </a:r>
          </a:p>
        </p:txBody>
      </p:sp>
      <p:sp>
        <p:nvSpPr>
          <p:cNvPr id="21512" name="Text Box 8"/>
          <p:cNvSpPr txBox="1">
            <a:spLocks noChangeArrowheads="1"/>
          </p:cNvSpPr>
          <p:nvPr/>
        </p:nvSpPr>
        <p:spPr bwMode="auto">
          <a:xfrm>
            <a:off x="2627784" y="2820988"/>
            <a:ext cx="5867400" cy="646331"/>
          </a:xfrm>
          <a:prstGeom prst="rect">
            <a:avLst/>
          </a:prstGeom>
          <a:solidFill>
            <a:srgbClr val="00B0F0"/>
          </a:solidFill>
          <a:ln w="28575" algn="ctr">
            <a:solidFill>
              <a:srgbClr val="0033CC"/>
            </a:solidFill>
            <a:miter lim="800000"/>
            <a:headEnd/>
            <a:tailEnd/>
          </a:ln>
          <a:effectLst/>
        </p:spPr>
        <p:txBody>
          <a:bodyPr>
            <a:spAutoFit/>
          </a:bodyPr>
          <a:lstStyle/>
          <a:p>
            <a:pPr>
              <a:spcBef>
                <a:spcPct val="50000"/>
              </a:spcBef>
            </a:pPr>
            <a:r>
              <a:rPr lang="ru-RU" b="1" dirty="0" smtClean="0">
                <a:solidFill>
                  <a:schemeClr val="bg1"/>
                </a:solidFill>
              </a:rPr>
              <a:t>Должностное лицо военного комиссариата </a:t>
            </a:r>
            <a:r>
              <a:rPr lang="ru-RU" b="1" dirty="0">
                <a:solidFill>
                  <a:schemeClr val="bg1"/>
                </a:solidFill>
              </a:rPr>
              <a:t>– заместитель председателя комиссии </a:t>
            </a:r>
          </a:p>
        </p:txBody>
      </p:sp>
      <p:sp>
        <p:nvSpPr>
          <p:cNvPr id="21513" name="Text Box 9"/>
          <p:cNvSpPr txBox="1">
            <a:spLocks noChangeArrowheads="1"/>
          </p:cNvSpPr>
          <p:nvPr/>
        </p:nvSpPr>
        <p:spPr bwMode="auto">
          <a:xfrm>
            <a:off x="2627784" y="2163763"/>
            <a:ext cx="5867400" cy="596900"/>
          </a:xfrm>
          <a:prstGeom prst="rect">
            <a:avLst/>
          </a:prstGeom>
          <a:solidFill>
            <a:srgbClr val="00B0F0"/>
          </a:solidFill>
          <a:ln w="28575" algn="ctr">
            <a:solidFill>
              <a:srgbClr val="0033CC"/>
            </a:solidFill>
            <a:miter lim="800000"/>
            <a:headEnd/>
            <a:tailEnd/>
          </a:ln>
          <a:effectLst/>
        </p:spPr>
        <p:txBody>
          <a:bodyPr>
            <a:spAutoFit/>
          </a:bodyPr>
          <a:lstStyle/>
          <a:p>
            <a:pPr>
              <a:spcBef>
                <a:spcPct val="50000"/>
              </a:spcBef>
            </a:pPr>
            <a:r>
              <a:rPr lang="ru-RU" b="1" dirty="0">
                <a:solidFill>
                  <a:schemeClr val="bg1"/>
                </a:solidFill>
              </a:rPr>
              <a:t>Заместитель главы местного самоуправления – </a:t>
            </a:r>
          </a:p>
          <a:p>
            <a:pPr>
              <a:lnSpc>
                <a:spcPct val="30000"/>
              </a:lnSpc>
              <a:spcBef>
                <a:spcPct val="50000"/>
              </a:spcBef>
            </a:pPr>
            <a:r>
              <a:rPr lang="ru-RU" b="1" dirty="0">
                <a:solidFill>
                  <a:schemeClr val="bg1"/>
                </a:solidFill>
              </a:rPr>
              <a:t>председатель комиссии</a:t>
            </a:r>
          </a:p>
        </p:txBody>
      </p:sp>
      <p:sp>
        <p:nvSpPr>
          <p:cNvPr id="21514" name="Line 10"/>
          <p:cNvSpPr>
            <a:spLocks noChangeShapeType="1"/>
          </p:cNvSpPr>
          <p:nvPr/>
        </p:nvSpPr>
        <p:spPr bwMode="auto">
          <a:xfrm>
            <a:off x="1600200" y="1984375"/>
            <a:ext cx="0" cy="3973513"/>
          </a:xfrm>
          <a:prstGeom prst="line">
            <a:avLst/>
          </a:prstGeom>
          <a:noFill/>
          <a:ln w="76200">
            <a:solidFill>
              <a:srgbClr val="FFFF99"/>
            </a:solidFill>
            <a:round/>
            <a:headEnd/>
            <a:tailEnd/>
          </a:ln>
          <a:effectLst/>
        </p:spPr>
        <p:txBody>
          <a:bodyPr/>
          <a:lstStyle/>
          <a:p>
            <a:endParaRPr lang="ru-RU"/>
          </a:p>
        </p:txBody>
      </p:sp>
      <p:sp>
        <p:nvSpPr>
          <p:cNvPr id="21515" name="Line 11"/>
          <p:cNvSpPr>
            <a:spLocks noChangeShapeType="1"/>
          </p:cNvSpPr>
          <p:nvPr/>
        </p:nvSpPr>
        <p:spPr bwMode="auto">
          <a:xfrm>
            <a:off x="1600200" y="2403475"/>
            <a:ext cx="990600" cy="0"/>
          </a:xfrm>
          <a:prstGeom prst="line">
            <a:avLst/>
          </a:prstGeom>
          <a:noFill/>
          <a:ln w="76200">
            <a:solidFill>
              <a:srgbClr val="FFFF99"/>
            </a:solidFill>
            <a:round/>
            <a:headEnd/>
            <a:tailEnd type="triangle" w="med" len="med"/>
          </a:ln>
          <a:effectLst/>
        </p:spPr>
        <p:txBody>
          <a:bodyPr/>
          <a:lstStyle/>
          <a:p>
            <a:endParaRPr lang="ru-RU"/>
          </a:p>
        </p:txBody>
      </p:sp>
      <p:sp>
        <p:nvSpPr>
          <p:cNvPr id="21516" name="Line 12"/>
          <p:cNvSpPr>
            <a:spLocks noChangeShapeType="1"/>
          </p:cNvSpPr>
          <p:nvPr/>
        </p:nvSpPr>
        <p:spPr bwMode="auto">
          <a:xfrm>
            <a:off x="1600200" y="3059113"/>
            <a:ext cx="990600" cy="0"/>
          </a:xfrm>
          <a:prstGeom prst="line">
            <a:avLst/>
          </a:prstGeom>
          <a:noFill/>
          <a:ln w="76200">
            <a:solidFill>
              <a:srgbClr val="FFFF99"/>
            </a:solidFill>
            <a:round/>
            <a:headEnd/>
            <a:tailEnd type="triangle" w="med" len="med"/>
          </a:ln>
          <a:effectLst/>
        </p:spPr>
        <p:txBody>
          <a:bodyPr/>
          <a:lstStyle/>
          <a:p>
            <a:endParaRPr lang="ru-RU"/>
          </a:p>
        </p:txBody>
      </p:sp>
      <p:sp>
        <p:nvSpPr>
          <p:cNvPr id="21517" name="Line 13"/>
          <p:cNvSpPr>
            <a:spLocks noChangeShapeType="1"/>
          </p:cNvSpPr>
          <p:nvPr/>
        </p:nvSpPr>
        <p:spPr bwMode="auto">
          <a:xfrm>
            <a:off x="1600200" y="3597275"/>
            <a:ext cx="990600" cy="0"/>
          </a:xfrm>
          <a:prstGeom prst="line">
            <a:avLst/>
          </a:prstGeom>
          <a:noFill/>
          <a:ln w="76200">
            <a:solidFill>
              <a:srgbClr val="FFFF99"/>
            </a:solidFill>
            <a:round/>
            <a:headEnd/>
            <a:tailEnd type="triangle" w="med" len="med"/>
          </a:ln>
          <a:effectLst/>
        </p:spPr>
        <p:txBody>
          <a:bodyPr/>
          <a:lstStyle/>
          <a:p>
            <a:endParaRPr lang="ru-RU"/>
          </a:p>
        </p:txBody>
      </p:sp>
      <p:sp>
        <p:nvSpPr>
          <p:cNvPr id="21518" name="Line 14"/>
          <p:cNvSpPr>
            <a:spLocks noChangeShapeType="1"/>
          </p:cNvSpPr>
          <p:nvPr/>
        </p:nvSpPr>
        <p:spPr bwMode="auto">
          <a:xfrm>
            <a:off x="1600200" y="4254500"/>
            <a:ext cx="990600" cy="0"/>
          </a:xfrm>
          <a:prstGeom prst="line">
            <a:avLst/>
          </a:prstGeom>
          <a:noFill/>
          <a:ln w="76200">
            <a:solidFill>
              <a:srgbClr val="FFFF99"/>
            </a:solidFill>
            <a:round/>
            <a:headEnd/>
            <a:tailEnd type="triangle" w="med" len="med"/>
          </a:ln>
          <a:effectLst/>
        </p:spPr>
        <p:txBody>
          <a:bodyPr/>
          <a:lstStyle/>
          <a:p>
            <a:endParaRPr lang="ru-RU"/>
          </a:p>
        </p:txBody>
      </p:sp>
      <p:sp>
        <p:nvSpPr>
          <p:cNvPr id="21519" name="Line 15"/>
          <p:cNvSpPr>
            <a:spLocks noChangeShapeType="1"/>
          </p:cNvSpPr>
          <p:nvPr/>
        </p:nvSpPr>
        <p:spPr bwMode="auto">
          <a:xfrm>
            <a:off x="1600200" y="5089525"/>
            <a:ext cx="990600" cy="0"/>
          </a:xfrm>
          <a:prstGeom prst="line">
            <a:avLst/>
          </a:prstGeom>
          <a:noFill/>
          <a:ln w="76200">
            <a:solidFill>
              <a:srgbClr val="FFFF99"/>
            </a:solidFill>
            <a:round/>
            <a:headEnd/>
            <a:tailEnd type="triangle" w="med" len="med"/>
          </a:ln>
          <a:effectLst/>
        </p:spPr>
        <p:txBody>
          <a:bodyPr/>
          <a:lstStyle/>
          <a:p>
            <a:endParaRPr lang="ru-RU"/>
          </a:p>
        </p:txBody>
      </p:sp>
      <p:sp>
        <p:nvSpPr>
          <p:cNvPr id="21520" name="Line 16"/>
          <p:cNvSpPr>
            <a:spLocks noChangeShapeType="1"/>
          </p:cNvSpPr>
          <p:nvPr/>
        </p:nvSpPr>
        <p:spPr bwMode="auto">
          <a:xfrm>
            <a:off x="1600200" y="5924550"/>
            <a:ext cx="990600" cy="0"/>
          </a:xfrm>
          <a:prstGeom prst="line">
            <a:avLst/>
          </a:prstGeom>
          <a:noFill/>
          <a:ln w="76200">
            <a:solidFill>
              <a:srgbClr val="FFFF99"/>
            </a:solidFill>
            <a:round/>
            <a:headEnd/>
            <a:tailEnd type="triangle" w="med" len="med"/>
          </a:ln>
          <a:effectLst/>
        </p:spPr>
        <p:txBody>
          <a:bodyPr/>
          <a:lstStyle/>
          <a:p>
            <a:endParaRPr lang="ru-RU"/>
          </a:p>
        </p:txBody>
      </p:sp>
      <p:sp>
        <p:nvSpPr>
          <p:cNvPr id="21523" name="Text Box 19"/>
          <p:cNvSpPr txBox="1">
            <a:spLocks noChangeArrowheads="1"/>
          </p:cNvSpPr>
          <p:nvPr/>
        </p:nvSpPr>
        <p:spPr bwMode="auto">
          <a:xfrm>
            <a:off x="304800" y="228600"/>
            <a:ext cx="8534400" cy="822325"/>
          </a:xfrm>
          <a:prstGeom prst="rect">
            <a:avLst/>
          </a:prstGeom>
          <a:noFill/>
          <a:ln w="9525">
            <a:noFill/>
            <a:miter lim="800000"/>
            <a:headEnd/>
            <a:tailEnd/>
          </a:ln>
          <a:effectLst/>
        </p:spPr>
        <p:txBody>
          <a:bodyPr>
            <a:spAutoFit/>
          </a:bodyPr>
          <a:lstStyle/>
          <a:p>
            <a:pPr algn="ctr">
              <a:spcBef>
                <a:spcPct val="50000"/>
              </a:spcBef>
            </a:pPr>
            <a:r>
              <a:rPr lang="ru-RU" sz="2400" dirty="0">
                <a:solidFill>
                  <a:schemeClr val="bg1"/>
                </a:solidFill>
              </a:rPr>
              <a:t>Для проведения призыва на военную службу в каждом районе или городе создается призывная комиссия.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523"/>
                                        </p:tgtEl>
                                        <p:attrNameLst>
                                          <p:attrName>style.visibility</p:attrName>
                                        </p:attrNameLst>
                                      </p:cBhvr>
                                      <p:to>
                                        <p:strVal val="visible"/>
                                      </p:to>
                                    </p:set>
                                    <p:anim calcmode="lin" valueType="num">
                                      <p:cBhvr>
                                        <p:cTn id="7" dur="500" fill="hold"/>
                                        <p:tgtEl>
                                          <p:spTgt spid="21523"/>
                                        </p:tgtEl>
                                        <p:attrNameLst>
                                          <p:attrName>ppt_w</p:attrName>
                                        </p:attrNameLst>
                                      </p:cBhvr>
                                      <p:tavLst>
                                        <p:tav tm="0">
                                          <p:val>
                                            <p:fltVal val="0"/>
                                          </p:val>
                                        </p:tav>
                                        <p:tav tm="100000">
                                          <p:val>
                                            <p:strVal val="#ppt_w"/>
                                          </p:val>
                                        </p:tav>
                                      </p:tavLst>
                                    </p:anim>
                                    <p:anim calcmode="lin" valueType="num">
                                      <p:cBhvr>
                                        <p:cTn id="8" dur="500" fill="hold"/>
                                        <p:tgtEl>
                                          <p:spTgt spid="21523"/>
                                        </p:tgtEl>
                                        <p:attrNameLst>
                                          <p:attrName>ppt_h</p:attrName>
                                        </p:attrNameLst>
                                      </p:cBhvr>
                                      <p:tavLst>
                                        <p:tav tm="0">
                                          <p:val>
                                            <p:fltVal val="0"/>
                                          </p:val>
                                        </p:tav>
                                        <p:tav tm="100000">
                                          <p:val>
                                            <p:strVal val="#ppt_h"/>
                                          </p:val>
                                        </p:tav>
                                      </p:tavLst>
                                    </p:anim>
                                    <p:animEffect transition="in" filter="fade">
                                      <p:cBhvr>
                                        <p:cTn id="9" dur="500"/>
                                        <p:tgtEl>
                                          <p:spTgt spid="215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507"/>
                                        </p:tgtEl>
                                        <p:attrNameLst>
                                          <p:attrName>style.visibility</p:attrName>
                                        </p:attrNameLst>
                                      </p:cBhvr>
                                      <p:to>
                                        <p:strVal val="visible"/>
                                      </p:to>
                                    </p:set>
                                    <p:anim calcmode="lin" valueType="num">
                                      <p:cBhvr>
                                        <p:cTn id="12" dur="500" fill="hold"/>
                                        <p:tgtEl>
                                          <p:spTgt spid="21507"/>
                                        </p:tgtEl>
                                        <p:attrNameLst>
                                          <p:attrName>ppt_w</p:attrName>
                                        </p:attrNameLst>
                                      </p:cBhvr>
                                      <p:tavLst>
                                        <p:tav tm="0">
                                          <p:val>
                                            <p:fltVal val="0"/>
                                          </p:val>
                                        </p:tav>
                                        <p:tav tm="100000">
                                          <p:val>
                                            <p:strVal val="#ppt_w"/>
                                          </p:val>
                                        </p:tav>
                                      </p:tavLst>
                                    </p:anim>
                                    <p:anim calcmode="lin" valueType="num">
                                      <p:cBhvr>
                                        <p:cTn id="13" dur="500" fill="hold"/>
                                        <p:tgtEl>
                                          <p:spTgt spid="21507"/>
                                        </p:tgtEl>
                                        <p:attrNameLst>
                                          <p:attrName>ppt_h</p:attrName>
                                        </p:attrNameLst>
                                      </p:cBhvr>
                                      <p:tavLst>
                                        <p:tav tm="0">
                                          <p:val>
                                            <p:fltVal val="0"/>
                                          </p:val>
                                        </p:tav>
                                        <p:tav tm="100000">
                                          <p:val>
                                            <p:strVal val="#ppt_h"/>
                                          </p:val>
                                        </p:tav>
                                      </p:tavLst>
                                    </p:anim>
                                    <p:animEffect transition="in" filter="fade">
                                      <p:cBhvr>
                                        <p:cTn id="14" dur="500"/>
                                        <p:tgtEl>
                                          <p:spTgt spid="2150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513"/>
                                        </p:tgtEl>
                                        <p:attrNameLst>
                                          <p:attrName>style.visibility</p:attrName>
                                        </p:attrNameLst>
                                      </p:cBhvr>
                                      <p:to>
                                        <p:strVal val="visible"/>
                                      </p:to>
                                    </p:set>
                                    <p:anim calcmode="lin" valueType="num">
                                      <p:cBhvr>
                                        <p:cTn id="17" dur="500" fill="hold"/>
                                        <p:tgtEl>
                                          <p:spTgt spid="21513"/>
                                        </p:tgtEl>
                                        <p:attrNameLst>
                                          <p:attrName>ppt_w</p:attrName>
                                        </p:attrNameLst>
                                      </p:cBhvr>
                                      <p:tavLst>
                                        <p:tav tm="0">
                                          <p:val>
                                            <p:fltVal val="0"/>
                                          </p:val>
                                        </p:tav>
                                        <p:tav tm="100000">
                                          <p:val>
                                            <p:strVal val="#ppt_w"/>
                                          </p:val>
                                        </p:tav>
                                      </p:tavLst>
                                    </p:anim>
                                    <p:anim calcmode="lin" valueType="num">
                                      <p:cBhvr>
                                        <p:cTn id="18" dur="500" fill="hold"/>
                                        <p:tgtEl>
                                          <p:spTgt spid="21513"/>
                                        </p:tgtEl>
                                        <p:attrNameLst>
                                          <p:attrName>ppt_h</p:attrName>
                                        </p:attrNameLst>
                                      </p:cBhvr>
                                      <p:tavLst>
                                        <p:tav tm="0">
                                          <p:val>
                                            <p:fltVal val="0"/>
                                          </p:val>
                                        </p:tav>
                                        <p:tav tm="100000">
                                          <p:val>
                                            <p:strVal val="#ppt_h"/>
                                          </p:val>
                                        </p:tav>
                                      </p:tavLst>
                                    </p:anim>
                                    <p:animEffect transition="in" filter="fade">
                                      <p:cBhvr>
                                        <p:cTn id="19" dur="500"/>
                                        <p:tgtEl>
                                          <p:spTgt spid="215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512"/>
                                        </p:tgtEl>
                                        <p:attrNameLst>
                                          <p:attrName>style.visibility</p:attrName>
                                        </p:attrNameLst>
                                      </p:cBhvr>
                                      <p:to>
                                        <p:strVal val="visible"/>
                                      </p:to>
                                    </p:set>
                                    <p:anim calcmode="lin" valueType="num">
                                      <p:cBhvr>
                                        <p:cTn id="22" dur="500" fill="hold"/>
                                        <p:tgtEl>
                                          <p:spTgt spid="21512"/>
                                        </p:tgtEl>
                                        <p:attrNameLst>
                                          <p:attrName>ppt_w</p:attrName>
                                        </p:attrNameLst>
                                      </p:cBhvr>
                                      <p:tavLst>
                                        <p:tav tm="0">
                                          <p:val>
                                            <p:fltVal val="0"/>
                                          </p:val>
                                        </p:tav>
                                        <p:tav tm="100000">
                                          <p:val>
                                            <p:strVal val="#ppt_w"/>
                                          </p:val>
                                        </p:tav>
                                      </p:tavLst>
                                    </p:anim>
                                    <p:anim calcmode="lin" valueType="num">
                                      <p:cBhvr>
                                        <p:cTn id="23" dur="500" fill="hold"/>
                                        <p:tgtEl>
                                          <p:spTgt spid="21512"/>
                                        </p:tgtEl>
                                        <p:attrNameLst>
                                          <p:attrName>ppt_h</p:attrName>
                                        </p:attrNameLst>
                                      </p:cBhvr>
                                      <p:tavLst>
                                        <p:tav tm="0">
                                          <p:val>
                                            <p:fltVal val="0"/>
                                          </p:val>
                                        </p:tav>
                                        <p:tav tm="100000">
                                          <p:val>
                                            <p:strVal val="#ppt_h"/>
                                          </p:val>
                                        </p:tav>
                                      </p:tavLst>
                                    </p:anim>
                                    <p:animEffect transition="in" filter="fade">
                                      <p:cBhvr>
                                        <p:cTn id="24" dur="500"/>
                                        <p:tgtEl>
                                          <p:spTgt spid="215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511"/>
                                        </p:tgtEl>
                                        <p:attrNameLst>
                                          <p:attrName>style.visibility</p:attrName>
                                        </p:attrNameLst>
                                      </p:cBhvr>
                                      <p:to>
                                        <p:strVal val="visible"/>
                                      </p:to>
                                    </p:set>
                                    <p:anim calcmode="lin" valueType="num">
                                      <p:cBhvr>
                                        <p:cTn id="27" dur="500" fill="hold"/>
                                        <p:tgtEl>
                                          <p:spTgt spid="21511"/>
                                        </p:tgtEl>
                                        <p:attrNameLst>
                                          <p:attrName>ppt_w</p:attrName>
                                        </p:attrNameLst>
                                      </p:cBhvr>
                                      <p:tavLst>
                                        <p:tav tm="0">
                                          <p:val>
                                            <p:fltVal val="0"/>
                                          </p:val>
                                        </p:tav>
                                        <p:tav tm="100000">
                                          <p:val>
                                            <p:strVal val="#ppt_w"/>
                                          </p:val>
                                        </p:tav>
                                      </p:tavLst>
                                    </p:anim>
                                    <p:anim calcmode="lin" valueType="num">
                                      <p:cBhvr>
                                        <p:cTn id="28" dur="500" fill="hold"/>
                                        <p:tgtEl>
                                          <p:spTgt spid="21511"/>
                                        </p:tgtEl>
                                        <p:attrNameLst>
                                          <p:attrName>ppt_h</p:attrName>
                                        </p:attrNameLst>
                                      </p:cBhvr>
                                      <p:tavLst>
                                        <p:tav tm="0">
                                          <p:val>
                                            <p:fltVal val="0"/>
                                          </p:val>
                                        </p:tav>
                                        <p:tav tm="100000">
                                          <p:val>
                                            <p:strVal val="#ppt_h"/>
                                          </p:val>
                                        </p:tav>
                                      </p:tavLst>
                                    </p:anim>
                                    <p:animEffect transition="in" filter="fade">
                                      <p:cBhvr>
                                        <p:cTn id="29" dur="500"/>
                                        <p:tgtEl>
                                          <p:spTgt spid="215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508"/>
                                        </p:tgtEl>
                                        <p:attrNameLst>
                                          <p:attrName>style.visibility</p:attrName>
                                        </p:attrNameLst>
                                      </p:cBhvr>
                                      <p:to>
                                        <p:strVal val="visible"/>
                                      </p:to>
                                    </p:set>
                                    <p:anim calcmode="lin" valueType="num">
                                      <p:cBhvr>
                                        <p:cTn id="32" dur="500" fill="hold"/>
                                        <p:tgtEl>
                                          <p:spTgt spid="21508"/>
                                        </p:tgtEl>
                                        <p:attrNameLst>
                                          <p:attrName>ppt_w</p:attrName>
                                        </p:attrNameLst>
                                      </p:cBhvr>
                                      <p:tavLst>
                                        <p:tav tm="0">
                                          <p:val>
                                            <p:fltVal val="0"/>
                                          </p:val>
                                        </p:tav>
                                        <p:tav tm="100000">
                                          <p:val>
                                            <p:strVal val="#ppt_w"/>
                                          </p:val>
                                        </p:tav>
                                      </p:tavLst>
                                    </p:anim>
                                    <p:anim calcmode="lin" valueType="num">
                                      <p:cBhvr>
                                        <p:cTn id="33" dur="500" fill="hold"/>
                                        <p:tgtEl>
                                          <p:spTgt spid="21508"/>
                                        </p:tgtEl>
                                        <p:attrNameLst>
                                          <p:attrName>ppt_h</p:attrName>
                                        </p:attrNameLst>
                                      </p:cBhvr>
                                      <p:tavLst>
                                        <p:tav tm="0">
                                          <p:val>
                                            <p:fltVal val="0"/>
                                          </p:val>
                                        </p:tav>
                                        <p:tav tm="100000">
                                          <p:val>
                                            <p:strVal val="#ppt_h"/>
                                          </p:val>
                                        </p:tav>
                                      </p:tavLst>
                                    </p:anim>
                                    <p:animEffect transition="in" filter="fade">
                                      <p:cBhvr>
                                        <p:cTn id="34" dur="500"/>
                                        <p:tgtEl>
                                          <p:spTgt spid="2150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1509"/>
                                        </p:tgtEl>
                                        <p:attrNameLst>
                                          <p:attrName>style.visibility</p:attrName>
                                        </p:attrNameLst>
                                      </p:cBhvr>
                                      <p:to>
                                        <p:strVal val="visible"/>
                                      </p:to>
                                    </p:set>
                                    <p:anim calcmode="lin" valueType="num">
                                      <p:cBhvr>
                                        <p:cTn id="37" dur="500" fill="hold"/>
                                        <p:tgtEl>
                                          <p:spTgt spid="21509"/>
                                        </p:tgtEl>
                                        <p:attrNameLst>
                                          <p:attrName>ppt_w</p:attrName>
                                        </p:attrNameLst>
                                      </p:cBhvr>
                                      <p:tavLst>
                                        <p:tav tm="0">
                                          <p:val>
                                            <p:fltVal val="0"/>
                                          </p:val>
                                        </p:tav>
                                        <p:tav tm="100000">
                                          <p:val>
                                            <p:strVal val="#ppt_w"/>
                                          </p:val>
                                        </p:tav>
                                      </p:tavLst>
                                    </p:anim>
                                    <p:anim calcmode="lin" valueType="num">
                                      <p:cBhvr>
                                        <p:cTn id="38" dur="500" fill="hold"/>
                                        <p:tgtEl>
                                          <p:spTgt spid="21509"/>
                                        </p:tgtEl>
                                        <p:attrNameLst>
                                          <p:attrName>ppt_h</p:attrName>
                                        </p:attrNameLst>
                                      </p:cBhvr>
                                      <p:tavLst>
                                        <p:tav tm="0">
                                          <p:val>
                                            <p:fltVal val="0"/>
                                          </p:val>
                                        </p:tav>
                                        <p:tav tm="100000">
                                          <p:val>
                                            <p:strVal val="#ppt_h"/>
                                          </p:val>
                                        </p:tav>
                                      </p:tavLst>
                                    </p:anim>
                                    <p:animEffect transition="in" filter="fade">
                                      <p:cBhvr>
                                        <p:cTn id="39" dur="500"/>
                                        <p:tgtEl>
                                          <p:spTgt spid="2150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510"/>
                                        </p:tgtEl>
                                        <p:attrNameLst>
                                          <p:attrName>style.visibility</p:attrName>
                                        </p:attrNameLst>
                                      </p:cBhvr>
                                      <p:to>
                                        <p:strVal val="visible"/>
                                      </p:to>
                                    </p:set>
                                    <p:anim calcmode="lin" valueType="num">
                                      <p:cBhvr>
                                        <p:cTn id="42" dur="500" fill="hold"/>
                                        <p:tgtEl>
                                          <p:spTgt spid="21510"/>
                                        </p:tgtEl>
                                        <p:attrNameLst>
                                          <p:attrName>ppt_w</p:attrName>
                                        </p:attrNameLst>
                                      </p:cBhvr>
                                      <p:tavLst>
                                        <p:tav tm="0">
                                          <p:val>
                                            <p:fltVal val="0"/>
                                          </p:val>
                                        </p:tav>
                                        <p:tav tm="100000">
                                          <p:val>
                                            <p:strVal val="#ppt_w"/>
                                          </p:val>
                                        </p:tav>
                                      </p:tavLst>
                                    </p:anim>
                                    <p:anim calcmode="lin" valueType="num">
                                      <p:cBhvr>
                                        <p:cTn id="43" dur="500" fill="hold"/>
                                        <p:tgtEl>
                                          <p:spTgt spid="21510"/>
                                        </p:tgtEl>
                                        <p:attrNameLst>
                                          <p:attrName>ppt_h</p:attrName>
                                        </p:attrNameLst>
                                      </p:cBhvr>
                                      <p:tavLst>
                                        <p:tav tm="0">
                                          <p:val>
                                            <p:fltVal val="0"/>
                                          </p:val>
                                        </p:tav>
                                        <p:tav tm="100000">
                                          <p:val>
                                            <p:strVal val="#ppt_h"/>
                                          </p:val>
                                        </p:tav>
                                      </p:tavLst>
                                    </p:anim>
                                    <p:animEffect transition="in" filter="fade">
                                      <p:cBhvr>
                                        <p:cTn id="44" dur="500"/>
                                        <p:tgtEl>
                                          <p:spTgt spid="2151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1514"/>
                                        </p:tgtEl>
                                        <p:attrNameLst>
                                          <p:attrName>style.visibility</p:attrName>
                                        </p:attrNameLst>
                                      </p:cBhvr>
                                      <p:to>
                                        <p:strVal val="visible"/>
                                      </p:to>
                                    </p:set>
                                    <p:anim calcmode="lin" valueType="num">
                                      <p:cBhvr>
                                        <p:cTn id="47" dur="500" fill="hold"/>
                                        <p:tgtEl>
                                          <p:spTgt spid="21514"/>
                                        </p:tgtEl>
                                        <p:attrNameLst>
                                          <p:attrName>ppt_w</p:attrName>
                                        </p:attrNameLst>
                                      </p:cBhvr>
                                      <p:tavLst>
                                        <p:tav tm="0">
                                          <p:val>
                                            <p:fltVal val="0"/>
                                          </p:val>
                                        </p:tav>
                                        <p:tav tm="100000">
                                          <p:val>
                                            <p:strVal val="#ppt_w"/>
                                          </p:val>
                                        </p:tav>
                                      </p:tavLst>
                                    </p:anim>
                                    <p:anim calcmode="lin" valueType="num">
                                      <p:cBhvr>
                                        <p:cTn id="48" dur="500" fill="hold"/>
                                        <p:tgtEl>
                                          <p:spTgt spid="21514"/>
                                        </p:tgtEl>
                                        <p:attrNameLst>
                                          <p:attrName>ppt_h</p:attrName>
                                        </p:attrNameLst>
                                      </p:cBhvr>
                                      <p:tavLst>
                                        <p:tav tm="0">
                                          <p:val>
                                            <p:fltVal val="0"/>
                                          </p:val>
                                        </p:tav>
                                        <p:tav tm="100000">
                                          <p:val>
                                            <p:strVal val="#ppt_h"/>
                                          </p:val>
                                        </p:tav>
                                      </p:tavLst>
                                    </p:anim>
                                    <p:animEffect transition="in" filter="fade">
                                      <p:cBhvr>
                                        <p:cTn id="49" dur="500"/>
                                        <p:tgtEl>
                                          <p:spTgt spid="2151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1515"/>
                                        </p:tgtEl>
                                        <p:attrNameLst>
                                          <p:attrName>style.visibility</p:attrName>
                                        </p:attrNameLst>
                                      </p:cBhvr>
                                      <p:to>
                                        <p:strVal val="visible"/>
                                      </p:to>
                                    </p:set>
                                    <p:anim calcmode="lin" valueType="num">
                                      <p:cBhvr>
                                        <p:cTn id="52" dur="500" fill="hold"/>
                                        <p:tgtEl>
                                          <p:spTgt spid="21515"/>
                                        </p:tgtEl>
                                        <p:attrNameLst>
                                          <p:attrName>ppt_w</p:attrName>
                                        </p:attrNameLst>
                                      </p:cBhvr>
                                      <p:tavLst>
                                        <p:tav tm="0">
                                          <p:val>
                                            <p:fltVal val="0"/>
                                          </p:val>
                                        </p:tav>
                                        <p:tav tm="100000">
                                          <p:val>
                                            <p:strVal val="#ppt_w"/>
                                          </p:val>
                                        </p:tav>
                                      </p:tavLst>
                                    </p:anim>
                                    <p:anim calcmode="lin" valueType="num">
                                      <p:cBhvr>
                                        <p:cTn id="53" dur="500" fill="hold"/>
                                        <p:tgtEl>
                                          <p:spTgt spid="21515"/>
                                        </p:tgtEl>
                                        <p:attrNameLst>
                                          <p:attrName>ppt_h</p:attrName>
                                        </p:attrNameLst>
                                      </p:cBhvr>
                                      <p:tavLst>
                                        <p:tav tm="0">
                                          <p:val>
                                            <p:fltVal val="0"/>
                                          </p:val>
                                        </p:tav>
                                        <p:tav tm="100000">
                                          <p:val>
                                            <p:strVal val="#ppt_h"/>
                                          </p:val>
                                        </p:tav>
                                      </p:tavLst>
                                    </p:anim>
                                    <p:animEffect transition="in" filter="fade">
                                      <p:cBhvr>
                                        <p:cTn id="54" dur="500"/>
                                        <p:tgtEl>
                                          <p:spTgt spid="2151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1516"/>
                                        </p:tgtEl>
                                        <p:attrNameLst>
                                          <p:attrName>style.visibility</p:attrName>
                                        </p:attrNameLst>
                                      </p:cBhvr>
                                      <p:to>
                                        <p:strVal val="visible"/>
                                      </p:to>
                                    </p:set>
                                    <p:anim calcmode="lin" valueType="num">
                                      <p:cBhvr>
                                        <p:cTn id="57" dur="500" fill="hold"/>
                                        <p:tgtEl>
                                          <p:spTgt spid="21516"/>
                                        </p:tgtEl>
                                        <p:attrNameLst>
                                          <p:attrName>ppt_w</p:attrName>
                                        </p:attrNameLst>
                                      </p:cBhvr>
                                      <p:tavLst>
                                        <p:tav tm="0">
                                          <p:val>
                                            <p:fltVal val="0"/>
                                          </p:val>
                                        </p:tav>
                                        <p:tav tm="100000">
                                          <p:val>
                                            <p:strVal val="#ppt_w"/>
                                          </p:val>
                                        </p:tav>
                                      </p:tavLst>
                                    </p:anim>
                                    <p:anim calcmode="lin" valueType="num">
                                      <p:cBhvr>
                                        <p:cTn id="58" dur="500" fill="hold"/>
                                        <p:tgtEl>
                                          <p:spTgt spid="21516"/>
                                        </p:tgtEl>
                                        <p:attrNameLst>
                                          <p:attrName>ppt_h</p:attrName>
                                        </p:attrNameLst>
                                      </p:cBhvr>
                                      <p:tavLst>
                                        <p:tav tm="0">
                                          <p:val>
                                            <p:fltVal val="0"/>
                                          </p:val>
                                        </p:tav>
                                        <p:tav tm="100000">
                                          <p:val>
                                            <p:strVal val="#ppt_h"/>
                                          </p:val>
                                        </p:tav>
                                      </p:tavLst>
                                    </p:anim>
                                    <p:animEffect transition="in" filter="fade">
                                      <p:cBhvr>
                                        <p:cTn id="59" dur="500"/>
                                        <p:tgtEl>
                                          <p:spTgt spid="2151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1517"/>
                                        </p:tgtEl>
                                        <p:attrNameLst>
                                          <p:attrName>style.visibility</p:attrName>
                                        </p:attrNameLst>
                                      </p:cBhvr>
                                      <p:to>
                                        <p:strVal val="visible"/>
                                      </p:to>
                                    </p:set>
                                    <p:anim calcmode="lin" valueType="num">
                                      <p:cBhvr>
                                        <p:cTn id="62" dur="500" fill="hold"/>
                                        <p:tgtEl>
                                          <p:spTgt spid="21517"/>
                                        </p:tgtEl>
                                        <p:attrNameLst>
                                          <p:attrName>ppt_w</p:attrName>
                                        </p:attrNameLst>
                                      </p:cBhvr>
                                      <p:tavLst>
                                        <p:tav tm="0">
                                          <p:val>
                                            <p:fltVal val="0"/>
                                          </p:val>
                                        </p:tav>
                                        <p:tav tm="100000">
                                          <p:val>
                                            <p:strVal val="#ppt_w"/>
                                          </p:val>
                                        </p:tav>
                                      </p:tavLst>
                                    </p:anim>
                                    <p:anim calcmode="lin" valueType="num">
                                      <p:cBhvr>
                                        <p:cTn id="63" dur="500" fill="hold"/>
                                        <p:tgtEl>
                                          <p:spTgt spid="21517"/>
                                        </p:tgtEl>
                                        <p:attrNameLst>
                                          <p:attrName>ppt_h</p:attrName>
                                        </p:attrNameLst>
                                      </p:cBhvr>
                                      <p:tavLst>
                                        <p:tav tm="0">
                                          <p:val>
                                            <p:fltVal val="0"/>
                                          </p:val>
                                        </p:tav>
                                        <p:tav tm="100000">
                                          <p:val>
                                            <p:strVal val="#ppt_h"/>
                                          </p:val>
                                        </p:tav>
                                      </p:tavLst>
                                    </p:anim>
                                    <p:animEffect transition="in" filter="fade">
                                      <p:cBhvr>
                                        <p:cTn id="64" dur="500"/>
                                        <p:tgtEl>
                                          <p:spTgt spid="2151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1518"/>
                                        </p:tgtEl>
                                        <p:attrNameLst>
                                          <p:attrName>style.visibility</p:attrName>
                                        </p:attrNameLst>
                                      </p:cBhvr>
                                      <p:to>
                                        <p:strVal val="visible"/>
                                      </p:to>
                                    </p:set>
                                    <p:anim calcmode="lin" valueType="num">
                                      <p:cBhvr>
                                        <p:cTn id="67" dur="500" fill="hold"/>
                                        <p:tgtEl>
                                          <p:spTgt spid="21518"/>
                                        </p:tgtEl>
                                        <p:attrNameLst>
                                          <p:attrName>ppt_w</p:attrName>
                                        </p:attrNameLst>
                                      </p:cBhvr>
                                      <p:tavLst>
                                        <p:tav tm="0">
                                          <p:val>
                                            <p:fltVal val="0"/>
                                          </p:val>
                                        </p:tav>
                                        <p:tav tm="100000">
                                          <p:val>
                                            <p:strVal val="#ppt_w"/>
                                          </p:val>
                                        </p:tav>
                                      </p:tavLst>
                                    </p:anim>
                                    <p:anim calcmode="lin" valueType="num">
                                      <p:cBhvr>
                                        <p:cTn id="68" dur="500" fill="hold"/>
                                        <p:tgtEl>
                                          <p:spTgt spid="21518"/>
                                        </p:tgtEl>
                                        <p:attrNameLst>
                                          <p:attrName>ppt_h</p:attrName>
                                        </p:attrNameLst>
                                      </p:cBhvr>
                                      <p:tavLst>
                                        <p:tav tm="0">
                                          <p:val>
                                            <p:fltVal val="0"/>
                                          </p:val>
                                        </p:tav>
                                        <p:tav tm="100000">
                                          <p:val>
                                            <p:strVal val="#ppt_h"/>
                                          </p:val>
                                        </p:tav>
                                      </p:tavLst>
                                    </p:anim>
                                    <p:animEffect transition="in" filter="fade">
                                      <p:cBhvr>
                                        <p:cTn id="69" dur="500"/>
                                        <p:tgtEl>
                                          <p:spTgt spid="21518"/>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1519"/>
                                        </p:tgtEl>
                                        <p:attrNameLst>
                                          <p:attrName>style.visibility</p:attrName>
                                        </p:attrNameLst>
                                      </p:cBhvr>
                                      <p:to>
                                        <p:strVal val="visible"/>
                                      </p:to>
                                    </p:set>
                                    <p:anim calcmode="lin" valueType="num">
                                      <p:cBhvr>
                                        <p:cTn id="72" dur="500" fill="hold"/>
                                        <p:tgtEl>
                                          <p:spTgt spid="21519"/>
                                        </p:tgtEl>
                                        <p:attrNameLst>
                                          <p:attrName>ppt_w</p:attrName>
                                        </p:attrNameLst>
                                      </p:cBhvr>
                                      <p:tavLst>
                                        <p:tav tm="0">
                                          <p:val>
                                            <p:fltVal val="0"/>
                                          </p:val>
                                        </p:tav>
                                        <p:tav tm="100000">
                                          <p:val>
                                            <p:strVal val="#ppt_w"/>
                                          </p:val>
                                        </p:tav>
                                      </p:tavLst>
                                    </p:anim>
                                    <p:anim calcmode="lin" valueType="num">
                                      <p:cBhvr>
                                        <p:cTn id="73" dur="500" fill="hold"/>
                                        <p:tgtEl>
                                          <p:spTgt spid="21519"/>
                                        </p:tgtEl>
                                        <p:attrNameLst>
                                          <p:attrName>ppt_h</p:attrName>
                                        </p:attrNameLst>
                                      </p:cBhvr>
                                      <p:tavLst>
                                        <p:tav tm="0">
                                          <p:val>
                                            <p:fltVal val="0"/>
                                          </p:val>
                                        </p:tav>
                                        <p:tav tm="100000">
                                          <p:val>
                                            <p:strVal val="#ppt_h"/>
                                          </p:val>
                                        </p:tav>
                                      </p:tavLst>
                                    </p:anim>
                                    <p:animEffect transition="in" filter="fade">
                                      <p:cBhvr>
                                        <p:cTn id="74" dur="500"/>
                                        <p:tgtEl>
                                          <p:spTgt spid="21519"/>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1520"/>
                                        </p:tgtEl>
                                        <p:attrNameLst>
                                          <p:attrName>style.visibility</p:attrName>
                                        </p:attrNameLst>
                                      </p:cBhvr>
                                      <p:to>
                                        <p:strVal val="visible"/>
                                      </p:to>
                                    </p:set>
                                    <p:anim calcmode="lin" valueType="num">
                                      <p:cBhvr>
                                        <p:cTn id="77" dur="500" fill="hold"/>
                                        <p:tgtEl>
                                          <p:spTgt spid="21520"/>
                                        </p:tgtEl>
                                        <p:attrNameLst>
                                          <p:attrName>ppt_w</p:attrName>
                                        </p:attrNameLst>
                                      </p:cBhvr>
                                      <p:tavLst>
                                        <p:tav tm="0">
                                          <p:val>
                                            <p:fltVal val="0"/>
                                          </p:val>
                                        </p:tav>
                                        <p:tav tm="100000">
                                          <p:val>
                                            <p:strVal val="#ppt_w"/>
                                          </p:val>
                                        </p:tav>
                                      </p:tavLst>
                                    </p:anim>
                                    <p:anim calcmode="lin" valueType="num">
                                      <p:cBhvr>
                                        <p:cTn id="78" dur="500" fill="hold"/>
                                        <p:tgtEl>
                                          <p:spTgt spid="21520"/>
                                        </p:tgtEl>
                                        <p:attrNameLst>
                                          <p:attrName>ppt_h</p:attrName>
                                        </p:attrNameLst>
                                      </p:cBhvr>
                                      <p:tavLst>
                                        <p:tav tm="0">
                                          <p:val>
                                            <p:fltVal val="0"/>
                                          </p:val>
                                        </p:tav>
                                        <p:tav tm="100000">
                                          <p:val>
                                            <p:strVal val="#ppt_h"/>
                                          </p:val>
                                        </p:tav>
                                      </p:tavLst>
                                    </p:anim>
                                    <p:animEffect transition="in" filter="fade">
                                      <p:cBhvr>
                                        <p:cTn id="79"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P spid="21508" grpId="0" animBg="1"/>
      <p:bldP spid="21509" grpId="0" animBg="1"/>
      <p:bldP spid="21510" grpId="0" animBg="1"/>
      <p:bldP spid="21511" grpId="0" animBg="1"/>
      <p:bldP spid="21512" grpId="0" animBg="1"/>
      <p:bldP spid="21513" grpId="0" animBg="1"/>
      <p:bldP spid="21514" grpId="0" animBg="1"/>
      <p:bldP spid="21515" grpId="0" animBg="1"/>
      <p:bldP spid="21516" grpId="0" animBg="1"/>
      <p:bldP spid="21517" grpId="0" animBg="1"/>
      <p:bldP spid="21518" grpId="0" animBg="1"/>
      <p:bldP spid="21519" grpId="0" animBg="1"/>
      <p:bldP spid="21520" grpId="0" animBg="1"/>
      <p:bldP spid="215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429000" y="5410200"/>
            <a:ext cx="5181600" cy="376238"/>
          </a:xfrm>
          <a:prstGeom prst="rect">
            <a:avLst/>
          </a:prstGeom>
          <a:solidFill>
            <a:srgbClr val="F0D4ED"/>
          </a:solidFill>
          <a:ln w="28575" algn="ctr">
            <a:solidFill>
              <a:schemeClr val="tx2">
                <a:lumMod val="75000"/>
              </a:schemeClr>
            </a:solidFill>
            <a:miter lim="800000"/>
            <a:headEnd/>
            <a:tailEnd/>
          </a:ln>
          <a:effectLst/>
        </p:spPr>
        <p:txBody>
          <a:bodyPr>
            <a:spAutoFit/>
          </a:bodyPr>
          <a:lstStyle/>
          <a:p>
            <a:pPr>
              <a:spcBef>
                <a:spcPct val="50000"/>
              </a:spcBef>
            </a:pPr>
            <a:r>
              <a:rPr lang="ru-RU" b="1">
                <a:solidFill>
                  <a:schemeClr val="bg1"/>
                </a:solidFill>
              </a:rPr>
              <a:t>О зачислении в запас</a:t>
            </a:r>
          </a:p>
        </p:txBody>
      </p:sp>
      <p:sp>
        <p:nvSpPr>
          <p:cNvPr id="20485" name="Text Box 5"/>
          <p:cNvSpPr txBox="1">
            <a:spLocks noChangeArrowheads="1"/>
          </p:cNvSpPr>
          <p:nvPr/>
        </p:nvSpPr>
        <p:spPr bwMode="auto">
          <a:xfrm>
            <a:off x="3429000" y="2290763"/>
            <a:ext cx="5181600" cy="376237"/>
          </a:xfrm>
          <a:prstGeom prst="rect">
            <a:avLst/>
          </a:prstGeom>
          <a:solidFill>
            <a:srgbClr val="F0D4ED"/>
          </a:solidFill>
          <a:ln w="28575" algn="ctr">
            <a:solidFill>
              <a:schemeClr val="tx2">
                <a:lumMod val="75000"/>
              </a:schemeClr>
            </a:solidFill>
            <a:miter lim="800000"/>
            <a:headEnd/>
            <a:tailEnd/>
          </a:ln>
          <a:effectLst/>
        </p:spPr>
        <p:txBody>
          <a:bodyPr>
            <a:spAutoFit/>
          </a:bodyPr>
          <a:lstStyle/>
          <a:p>
            <a:pPr>
              <a:spcBef>
                <a:spcPct val="50000"/>
              </a:spcBef>
            </a:pPr>
            <a:r>
              <a:rPr lang="ru-RU" b="1" dirty="0">
                <a:solidFill>
                  <a:schemeClr val="bg1"/>
                </a:solidFill>
              </a:rPr>
              <a:t>О призыве на военную службу</a:t>
            </a:r>
          </a:p>
        </p:txBody>
      </p:sp>
      <p:sp>
        <p:nvSpPr>
          <p:cNvPr id="20486" name="Text Box 6"/>
          <p:cNvSpPr txBox="1">
            <a:spLocks noChangeArrowheads="1"/>
          </p:cNvSpPr>
          <p:nvPr/>
        </p:nvSpPr>
        <p:spPr bwMode="auto">
          <a:xfrm>
            <a:off x="3429000" y="2854325"/>
            <a:ext cx="5181600" cy="650875"/>
          </a:xfrm>
          <a:prstGeom prst="rect">
            <a:avLst/>
          </a:prstGeom>
          <a:solidFill>
            <a:srgbClr val="F0D4ED"/>
          </a:solidFill>
          <a:ln w="28575" algn="ctr">
            <a:solidFill>
              <a:schemeClr val="tx2">
                <a:lumMod val="75000"/>
              </a:schemeClr>
            </a:solidFill>
            <a:miter lim="800000"/>
            <a:headEnd/>
            <a:tailEnd/>
          </a:ln>
          <a:effectLst/>
        </p:spPr>
        <p:txBody>
          <a:bodyPr>
            <a:spAutoFit/>
          </a:bodyPr>
          <a:lstStyle/>
          <a:p>
            <a:pPr>
              <a:spcBef>
                <a:spcPct val="50000"/>
              </a:spcBef>
            </a:pPr>
            <a:r>
              <a:rPr lang="ru-RU" b="1">
                <a:solidFill>
                  <a:schemeClr val="bg1"/>
                </a:solidFill>
              </a:rPr>
              <a:t>О призыве на альтернативную гражданскую службу</a:t>
            </a:r>
          </a:p>
        </p:txBody>
      </p:sp>
      <p:sp>
        <p:nvSpPr>
          <p:cNvPr id="20487" name="Text Box 7"/>
          <p:cNvSpPr txBox="1">
            <a:spLocks noChangeArrowheads="1"/>
          </p:cNvSpPr>
          <p:nvPr/>
        </p:nvSpPr>
        <p:spPr bwMode="auto">
          <a:xfrm>
            <a:off x="3429000" y="3657600"/>
            <a:ext cx="5181600" cy="650875"/>
          </a:xfrm>
          <a:prstGeom prst="rect">
            <a:avLst/>
          </a:prstGeom>
          <a:solidFill>
            <a:srgbClr val="F0D4ED"/>
          </a:solidFill>
          <a:ln w="28575" algn="ctr">
            <a:solidFill>
              <a:schemeClr val="tx2">
                <a:lumMod val="75000"/>
              </a:schemeClr>
            </a:solidFill>
            <a:miter lim="800000"/>
            <a:headEnd/>
            <a:tailEnd/>
          </a:ln>
          <a:effectLst/>
        </p:spPr>
        <p:txBody>
          <a:bodyPr>
            <a:spAutoFit/>
          </a:bodyPr>
          <a:lstStyle/>
          <a:p>
            <a:pPr>
              <a:spcBef>
                <a:spcPct val="50000"/>
              </a:spcBef>
            </a:pPr>
            <a:r>
              <a:rPr lang="ru-RU" b="1">
                <a:solidFill>
                  <a:schemeClr val="bg1"/>
                </a:solidFill>
              </a:rPr>
              <a:t>О предоставлении отсрочки от призыва на военную службу</a:t>
            </a:r>
          </a:p>
        </p:txBody>
      </p:sp>
      <p:sp>
        <p:nvSpPr>
          <p:cNvPr id="20488" name="Text Box 8"/>
          <p:cNvSpPr txBox="1">
            <a:spLocks noChangeArrowheads="1"/>
          </p:cNvSpPr>
          <p:nvPr/>
        </p:nvSpPr>
        <p:spPr bwMode="auto">
          <a:xfrm>
            <a:off x="3429000" y="4495800"/>
            <a:ext cx="5181600" cy="650875"/>
          </a:xfrm>
          <a:prstGeom prst="rect">
            <a:avLst/>
          </a:prstGeom>
          <a:solidFill>
            <a:srgbClr val="F0D4ED"/>
          </a:solidFill>
          <a:ln w="28575" algn="ctr">
            <a:solidFill>
              <a:schemeClr val="tx2">
                <a:lumMod val="75000"/>
              </a:schemeClr>
            </a:solidFill>
            <a:miter lim="800000"/>
            <a:headEnd/>
            <a:tailEnd/>
          </a:ln>
          <a:effectLst/>
        </p:spPr>
        <p:txBody>
          <a:bodyPr>
            <a:spAutoFit/>
          </a:bodyPr>
          <a:lstStyle/>
          <a:p>
            <a:pPr>
              <a:spcBef>
                <a:spcPct val="50000"/>
              </a:spcBef>
            </a:pPr>
            <a:r>
              <a:rPr lang="ru-RU" b="1">
                <a:solidFill>
                  <a:schemeClr val="bg1"/>
                </a:solidFill>
              </a:rPr>
              <a:t>Об освобождении от призыва на военную службу</a:t>
            </a:r>
          </a:p>
        </p:txBody>
      </p:sp>
      <p:sp>
        <p:nvSpPr>
          <p:cNvPr id="20489" name="Text Box 9"/>
          <p:cNvSpPr txBox="1">
            <a:spLocks noChangeArrowheads="1"/>
          </p:cNvSpPr>
          <p:nvPr/>
        </p:nvSpPr>
        <p:spPr bwMode="auto">
          <a:xfrm>
            <a:off x="3429000" y="6019800"/>
            <a:ext cx="5181600" cy="650875"/>
          </a:xfrm>
          <a:prstGeom prst="rect">
            <a:avLst/>
          </a:prstGeom>
          <a:solidFill>
            <a:srgbClr val="F0D4ED"/>
          </a:solidFill>
          <a:ln w="28575" algn="ctr">
            <a:solidFill>
              <a:schemeClr val="tx2">
                <a:lumMod val="75000"/>
              </a:schemeClr>
            </a:solidFill>
            <a:miter lim="800000"/>
            <a:headEnd/>
            <a:tailEnd/>
          </a:ln>
          <a:effectLst/>
        </p:spPr>
        <p:txBody>
          <a:bodyPr>
            <a:spAutoFit/>
          </a:bodyPr>
          <a:lstStyle/>
          <a:p>
            <a:pPr>
              <a:spcBef>
                <a:spcPct val="50000"/>
              </a:spcBef>
            </a:pPr>
            <a:r>
              <a:rPr lang="ru-RU" b="1">
                <a:solidFill>
                  <a:schemeClr val="bg1"/>
                </a:solidFill>
              </a:rPr>
              <a:t>Об освобождении от исполнения воинской обязанности</a:t>
            </a:r>
          </a:p>
        </p:txBody>
      </p:sp>
      <p:sp>
        <p:nvSpPr>
          <p:cNvPr id="20490" name="Line 10"/>
          <p:cNvSpPr>
            <a:spLocks noChangeShapeType="1"/>
          </p:cNvSpPr>
          <p:nvPr/>
        </p:nvSpPr>
        <p:spPr bwMode="auto">
          <a:xfrm>
            <a:off x="2438400" y="1600200"/>
            <a:ext cx="0" cy="4746625"/>
          </a:xfrm>
          <a:prstGeom prst="line">
            <a:avLst/>
          </a:prstGeom>
          <a:noFill/>
          <a:ln w="76200">
            <a:solidFill>
              <a:srgbClr val="FFFF99"/>
            </a:solidFill>
            <a:round/>
            <a:headEnd/>
            <a:tailEnd/>
          </a:ln>
          <a:effectLst/>
        </p:spPr>
        <p:txBody>
          <a:bodyPr/>
          <a:lstStyle/>
          <a:p>
            <a:endParaRPr lang="ru-RU"/>
          </a:p>
        </p:txBody>
      </p:sp>
      <p:sp>
        <p:nvSpPr>
          <p:cNvPr id="20491" name="Line 11"/>
          <p:cNvSpPr>
            <a:spLocks noChangeShapeType="1"/>
          </p:cNvSpPr>
          <p:nvPr/>
        </p:nvSpPr>
        <p:spPr bwMode="auto">
          <a:xfrm>
            <a:off x="2438400" y="2438400"/>
            <a:ext cx="990600" cy="0"/>
          </a:xfrm>
          <a:prstGeom prst="line">
            <a:avLst/>
          </a:prstGeom>
          <a:noFill/>
          <a:ln w="76200">
            <a:solidFill>
              <a:srgbClr val="FFFF99"/>
            </a:solidFill>
            <a:round/>
            <a:headEnd/>
            <a:tailEnd type="triangle" w="med" len="med"/>
          </a:ln>
          <a:effectLst/>
        </p:spPr>
        <p:txBody>
          <a:bodyPr/>
          <a:lstStyle/>
          <a:p>
            <a:endParaRPr lang="ru-RU"/>
          </a:p>
        </p:txBody>
      </p:sp>
      <p:sp>
        <p:nvSpPr>
          <p:cNvPr id="20492" name="Line 12"/>
          <p:cNvSpPr>
            <a:spLocks noChangeShapeType="1"/>
          </p:cNvSpPr>
          <p:nvPr/>
        </p:nvSpPr>
        <p:spPr bwMode="auto">
          <a:xfrm>
            <a:off x="2438400" y="3048000"/>
            <a:ext cx="990600" cy="0"/>
          </a:xfrm>
          <a:prstGeom prst="line">
            <a:avLst/>
          </a:prstGeom>
          <a:noFill/>
          <a:ln w="76200">
            <a:solidFill>
              <a:srgbClr val="FFFF99"/>
            </a:solidFill>
            <a:round/>
            <a:headEnd/>
            <a:tailEnd type="triangle" w="med" len="med"/>
          </a:ln>
          <a:effectLst/>
        </p:spPr>
        <p:txBody>
          <a:bodyPr/>
          <a:lstStyle/>
          <a:p>
            <a:endParaRPr lang="ru-RU"/>
          </a:p>
        </p:txBody>
      </p:sp>
      <p:sp>
        <p:nvSpPr>
          <p:cNvPr id="20493" name="Line 13"/>
          <p:cNvSpPr>
            <a:spLocks noChangeShapeType="1"/>
          </p:cNvSpPr>
          <p:nvPr/>
        </p:nvSpPr>
        <p:spPr bwMode="auto">
          <a:xfrm>
            <a:off x="2438400" y="3962400"/>
            <a:ext cx="990600" cy="0"/>
          </a:xfrm>
          <a:prstGeom prst="line">
            <a:avLst/>
          </a:prstGeom>
          <a:noFill/>
          <a:ln w="76200">
            <a:solidFill>
              <a:srgbClr val="FFFF99"/>
            </a:solidFill>
            <a:round/>
            <a:headEnd/>
            <a:tailEnd type="triangle" w="med" len="med"/>
          </a:ln>
          <a:effectLst/>
        </p:spPr>
        <p:txBody>
          <a:bodyPr/>
          <a:lstStyle/>
          <a:p>
            <a:endParaRPr lang="ru-RU"/>
          </a:p>
        </p:txBody>
      </p:sp>
      <p:sp>
        <p:nvSpPr>
          <p:cNvPr id="20494" name="Line 14"/>
          <p:cNvSpPr>
            <a:spLocks noChangeShapeType="1"/>
          </p:cNvSpPr>
          <p:nvPr/>
        </p:nvSpPr>
        <p:spPr bwMode="auto">
          <a:xfrm>
            <a:off x="2438400" y="4800600"/>
            <a:ext cx="990600" cy="0"/>
          </a:xfrm>
          <a:prstGeom prst="line">
            <a:avLst/>
          </a:prstGeom>
          <a:noFill/>
          <a:ln w="76200">
            <a:solidFill>
              <a:srgbClr val="FFFF99"/>
            </a:solidFill>
            <a:round/>
            <a:headEnd/>
            <a:tailEnd type="triangle" w="med" len="med"/>
          </a:ln>
          <a:effectLst/>
        </p:spPr>
        <p:txBody>
          <a:bodyPr/>
          <a:lstStyle/>
          <a:p>
            <a:endParaRPr lang="ru-RU"/>
          </a:p>
        </p:txBody>
      </p:sp>
      <p:sp>
        <p:nvSpPr>
          <p:cNvPr id="20495" name="Line 15"/>
          <p:cNvSpPr>
            <a:spLocks noChangeShapeType="1"/>
          </p:cNvSpPr>
          <p:nvPr/>
        </p:nvSpPr>
        <p:spPr bwMode="auto">
          <a:xfrm>
            <a:off x="2438400" y="5562600"/>
            <a:ext cx="990600" cy="0"/>
          </a:xfrm>
          <a:prstGeom prst="line">
            <a:avLst/>
          </a:prstGeom>
          <a:noFill/>
          <a:ln w="76200">
            <a:solidFill>
              <a:srgbClr val="FFFF99"/>
            </a:solidFill>
            <a:round/>
            <a:headEnd/>
            <a:tailEnd type="triangle" w="med" len="med"/>
          </a:ln>
          <a:effectLst/>
        </p:spPr>
        <p:txBody>
          <a:bodyPr/>
          <a:lstStyle/>
          <a:p>
            <a:endParaRPr lang="ru-RU"/>
          </a:p>
        </p:txBody>
      </p:sp>
      <p:sp>
        <p:nvSpPr>
          <p:cNvPr id="20496" name="Line 16"/>
          <p:cNvSpPr>
            <a:spLocks noChangeShapeType="1"/>
          </p:cNvSpPr>
          <p:nvPr/>
        </p:nvSpPr>
        <p:spPr bwMode="auto">
          <a:xfrm>
            <a:off x="2438400" y="6324600"/>
            <a:ext cx="990600" cy="0"/>
          </a:xfrm>
          <a:prstGeom prst="line">
            <a:avLst/>
          </a:prstGeom>
          <a:noFill/>
          <a:ln w="76200">
            <a:solidFill>
              <a:srgbClr val="FFFF99"/>
            </a:solidFill>
            <a:round/>
            <a:headEnd/>
            <a:tailEnd type="triangle" w="med" len="med"/>
          </a:ln>
          <a:effectLst/>
        </p:spPr>
        <p:txBody>
          <a:bodyPr/>
          <a:lstStyle/>
          <a:p>
            <a:endParaRPr lang="ru-RU"/>
          </a:p>
        </p:txBody>
      </p:sp>
      <p:sp>
        <p:nvSpPr>
          <p:cNvPr id="20498" name="Text Box 18"/>
          <p:cNvSpPr txBox="1">
            <a:spLocks noChangeArrowheads="1"/>
          </p:cNvSpPr>
          <p:nvPr/>
        </p:nvSpPr>
        <p:spPr bwMode="auto">
          <a:xfrm>
            <a:off x="0" y="0"/>
            <a:ext cx="8915400" cy="1187450"/>
          </a:xfrm>
          <a:prstGeom prst="rect">
            <a:avLst/>
          </a:prstGeom>
          <a:noFill/>
          <a:ln w="9525">
            <a:noFill/>
            <a:miter lim="800000"/>
            <a:headEnd/>
            <a:tailEnd/>
          </a:ln>
          <a:effectLst/>
        </p:spPr>
        <p:txBody>
          <a:bodyPr>
            <a:spAutoFit/>
          </a:bodyPr>
          <a:lstStyle/>
          <a:p>
            <a:pPr algn="ctr">
              <a:spcBef>
                <a:spcPct val="50000"/>
              </a:spcBef>
            </a:pPr>
            <a:r>
              <a:rPr lang="ru-RU" sz="2400" dirty="0">
                <a:solidFill>
                  <a:schemeClr val="bg1"/>
                </a:solidFill>
              </a:rPr>
              <a:t>На призывную комиссию возлагаются обязанности по организации медицинского освидетельствования призывников  и принятию решения о призыве.</a:t>
            </a:r>
          </a:p>
        </p:txBody>
      </p:sp>
      <p:sp>
        <p:nvSpPr>
          <p:cNvPr id="20499" name="Text Box 19"/>
          <p:cNvSpPr txBox="1">
            <a:spLocks noChangeArrowheads="1"/>
          </p:cNvSpPr>
          <p:nvPr/>
        </p:nvSpPr>
        <p:spPr bwMode="auto">
          <a:xfrm>
            <a:off x="304800" y="1287463"/>
            <a:ext cx="8610600" cy="617537"/>
          </a:xfrm>
          <a:prstGeom prst="rect">
            <a:avLst/>
          </a:prstGeom>
          <a:solidFill>
            <a:srgbClr val="008000"/>
          </a:solidFill>
          <a:ln w="38100">
            <a:solidFill>
              <a:srgbClr val="FFFF00"/>
            </a:solidFill>
            <a:miter lim="800000"/>
            <a:headEnd/>
            <a:tailEnd/>
          </a:ln>
          <a:effectLst/>
        </p:spPr>
        <p:txBody>
          <a:bodyPr>
            <a:spAutoFit/>
          </a:bodyPr>
          <a:lstStyle/>
          <a:p>
            <a:pPr algn="ctr"/>
            <a:r>
              <a:rPr lang="ru-RU" sz="3200">
                <a:solidFill>
                  <a:srgbClr val="FFFF00"/>
                </a:solidFill>
                <a:effectLst>
                  <a:outerShdw blurRad="38100" dist="38100" dir="2700000" algn="tl">
                    <a:srgbClr val="000000"/>
                  </a:outerShdw>
                </a:effectLst>
              </a:rPr>
              <a:t>Возможные выводы призывной комиссии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498"/>
                                        </p:tgtEl>
                                        <p:attrNameLst>
                                          <p:attrName>style.visibility</p:attrName>
                                        </p:attrNameLst>
                                      </p:cBhvr>
                                      <p:to>
                                        <p:strVal val="visible"/>
                                      </p:to>
                                    </p:set>
                                    <p:animEffect transition="in" filter="wipe(down)">
                                      <p:cBhvr>
                                        <p:cTn id="7" dur="500"/>
                                        <p:tgtEl>
                                          <p:spTgt spid="204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499"/>
                                        </p:tgtEl>
                                        <p:attrNameLst>
                                          <p:attrName>style.visibility</p:attrName>
                                        </p:attrNameLst>
                                      </p:cBhvr>
                                      <p:to>
                                        <p:strVal val="visible"/>
                                      </p:to>
                                    </p:set>
                                    <p:animEffect transition="in" filter="wipe(down)">
                                      <p:cBhvr>
                                        <p:cTn id="10" dur="500"/>
                                        <p:tgtEl>
                                          <p:spTgt spid="2049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485"/>
                                        </p:tgtEl>
                                        <p:attrNameLst>
                                          <p:attrName>style.visibility</p:attrName>
                                        </p:attrNameLst>
                                      </p:cBhvr>
                                      <p:to>
                                        <p:strVal val="visible"/>
                                      </p:to>
                                    </p:set>
                                    <p:animEffect transition="in" filter="wipe(down)">
                                      <p:cBhvr>
                                        <p:cTn id="13" dur="500"/>
                                        <p:tgtEl>
                                          <p:spTgt spid="2048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486"/>
                                        </p:tgtEl>
                                        <p:attrNameLst>
                                          <p:attrName>style.visibility</p:attrName>
                                        </p:attrNameLst>
                                      </p:cBhvr>
                                      <p:to>
                                        <p:strVal val="visible"/>
                                      </p:to>
                                    </p:set>
                                    <p:animEffect transition="in" filter="wipe(down)">
                                      <p:cBhvr>
                                        <p:cTn id="16" dur="500"/>
                                        <p:tgtEl>
                                          <p:spTgt spid="2048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0487"/>
                                        </p:tgtEl>
                                        <p:attrNameLst>
                                          <p:attrName>style.visibility</p:attrName>
                                        </p:attrNameLst>
                                      </p:cBhvr>
                                      <p:to>
                                        <p:strVal val="visible"/>
                                      </p:to>
                                    </p:set>
                                    <p:animEffect transition="in" filter="wipe(down)">
                                      <p:cBhvr>
                                        <p:cTn id="19" dur="500"/>
                                        <p:tgtEl>
                                          <p:spTgt spid="2048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0488"/>
                                        </p:tgtEl>
                                        <p:attrNameLst>
                                          <p:attrName>style.visibility</p:attrName>
                                        </p:attrNameLst>
                                      </p:cBhvr>
                                      <p:to>
                                        <p:strVal val="visible"/>
                                      </p:to>
                                    </p:set>
                                    <p:animEffect transition="in" filter="wipe(down)">
                                      <p:cBhvr>
                                        <p:cTn id="22" dur="500"/>
                                        <p:tgtEl>
                                          <p:spTgt spid="2048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482"/>
                                        </p:tgtEl>
                                        <p:attrNameLst>
                                          <p:attrName>style.visibility</p:attrName>
                                        </p:attrNameLst>
                                      </p:cBhvr>
                                      <p:to>
                                        <p:strVal val="visible"/>
                                      </p:to>
                                    </p:set>
                                    <p:animEffect transition="in" filter="wipe(down)">
                                      <p:cBhvr>
                                        <p:cTn id="25" dur="500"/>
                                        <p:tgtEl>
                                          <p:spTgt spid="2048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489"/>
                                        </p:tgtEl>
                                        <p:attrNameLst>
                                          <p:attrName>style.visibility</p:attrName>
                                        </p:attrNameLst>
                                      </p:cBhvr>
                                      <p:to>
                                        <p:strVal val="visible"/>
                                      </p:to>
                                    </p:set>
                                    <p:animEffect transition="in" filter="wipe(down)">
                                      <p:cBhvr>
                                        <p:cTn id="28" dur="500"/>
                                        <p:tgtEl>
                                          <p:spTgt spid="2048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490"/>
                                        </p:tgtEl>
                                        <p:attrNameLst>
                                          <p:attrName>style.visibility</p:attrName>
                                        </p:attrNameLst>
                                      </p:cBhvr>
                                      <p:to>
                                        <p:strVal val="visible"/>
                                      </p:to>
                                    </p:set>
                                    <p:animEffect transition="in" filter="wipe(down)">
                                      <p:cBhvr>
                                        <p:cTn id="31" dur="500"/>
                                        <p:tgtEl>
                                          <p:spTgt spid="2049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491"/>
                                        </p:tgtEl>
                                        <p:attrNameLst>
                                          <p:attrName>style.visibility</p:attrName>
                                        </p:attrNameLst>
                                      </p:cBhvr>
                                      <p:to>
                                        <p:strVal val="visible"/>
                                      </p:to>
                                    </p:set>
                                    <p:animEffect transition="in" filter="wipe(down)">
                                      <p:cBhvr>
                                        <p:cTn id="34" dur="500"/>
                                        <p:tgtEl>
                                          <p:spTgt spid="2049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0492"/>
                                        </p:tgtEl>
                                        <p:attrNameLst>
                                          <p:attrName>style.visibility</p:attrName>
                                        </p:attrNameLst>
                                      </p:cBhvr>
                                      <p:to>
                                        <p:strVal val="visible"/>
                                      </p:to>
                                    </p:set>
                                    <p:animEffect transition="in" filter="wipe(down)">
                                      <p:cBhvr>
                                        <p:cTn id="37" dur="500"/>
                                        <p:tgtEl>
                                          <p:spTgt spid="2049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0493"/>
                                        </p:tgtEl>
                                        <p:attrNameLst>
                                          <p:attrName>style.visibility</p:attrName>
                                        </p:attrNameLst>
                                      </p:cBhvr>
                                      <p:to>
                                        <p:strVal val="visible"/>
                                      </p:to>
                                    </p:set>
                                    <p:animEffect transition="in" filter="wipe(down)">
                                      <p:cBhvr>
                                        <p:cTn id="40" dur="500"/>
                                        <p:tgtEl>
                                          <p:spTgt spid="2049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0494"/>
                                        </p:tgtEl>
                                        <p:attrNameLst>
                                          <p:attrName>style.visibility</p:attrName>
                                        </p:attrNameLst>
                                      </p:cBhvr>
                                      <p:to>
                                        <p:strVal val="visible"/>
                                      </p:to>
                                    </p:set>
                                    <p:animEffect transition="in" filter="wipe(down)">
                                      <p:cBhvr>
                                        <p:cTn id="43" dur="500"/>
                                        <p:tgtEl>
                                          <p:spTgt spid="2049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0495"/>
                                        </p:tgtEl>
                                        <p:attrNameLst>
                                          <p:attrName>style.visibility</p:attrName>
                                        </p:attrNameLst>
                                      </p:cBhvr>
                                      <p:to>
                                        <p:strVal val="visible"/>
                                      </p:to>
                                    </p:set>
                                    <p:animEffect transition="in" filter="wipe(down)">
                                      <p:cBhvr>
                                        <p:cTn id="46" dur="500"/>
                                        <p:tgtEl>
                                          <p:spTgt spid="2049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0496"/>
                                        </p:tgtEl>
                                        <p:attrNameLst>
                                          <p:attrName>style.visibility</p:attrName>
                                        </p:attrNameLst>
                                      </p:cBhvr>
                                      <p:to>
                                        <p:strVal val="visible"/>
                                      </p:to>
                                    </p:set>
                                    <p:animEffect transition="in" filter="wipe(down)">
                                      <p:cBhvr>
                                        <p:cTn id="49" dur="500"/>
                                        <p:tgtEl>
                                          <p:spTgt spid="20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p:bldP spid="20485" grpId="0" animBg="1"/>
      <p:bldP spid="20486" grpId="0" animBg="1"/>
      <p:bldP spid="20487" grpId="0" animBg="1"/>
      <p:bldP spid="20488" grpId="0" animBg="1"/>
      <p:bldP spid="20489" grpId="0" animBg="1"/>
      <p:bldP spid="20490" grpId="0" animBg="1"/>
      <p:bldP spid="20491" grpId="0" animBg="1"/>
      <p:bldP spid="20492" grpId="0" animBg="1"/>
      <p:bldP spid="20493" grpId="0" animBg="1"/>
      <p:bldP spid="20494" grpId="0" animBg="1"/>
      <p:bldP spid="20495" grpId="0" animBg="1"/>
      <p:bldP spid="20496" grpId="0" animBg="1"/>
      <p:bldP spid="20498" grpId="0"/>
      <p:bldP spid="2049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04800" y="457200"/>
            <a:ext cx="8610600" cy="2308324"/>
          </a:xfrm>
          <a:prstGeom prst="rect">
            <a:avLst/>
          </a:prstGeom>
          <a:solidFill>
            <a:srgbClr val="7030A0"/>
          </a:solidFill>
          <a:ln w="38100">
            <a:solidFill>
              <a:srgbClr val="FFFF00"/>
            </a:solidFill>
            <a:miter lim="800000"/>
            <a:headEnd/>
            <a:tailEnd/>
          </a:ln>
          <a:effectLst/>
        </p:spPr>
        <p:txBody>
          <a:bodyPr>
            <a:spAutoFit/>
          </a:bodyPr>
          <a:lstStyle/>
          <a:p>
            <a:pPr algn="ctr"/>
            <a:r>
              <a:rPr lang="ru-RU" sz="2400" dirty="0">
                <a:solidFill>
                  <a:srgbClr val="FFFF00"/>
                </a:solidFill>
                <a:effectLst>
                  <a:outerShdw blurRad="38100" dist="38100" dir="2700000" algn="tl">
                    <a:srgbClr val="000000"/>
                  </a:outerShdw>
                </a:effectLst>
              </a:rPr>
              <a:t>Комиссия по постановке на воинский учёт, кроме организации проведения медицинского освидетельствования для определения их годности к военной службе по состоянию здоровья, проводит мероприятия </a:t>
            </a:r>
            <a:r>
              <a:rPr lang="ru-RU" sz="2400" dirty="0">
                <a:solidFill>
                  <a:srgbClr val="FFFFCC"/>
                </a:solidFill>
                <a:effectLst>
                  <a:outerShdw blurRad="38100" dist="38100" dir="2700000" algn="tl">
                    <a:srgbClr val="000000"/>
                  </a:outerShdw>
                </a:effectLst>
              </a:rPr>
              <a:t>по профессиональному психологическому отбору</a:t>
            </a:r>
            <a:r>
              <a:rPr lang="ru-RU" sz="2400" dirty="0">
                <a:solidFill>
                  <a:srgbClr val="FFFF00"/>
                </a:solidFill>
                <a:effectLst>
                  <a:outerShdw blurRad="38100" dist="38100" dir="2700000" algn="tl">
                    <a:srgbClr val="000000"/>
                  </a:outerShdw>
                </a:effectLst>
              </a:rPr>
              <a:t> граждан для определения их пригодности к подготовке по военно-учётным специальностям</a:t>
            </a:r>
            <a:endParaRPr lang="ru-RU" sz="2400" dirty="0"/>
          </a:p>
        </p:txBody>
      </p:sp>
      <p:sp>
        <p:nvSpPr>
          <p:cNvPr id="23555" name="Text Box 3"/>
          <p:cNvSpPr txBox="1">
            <a:spLocks noChangeArrowheads="1"/>
          </p:cNvSpPr>
          <p:nvPr/>
        </p:nvSpPr>
        <p:spPr bwMode="auto">
          <a:xfrm>
            <a:off x="304800" y="3733800"/>
            <a:ext cx="8534400" cy="1187450"/>
          </a:xfrm>
          <a:prstGeom prst="rect">
            <a:avLst/>
          </a:prstGeom>
          <a:noFill/>
          <a:ln w="9525" algn="ctr">
            <a:noFill/>
            <a:miter lim="800000"/>
            <a:headEnd/>
            <a:tailEnd/>
          </a:ln>
          <a:effectLst/>
        </p:spPr>
        <p:txBody>
          <a:bodyPr>
            <a:spAutoFit/>
          </a:bodyPr>
          <a:lstStyle/>
          <a:p>
            <a:pPr algn="ctr">
              <a:spcBef>
                <a:spcPct val="50000"/>
              </a:spcBef>
            </a:pPr>
            <a:r>
              <a:rPr lang="ru-RU" sz="2400">
                <a:solidFill>
                  <a:schemeClr val="bg1"/>
                </a:solidFill>
              </a:rPr>
              <a:t>Психологическое и психофизиологическое обследование проводится с использованием универсального набора из семи психодиагностических тестов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ipe(down)">
                                      <p:cBhvr>
                                        <p:cTn id="7" dur="500"/>
                                        <p:tgtEl>
                                          <p:spTgt spid="2355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555"/>
                                        </p:tgtEl>
                                        <p:attrNameLst>
                                          <p:attrName>style.visibility</p:attrName>
                                        </p:attrNameLst>
                                      </p:cBhvr>
                                      <p:to>
                                        <p:strVal val="visible"/>
                                      </p:to>
                                    </p:set>
                                    <p:animEffect transition="in" filter="wipe(down)">
                                      <p:cBhvr>
                                        <p:cTn id="10"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355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981200" y="381000"/>
            <a:ext cx="5791200" cy="495300"/>
          </a:xfrm>
          <a:prstGeom prst="rect">
            <a:avLst/>
          </a:prstGeom>
          <a:solidFill>
            <a:srgbClr val="008000"/>
          </a:solidFill>
          <a:ln w="38100">
            <a:solidFill>
              <a:srgbClr val="FFFF00"/>
            </a:solidFill>
            <a:miter lim="800000"/>
            <a:headEnd/>
            <a:tailEnd/>
          </a:ln>
          <a:effectLst/>
        </p:spPr>
        <p:txBody>
          <a:bodyPr>
            <a:spAutoFit/>
          </a:bodyPr>
          <a:lstStyle/>
          <a:p>
            <a:pPr algn="ctr"/>
            <a:r>
              <a:rPr lang="ru-RU" sz="2400" dirty="0">
                <a:solidFill>
                  <a:srgbClr val="FFFF00"/>
                </a:solidFill>
                <a:effectLst>
                  <a:outerShdw blurRad="38100" dist="38100" dir="2700000" algn="tl">
                    <a:srgbClr val="000000"/>
                  </a:outerShdw>
                </a:effectLst>
              </a:rPr>
              <a:t>Военная служба</a:t>
            </a:r>
            <a:endParaRPr lang="ru-RU" sz="2400" dirty="0"/>
          </a:p>
        </p:txBody>
      </p:sp>
      <p:sp>
        <p:nvSpPr>
          <p:cNvPr id="19459" name="Text Box 3"/>
          <p:cNvSpPr txBox="1">
            <a:spLocks noChangeArrowheads="1"/>
          </p:cNvSpPr>
          <p:nvPr/>
        </p:nvSpPr>
        <p:spPr bwMode="auto">
          <a:xfrm>
            <a:off x="228600" y="2286000"/>
            <a:ext cx="4038600" cy="1927225"/>
          </a:xfrm>
          <a:prstGeom prst="rect">
            <a:avLst/>
          </a:prstGeom>
          <a:solidFill>
            <a:schemeClr val="accent6">
              <a:lumMod val="60000"/>
              <a:lumOff val="40000"/>
            </a:schemeClr>
          </a:solidFill>
          <a:ln w="28575" algn="ctr">
            <a:solidFill>
              <a:srgbClr val="FFFF00"/>
            </a:solidFill>
            <a:miter lim="800000"/>
            <a:headEnd/>
            <a:tailEnd/>
          </a:ln>
          <a:effectLst/>
        </p:spPr>
        <p:txBody>
          <a:bodyPr>
            <a:spAutoFit/>
          </a:bodyPr>
          <a:lstStyle/>
          <a:p>
            <a:pPr algn="ctr">
              <a:spcBef>
                <a:spcPct val="50000"/>
              </a:spcBef>
            </a:pPr>
            <a:r>
              <a:rPr lang="ru-RU" sz="2400" b="1" dirty="0">
                <a:solidFill>
                  <a:schemeClr val="bg1"/>
                </a:solidFill>
              </a:rPr>
              <a:t>Началом военной службы является день убытия гражданина из военкомата субъекта РФ к месту службы</a:t>
            </a:r>
          </a:p>
        </p:txBody>
      </p:sp>
      <p:sp>
        <p:nvSpPr>
          <p:cNvPr id="19460" name="Text Box 4"/>
          <p:cNvSpPr txBox="1">
            <a:spLocks noChangeArrowheads="1"/>
          </p:cNvSpPr>
          <p:nvPr/>
        </p:nvSpPr>
        <p:spPr bwMode="auto">
          <a:xfrm>
            <a:off x="4800600" y="2286000"/>
            <a:ext cx="3962400" cy="2292350"/>
          </a:xfrm>
          <a:prstGeom prst="rect">
            <a:avLst/>
          </a:prstGeom>
          <a:solidFill>
            <a:schemeClr val="accent6">
              <a:lumMod val="60000"/>
              <a:lumOff val="40000"/>
            </a:schemeClr>
          </a:solidFill>
          <a:ln w="28575" algn="ctr">
            <a:solidFill>
              <a:srgbClr val="FFFF00"/>
            </a:solidFill>
            <a:miter lim="800000"/>
            <a:headEnd/>
            <a:tailEnd/>
          </a:ln>
          <a:effectLst/>
        </p:spPr>
        <p:txBody>
          <a:bodyPr>
            <a:spAutoFit/>
          </a:bodyPr>
          <a:lstStyle/>
          <a:p>
            <a:pPr algn="ctr">
              <a:spcBef>
                <a:spcPct val="50000"/>
              </a:spcBef>
            </a:pPr>
            <a:r>
              <a:rPr lang="ru-RU" sz="2400" b="1">
                <a:solidFill>
                  <a:schemeClr val="bg1"/>
                </a:solidFill>
              </a:rPr>
              <a:t>Окончанием военной службы считается дата исключения военнослужащего из списков личного состава воинской части</a:t>
            </a:r>
          </a:p>
        </p:txBody>
      </p:sp>
      <p:sp>
        <p:nvSpPr>
          <p:cNvPr id="19461" name="Line 5"/>
          <p:cNvSpPr>
            <a:spLocks noChangeShapeType="1"/>
          </p:cNvSpPr>
          <p:nvPr/>
        </p:nvSpPr>
        <p:spPr bwMode="auto">
          <a:xfrm flipV="1">
            <a:off x="4495800" y="914400"/>
            <a:ext cx="0" cy="685800"/>
          </a:xfrm>
          <a:prstGeom prst="line">
            <a:avLst/>
          </a:prstGeom>
          <a:noFill/>
          <a:ln w="76200">
            <a:solidFill>
              <a:srgbClr val="FFFF99"/>
            </a:solidFill>
            <a:round/>
            <a:headEnd/>
            <a:tailEnd/>
          </a:ln>
          <a:effectLst/>
        </p:spPr>
        <p:txBody>
          <a:bodyPr/>
          <a:lstStyle/>
          <a:p>
            <a:endParaRPr lang="ru-RU"/>
          </a:p>
        </p:txBody>
      </p:sp>
      <p:sp>
        <p:nvSpPr>
          <p:cNvPr id="19462" name="Line 6"/>
          <p:cNvSpPr>
            <a:spLocks noChangeShapeType="1"/>
          </p:cNvSpPr>
          <p:nvPr/>
        </p:nvSpPr>
        <p:spPr bwMode="auto">
          <a:xfrm>
            <a:off x="2362200" y="1600200"/>
            <a:ext cx="4156075" cy="0"/>
          </a:xfrm>
          <a:prstGeom prst="line">
            <a:avLst/>
          </a:prstGeom>
          <a:noFill/>
          <a:ln w="76200">
            <a:solidFill>
              <a:srgbClr val="FFFF99"/>
            </a:solidFill>
            <a:round/>
            <a:headEnd/>
            <a:tailEnd/>
          </a:ln>
          <a:effectLst/>
        </p:spPr>
        <p:txBody>
          <a:bodyPr/>
          <a:lstStyle/>
          <a:p>
            <a:endParaRPr lang="ru-RU"/>
          </a:p>
        </p:txBody>
      </p:sp>
      <p:sp>
        <p:nvSpPr>
          <p:cNvPr id="19463" name="Line 7"/>
          <p:cNvSpPr>
            <a:spLocks noChangeShapeType="1"/>
          </p:cNvSpPr>
          <p:nvPr/>
        </p:nvSpPr>
        <p:spPr bwMode="auto">
          <a:xfrm>
            <a:off x="2362200" y="1600200"/>
            <a:ext cx="0" cy="685800"/>
          </a:xfrm>
          <a:prstGeom prst="line">
            <a:avLst/>
          </a:prstGeom>
          <a:noFill/>
          <a:ln w="76200">
            <a:solidFill>
              <a:srgbClr val="FFFF99"/>
            </a:solidFill>
            <a:round/>
            <a:headEnd/>
            <a:tailEnd type="triangle" w="med" len="med"/>
          </a:ln>
          <a:effectLst/>
        </p:spPr>
        <p:txBody>
          <a:bodyPr/>
          <a:lstStyle/>
          <a:p>
            <a:endParaRPr lang="ru-RU"/>
          </a:p>
        </p:txBody>
      </p:sp>
      <p:sp>
        <p:nvSpPr>
          <p:cNvPr id="19464" name="Line 8"/>
          <p:cNvSpPr>
            <a:spLocks noChangeShapeType="1"/>
          </p:cNvSpPr>
          <p:nvPr/>
        </p:nvSpPr>
        <p:spPr bwMode="auto">
          <a:xfrm>
            <a:off x="6477000" y="1600200"/>
            <a:ext cx="0" cy="685800"/>
          </a:xfrm>
          <a:prstGeom prst="line">
            <a:avLst/>
          </a:prstGeom>
          <a:noFill/>
          <a:ln w="76200">
            <a:solidFill>
              <a:srgbClr val="FFFF99"/>
            </a:solidFill>
            <a:round/>
            <a:headEnd/>
            <a:tailEnd type="triangle" w="med" len="med"/>
          </a:ln>
          <a:effectLst/>
        </p:spPr>
        <p:txBody>
          <a:bodyP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arn(inVertical)">
                                      <p:cBhvr>
                                        <p:cTn id="7" dur="500"/>
                                        <p:tgtEl>
                                          <p:spTgt spid="1945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459"/>
                                        </p:tgtEl>
                                        <p:attrNameLst>
                                          <p:attrName>style.visibility</p:attrName>
                                        </p:attrNameLst>
                                      </p:cBhvr>
                                      <p:to>
                                        <p:strVal val="visible"/>
                                      </p:to>
                                    </p:set>
                                    <p:animEffect transition="in" filter="barn(inVertical)">
                                      <p:cBhvr>
                                        <p:cTn id="10" dur="500"/>
                                        <p:tgtEl>
                                          <p:spTgt spid="1945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460"/>
                                        </p:tgtEl>
                                        <p:attrNameLst>
                                          <p:attrName>style.visibility</p:attrName>
                                        </p:attrNameLst>
                                      </p:cBhvr>
                                      <p:to>
                                        <p:strVal val="visible"/>
                                      </p:to>
                                    </p:set>
                                    <p:animEffect transition="in" filter="barn(inVertical)">
                                      <p:cBhvr>
                                        <p:cTn id="13" dur="500"/>
                                        <p:tgtEl>
                                          <p:spTgt spid="1946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462"/>
                                        </p:tgtEl>
                                        <p:attrNameLst>
                                          <p:attrName>style.visibility</p:attrName>
                                        </p:attrNameLst>
                                      </p:cBhvr>
                                      <p:to>
                                        <p:strVal val="visible"/>
                                      </p:to>
                                    </p:set>
                                    <p:animEffect transition="in" filter="barn(inVertical)">
                                      <p:cBhvr>
                                        <p:cTn id="16" dur="500"/>
                                        <p:tgtEl>
                                          <p:spTgt spid="1946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461"/>
                                        </p:tgtEl>
                                        <p:attrNameLst>
                                          <p:attrName>style.visibility</p:attrName>
                                        </p:attrNameLst>
                                      </p:cBhvr>
                                      <p:to>
                                        <p:strVal val="visible"/>
                                      </p:to>
                                    </p:set>
                                    <p:animEffect transition="in" filter="barn(inVertical)">
                                      <p:cBhvr>
                                        <p:cTn id="19" dur="500"/>
                                        <p:tgtEl>
                                          <p:spTgt spid="1946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464"/>
                                        </p:tgtEl>
                                        <p:attrNameLst>
                                          <p:attrName>style.visibility</p:attrName>
                                        </p:attrNameLst>
                                      </p:cBhvr>
                                      <p:to>
                                        <p:strVal val="visible"/>
                                      </p:to>
                                    </p:set>
                                    <p:animEffect transition="in" filter="barn(inVertical)">
                                      <p:cBhvr>
                                        <p:cTn id="22" dur="500"/>
                                        <p:tgtEl>
                                          <p:spTgt spid="1946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463"/>
                                        </p:tgtEl>
                                        <p:attrNameLst>
                                          <p:attrName>style.visibility</p:attrName>
                                        </p:attrNameLst>
                                      </p:cBhvr>
                                      <p:to>
                                        <p:strVal val="visible"/>
                                      </p:to>
                                    </p:set>
                                    <p:animEffect transition="in" filter="barn(inVertical)">
                                      <p:cBhvr>
                                        <p:cTn id="25"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p:bldP spid="19459" grpId="0" animBg="1"/>
      <p:bldP spid="19460" grpId="0" animBg="1"/>
      <p:bldP spid="19461" grpId="0" animBg="1"/>
      <p:bldP spid="19462" grpId="0" animBg="1"/>
      <p:bldP spid="19463" grpId="0" animBg="1"/>
      <p:bldP spid="1946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04800" y="381000"/>
            <a:ext cx="8610600" cy="1225550"/>
          </a:xfrm>
          <a:prstGeom prst="rect">
            <a:avLst/>
          </a:prstGeom>
          <a:solidFill>
            <a:schemeClr val="accent1">
              <a:lumMod val="60000"/>
              <a:lumOff val="40000"/>
            </a:schemeClr>
          </a:solidFill>
          <a:ln w="38100">
            <a:solidFill>
              <a:srgbClr val="FFFF00"/>
            </a:solidFill>
            <a:miter lim="800000"/>
            <a:headEnd/>
            <a:tailEnd/>
          </a:ln>
          <a:effectLst/>
        </p:spPr>
        <p:txBody>
          <a:bodyPr>
            <a:spAutoFit/>
          </a:bodyPr>
          <a:lstStyle/>
          <a:p>
            <a:pPr algn="ctr"/>
            <a:r>
              <a:rPr lang="ru-RU" sz="2400" dirty="0">
                <a:solidFill>
                  <a:schemeClr val="bg1"/>
                </a:solidFill>
              </a:rPr>
              <a:t>По прибытии в часть и после прохождения начальной военной подготовки военнослужащий приводится к Военной присяге</a:t>
            </a:r>
            <a:endParaRPr lang="ru-RU" sz="2400" dirty="0">
              <a:solidFill>
                <a:srgbClr val="FFFF00"/>
              </a:solidFill>
            </a:endParaRPr>
          </a:p>
        </p:txBody>
      </p:sp>
      <p:pic>
        <p:nvPicPr>
          <p:cNvPr id="44036" name="Picture 4" descr="00267117"/>
          <p:cNvPicPr>
            <a:picLocks noChangeAspect="1" noChangeArrowheads="1"/>
          </p:cNvPicPr>
          <p:nvPr/>
        </p:nvPicPr>
        <p:blipFill>
          <a:blip r:embed="rId2" cstate="print"/>
          <a:srcRect/>
          <a:stretch>
            <a:fillRect/>
          </a:stretch>
        </p:blipFill>
        <p:spPr bwMode="auto">
          <a:xfrm>
            <a:off x="2057400" y="2362200"/>
            <a:ext cx="4876800" cy="3657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ipe(down)">
                                      <p:cBhvr>
                                        <p:cTn id="7" dur="500"/>
                                        <p:tgtEl>
                                          <p:spTgt spid="44034"/>
                                        </p:tgtEl>
                                      </p:cBhvr>
                                    </p:animEffect>
                                  </p:childTnLst>
                                </p:cTn>
                              </p:par>
                              <p:par>
                                <p:cTn id="8" presetID="22" presetClass="entr" presetSubtype="4" fill="hold" nodeType="withEffect">
                                  <p:stCondLst>
                                    <p:cond delay="0"/>
                                  </p:stCondLst>
                                  <p:childTnLst>
                                    <p:set>
                                      <p:cBhvr>
                                        <p:cTn id="9" dur="1" fill="hold">
                                          <p:stCondLst>
                                            <p:cond delay="0"/>
                                          </p:stCondLst>
                                        </p:cTn>
                                        <p:tgtEl>
                                          <p:spTgt spid="44036"/>
                                        </p:tgtEl>
                                        <p:attrNameLst>
                                          <p:attrName>style.visibility</p:attrName>
                                        </p:attrNameLst>
                                      </p:cBhvr>
                                      <p:to>
                                        <p:strVal val="visible"/>
                                      </p:to>
                                    </p:set>
                                    <p:animEffect transition="in" filter="wipe(down)">
                                      <p:cBhvr>
                                        <p:cTn id="10"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solidFill>
                  <a:srgbClr val="C00000"/>
                </a:solidFill>
              </a:rPr>
              <a:t>ФОРМА ОДЕЖДЫ ВОЕННОСЛУЖАЩЕГО</a:t>
            </a:r>
            <a:endParaRPr lang="ru-RU" sz="3200" b="1" dirty="0">
              <a:solidFill>
                <a:srgbClr val="C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15616" y="1628800"/>
            <a:ext cx="1905000" cy="4762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10672" y="1628800"/>
            <a:ext cx="1905000" cy="4762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228184" y="1660642"/>
            <a:ext cx="1905000" cy="4762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234664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Погоны сержантов и солдат (кроме ВМФ)"/>
          <p:cNvPicPr>
            <a:picLocks noChangeAspect="1" noChangeArrowheads="1"/>
          </p:cNvPicPr>
          <p:nvPr/>
        </p:nvPicPr>
        <p:blipFill>
          <a:blip r:embed="rId2" cstate="print"/>
          <a:srcRect/>
          <a:stretch>
            <a:fillRect/>
          </a:stretch>
        </p:blipFill>
        <p:spPr bwMode="auto">
          <a:xfrm>
            <a:off x="533400" y="685800"/>
            <a:ext cx="7620000" cy="5715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ppt_x"/>
                                          </p:val>
                                        </p:tav>
                                        <p:tav tm="100000">
                                          <p:val>
                                            <p:strVal val="#ppt_x"/>
                                          </p:val>
                                        </p:tav>
                                      </p:tavLst>
                                    </p:anim>
                                    <p:anim calcmode="lin" valueType="num">
                                      <p:cBhvr additive="base">
                                        <p:cTn id="8" dur="500" fill="hold"/>
                                        <p:tgtEl>
                                          <p:spTgt spid="389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Погоны младших офицеров "/>
          <p:cNvPicPr>
            <a:picLocks noChangeAspect="1" noChangeArrowheads="1"/>
          </p:cNvPicPr>
          <p:nvPr/>
        </p:nvPicPr>
        <p:blipFill>
          <a:blip r:embed="rId2" cstate="print"/>
          <a:srcRect/>
          <a:stretch>
            <a:fillRect/>
          </a:stretch>
        </p:blipFill>
        <p:spPr bwMode="auto">
          <a:xfrm>
            <a:off x="762000" y="685800"/>
            <a:ext cx="7620000" cy="5715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wipe(down)">
                                      <p:cBhvr>
                                        <p:cTn id="7"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Погоны старших офицеров"/>
          <p:cNvPicPr>
            <a:picLocks noChangeAspect="1" noChangeArrowheads="1"/>
          </p:cNvPicPr>
          <p:nvPr/>
        </p:nvPicPr>
        <p:blipFill>
          <a:blip r:embed="rId2" cstate="print"/>
          <a:srcRect/>
          <a:stretch>
            <a:fillRect/>
          </a:stretch>
        </p:blipFill>
        <p:spPr bwMode="auto">
          <a:xfrm>
            <a:off x="457200" y="685800"/>
            <a:ext cx="7620000" cy="5715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circle(in)">
                                      <p:cBhvr>
                                        <p:cTn id="7" dur="2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28600" y="304800"/>
            <a:ext cx="8686800" cy="914400"/>
          </a:xfrm>
          <a:prstGeom prst="rect">
            <a:avLst/>
          </a:prstGeom>
          <a:solidFill>
            <a:srgbClr val="008000"/>
          </a:solidFill>
          <a:ln w="38100" algn="ctr">
            <a:solidFill>
              <a:srgbClr val="FFFF00"/>
            </a:solidFill>
            <a:miter lim="800000"/>
            <a:headEnd/>
            <a:tailEnd/>
          </a:ln>
          <a:effectLst/>
        </p:spPr>
        <p:txBody>
          <a:bodyPr anchor="ctr"/>
          <a:lstStyle/>
          <a:p>
            <a:pPr algn="ctr"/>
            <a:r>
              <a:rPr lang="ru-RU" sz="2800" dirty="0">
                <a:solidFill>
                  <a:srgbClr val="FFFF00"/>
                </a:solidFill>
                <a:effectLst>
                  <a:outerShdw blurRad="38100" dist="38100" dir="2700000" algn="tl">
                    <a:srgbClr val="000000"/>
                  </a:outerShdw>
                </a:effectLst>
              </a:rPr>
              <a:t>Обязательная подготовка к военной службе</a:t>
            </a:r>
          </a:p>
        </p:txBody>
      </p:sp>
      <p:sp>
        <p:nvSpPr>
          <p:cNvPr id="21507" name="Text Box 3"/>
          <p:cNvSpPr txBox="1">
            <a:spLocks noChangeArrowheads="1"/>
          </p:cNvSpPr>
          <p:nvPr/>
        </p:nvSpPr>
        <p:spPr bwMode="auto">
          <a:xfrm>
            <a:off x="228600" y="2057400"/>
            <a:ext cx="4267200" cy="1196975"/>
          </a:xfrm>
          <a:prstGeom prst="rect">
            <a:avLst/>
          </a:prstGeom>
          <a:solidFill>
            <a:schemeClr val="accent5">
              <a:lumMod val="50000"/>
            </a:schemeClr>
          </a:solidFill>
          <a:ln w="9525" algn="ctr">
            <a:solidFill>
              <a:srgbClr val="FFFF00"/>
            </a:solidFill>
            <a:miter lim="800000"/>
            <a:headEnd/>
            <a:tailEnd/>
          </a:ln>
          <a:effectLst/>
        </p:spPr>
        <p:txBody>
          <a:bodyPr>
            <a:spAutoFit/>
          </a:bodyPr>
          <a:lstStyle/>
          <a:p>
            <a:pPr algn="ctr">
              <a:spcBef>
                <a:spcPct val="50000"/>
              </a:spcBef>
            </a:pPr>
            <a:r>
              <a:rPr lang="ru-RU" sz="2400" b="1" dirty="0">
                <a:solidFill>
                  <a:schemeClr val="bg1"/>
                </a:solidFill>
              </a:rPr>
              <a:t>Подготовка к военной службе граждан допризывного возраста</a:t>
            </a:r>
          </a:p>
        </p:txBody>
      </p:sp>
      <p:sp>
        <p:nvSpPr>
          <p:cNvPr id="21508" name="Text Box 4"/>
          <p:cNvSpPr txBox="1">
            <a:spLocks noChangeArrowheads="1"/>
          </p:cNvSpPr>
          <p:nvPr/>
        </p:nvSpPr>
        <p:spPr bwMode="auto">
          <a:xfrm>
            <a:off x="228600" y="3962400"/>
            <a:ext cx="4419600" cy="1196975"/>
          </a:xfrm>
          <a:prstGeom prst="rect">
            <a:avLst/>
          </a:prstGeom>
          <a:solidFill>
            <a:schemeClr val="accent5">
              <a:lumMod val="50000"/>
            </a:schemeClr>
          </a:solidFill>
          <a:ln w="9525" algn="ctr">
            <a:solidFill>
              <a:srgbClr val="FFFF00"/>
            </a:solidFill>
            <a:miter lim="800000"/>
            <a:headEnd/>
            <a:tailEnd/>
          </a:ln>
          <a:effectLst/>
        </p:spPr>
        <p:txBody>
          <a:bodyPr>
            <a:spAutoFit/>
          </a:bodyPr>
          <a:lstStyle/>
          <a:p>
            <a:pPr algn="ctr">
              <a:spcBef>
                <a:spcPct val="50000"/>
              </a:spcBef>
            </a:pPr>
            <a:r>
              <a:rPr lang="ru-RU" sz="2400" b="1">
                <a:solidFill>
                  <a:schemeClr val="bg1"/>
                </a:solidFill>
              </a:rPr>
              <a:t>Подготовка к военной службе граждан призывного возраста</a:t>
            </a:r>
          </a:p>
        </p:txBody>
      </p:sp>
      <p:sp>
        <p:nvSpPr>
          <p:cNvPr id="21520" name="Line 16"/>
          <p:cNvSpPr>
            <a:spLocks noChangeShapeType="1"/>
          </p:cNvSpPr>
          <p:nvPr/>
        </p:nvSpPr>
        <p:spPr bwMode="auto">
          <a:xfrm>
            <a:off x="2133600" y="3200400"/>
            <a:ext cx="0" cy="762000"/>
          </a:xfrm>
          <a:prstGeom prst="line">
            <a:avLst/>
          </a:prstGeom>
          <a:noFill/>
          <a:ln w="76200">
            <a:solidFill>
              <a:srgbClr val="FFFF99"/>
            </a:solidFill>
            <a:round/>
            <a:headEnd/>
            <a:tailEnd type="triangle" w="med" len="med"/>
          </a:ln>
          <a:effectLst/>
        </p:spPr>
        <p:txBody>
          <a:bodyPr/>
          <a:lstStyle/>
          <a:p>
            <a:endParaRPr lang="ru-RU"/>
          </a:p>
        </p:txBody>
      </p:sp>
      <p:sp>
        <p:nvSpPr>
          <p:cNvPr id="21523" name="Line 19"/>
          <p:cNvSpPr>
            <a:spLocks noChangeShapeType="1"/>
          </p:cNvSpPr>
          <p:nvPr/>
        </p:nvSpPr>
        <p:spPr bwMode="auto">
          <a:xfrm>
            <a:off x="2133600" y="1219200"/>
            <a:ext cx="0" cy="762000"/>
          </a:xfrm>
          <a:prstGeom prst="line">
            <a:avLst/>
          </a:prstGeom>
          <a:noFill/>
          <a:ln w="76200">
            <a:solidFill>
              <a:srgbClr val="FFFF99"/>
            </a:solidFill>
            <a:round/>
            <a:headEnd/>
            <a:tailEnd type="triangle" w="med" len="med"/>
          </a:ln>
          <a:effectLst/>
        </p:spPr>
        <p:txBody>
          <a:bodyPr/>
          <a:lstStyle/>
          <a:p>
            <a:endParaRPr lang="ru-RU"/>
          </a:p>
        </p:txBody>
      </p:sp>
      <p:sp>
        <p:nvSpPr>
          <p:cNvPr id="21525" name="Text Box 21"/>
          <p:cNvSpPr txBox="1">
            <a:spLocks noChangeArrowheads="1"/>
          </p:cNvSpPr>
          <p:nvPr/>
        </p:nvSpPr>
        <p:spPr bwMode="auto">
          <a:xfrm>
            <a:off x="4800600" y="1981200"/>
            <a:ext cx="3886200" cy="1200329"/>
          </a:xfrm>
          <a:prstGeom prst="rect">
            <a:avLst/>
          </a:prstGeom>
          <a:noFill/>
          <a:ln w="9525">
            <a:noFill/>
            <a:miter lim="800000"/>
            <a:headEnd/>
            <a:tailEnd/>
          </a:ln>
          <a:effectLst/>
        </p:spPr>
        <p:txBody>
          <a:bodyPr>
            <a:spAutoFit/>
          </a:bodyPr>
          <a:lstStyle/>
          <a:p>
            <a:pPr>
              <a:spcBef>
                <a:spcPct val="50000"/>
              </a:spcBef>
            </a:pPr>
            <a:r>
              <a:rPr lang="ru-RU" dirty="0">
                <a:solidFill>
                  <a:srgbClr val="002060"/>
                </a:solidFill>
              </a:rPr>
              <a:t>Допризывным считается возраст до момента первоначальной постановки на воинский учёт </a:t>
            </a:r>
            <a:r>
              <a:rPr lang="ru-RU" dirty="0" smtClean="0">
                <a:solidFill>
                  <a:srgbClr val="002060"/>
                </a:solidFill>
              </a:rPr>
              <a:t>(в </a:t>
            </a:r>
            <a:r>
              <a:rPr lang="ru-RU" dirty="0">
                <a:solidFill>
                  <a:srgbClr val="002060"/>
                </a:solidFill>
              </a:rPr>
              <a:t>год достижения возраста 17 лет)</a:t>
            </a:r>
          </a:p>
        </p:txBody>
      </p:sp>
      <p:sp>
        <p:nvSpPr>
          <p:cNvPr id="21526" name="Text Box 22"/>
          <p:cNvSpPr txBox="1">
            <a:spLocks noChangeArrowheads="1"/>
          </p:cNvSpPr>
          <p:nvPr/>
        </p:nvSpPr>
        <p:spPr bwMode="auto">
          <a:xfrm>
            <a:off x="4876800" y="3886200"/>
            <a:ext cx="3886200" cy="1477328"/>
          </a:xfrm>
          <a:prstGeom prst="rect">
            <a:avLst/>
          </a:prstGeom>
          <a:noFill/>
          <a:ln w="9525">
            <a:noFill/>
            <a:miter lim="800000"/>
            <a:headEnd/>
            <a:tailEnd/>
          </a:ln>
          <a:effectLst/>
        </p:spPr>
        <p:txBody>
          <a:bodyPr>
            <a:spAutoFit/>
          </a:bodyPr>
          <a:lstStyle/>
          <a:p>
            <a:pPr>
              <a:spcBef>
                <a:spcPct val="50000"/>
              </a:spcBef>
            </a:pPr>
            <a:r>
              <a:rPr lang="ru-RU" dirty="0">
                <a:solidFill>
                  <a:srgbClr val="002060"/>
                </a:solidFill>
              </a:rPr>
              <a:t>Призывник - гражданин Российской Федерации в возрасте от 18 до 27 лет, состоящий на воинском учёте, до момента отправки его со сборочного пункта к месту прохождения службы.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500" fill="hold"/>
                                        <p:tgtEl>
                                          <p:spTgt spid="21506"/>
                                        </p:tgtEl>
                                        <p:attrNameLst>
                                          <p:attrName>ppt_w</p:attrName>
                                        </p:attrNameLst>
                                      </p:cBhvr>
                                      <p:tavLst>
                                        <p:tav tm="0">
                                          <p:val>
                                            <p:fltVal val="0"/>
                                          </p:val>
                                        </p:tav>
                                        <p:tav tm="100000">
                                          <p:val>
                                            <p:strVal val="#ppt_w"/>
                                          </p:val>
                                        </p:tav>
                                      </p:tavLst>
                                    </p:anim>
                                    <p:anim calcmode="lin" valueType="num">
                                      <p:cBhvr>
                                        <p:cTn id="8" dur="500" fill="hold"/>
                                        <p:tgtEl>
                                          <p:spTgt spid="21506"/>
                                        </p:tgtEl>
                                        <p:attrNameLst>
                                          <p:attrName>ppt_h</p:attrName>
                                        </p:attrNameLst>
                                      </p:cBhvr>
                                      <p:tavLst>
                                        <p:tav tm="0">
                                          <p:val>
                                            <p:fltVal val="0"/>
                                          </p:val>
                                        </p:tav>
                                        <p:tav tm="100000">
                                          <p:val>
                                            <p:strVal val="#ppt_h"/>
                                          </p:val>
                                        </p:tav>
                                      </p:tavLst>
                                    </p:anim>
                                    <p:animEffect transition="in" filter="fade">
                                      <p:cBhvr>
                                        <p:cTn id="9" dur="500"/>
                                        <p:tgtEl>
                                          <p:spTgt spid="2150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507"/>
                                        </p:tgtEl>
                                        <p:attrNameLst>
                                          <p:attrName>style.visibility</p:attrName>
                                        </p:attrNameLst>
                                      </p:cBhvr>
                                      <p:to>
                                        <p:strVal val="visible"/>
                                      </p:to>
                                    </p:set>
                                    <p:anim calcmode="lin" valueType="num">
                                      <p:cBhvr>
                                        <p:cTn id="12" dur="500" fill="hold"/>
                                        <p:tgtEl>
                                          <p:spTgt spid="21507"/>
                                        </p:tgtEl>
                                        <p:attrNameLst>
                                          <p:attrName>ppt_w</p:attrName>
                                        </p:attrNameLst>
                                      </p:cBhvr>
                                      <p:tavLst>
                                        <p:tav tm="0">
                                          <p:val>
                                            <p:fltVal val="0"/>
                                          </p:val>
                                        </p:tav>
                                        <p:tav tm="100000">
                                          <p:val>
                                            <p:strVal val="#ppt_w"/>
                                          </p:val>
                                        </p:tav>
                                      </p:tavLst>
                                    </p:anim>
                                    <p:anim calcmode="lin" valueType="num">
                                      <p:cBhvr>
                                        <p:cTn id="13" dur="500" fill="hold"/>
                                        <p:tgtEl>
                                          <p:spTgt spid="21507"/>
                                        </p:tgtEl>
                                        <p:attrNameLst>
                                          <p:attrName>ppt_h</p:attrName>
                                        </p:attrNameLst>
                                      </p:cBhvr>
                                      <p:tavLst>
                                        <p:tav tm="0">
                                          <p:val>
                                            <p:fltVal val="0"/>
                                          </p:val>
                                        </p:tav>
                                        <p:tav tm="100000">
                                          <p:val>
                                            <p:strVal val="#ppt_h"/>
                                          </p:val>
                                        </p:tav>
                                      </p:tavLst>
                                    </p:anim>
                                    <p:animEffect transition="in" filter="fade">
                                      <p:cBhvr>
                                        <p:cTn id="14" dur="500"/>
                                        <p:tgtEl>
                                          <p:spTgt spid="2150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508"/>
                                        </p:tgtEl>
                                        <p:attrNameLst>
                                          <p:attrName>style.visibility</p:attrName>
                                        </p:attrNameLst>
                                      </p:cBhvr>
                                      <p:to>
                                        <p:strVal val="visible"/>
                                      </p:to>
                                    </p:set>
                                    <p:anim calcmode="lin" valueType="num">
                                      <p:cBhvr>
                                        <p:cTn id="17" dur="500" fill="hold"/>
                                        <p:tgtEl>
                                          <p:spTgt spid="21508"/>
                                        </p:tgtEl>
                                        <p:attrNameLst>
                                          <p:attrName>ppt_w</p:attrName>
                                        </p:attrNameLst>
                                      </p:cBhvr>
                                      <p:tavLst>
                                        <p:tav tm="0">
                                          <p:val>
                                            <p:fltVal val="0"/>
                                          </p:val>
                                        </p:tav>
                                        <p:tav tm="100000">
                                          <p:val>
                                            <p:strVal val="#ppt_w"/>
                                          </p:val>
                                        </p:tav>
                                      </p:tavLst>
                                    </p:anim>
                                    <p:anim calcmode="lin" valueType="num">
                                      <p:cBhvr>
                                        <p:cTn id="18" dur="500" fill="hold"/>
                                        <p:tgtEl>
                                          <p:spTgt spid="21508"/>
                                        </p:tgtEl>
                                        <p:attrNameLst>
                                          <p:attrName>ppt_h</p:attrName>
                                        </p:attrNameLst>
                                      </p:cBhvr>
                                      <p:tavLst>
                                        <p:tav tm="0">
                                          <p:val>
                                            <p:fltVal val="0"/>
                                          </p:val>
                                        </p:tav>
                                        <p:tav tm="100000">
                                          <p:val>
                                            <p:strVal val="#ppt_h"/>
                                          </p:val>
                                        </p:tav>
                                      </p:tavLst>
                                    </p:anim>
                                    <p:animEffect transition="in" filter="fade">
                                      <p:cBhvr>
                                        <p:cTn id="19" dur="500"/>
                                        <p:tgtEl>
                                          <p:spTgt spid="2150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525"/>
                                        </p:tgtEl>
                                        <p:attrNameLst>
                                          <p:attrName>style.visibility</p:attrName>
                                        </p:attrNameLst>
                                      </p:cBhvr>
                                      <p:to>
                                        <p:strVal val="visible"/>
                                      </p:to>
                                    </p:set>
                                    <p:anim calcmode="lin" valueType="num">
                                      <p:cBhvr>
                                        <p:cTn id="22" dur="500" fill="hold"/>
                                        <p:tgtEl>
                                          <p:spTgt spid="21525"/>
                                        </p:tgtEl>
                                        <p:attrNameLst>
                                          <p:attrName>ppt_w</p:attrName>
                                        </p:attrNameLst>
                                      </p:cBhvr>
                                      <p:tavLst>
                                        <p:tav tm="0">
                                          <p:val>
                                            <p:fltVal val="0"/>
                                          </p:val>
                                        </p:tav>
                                        <p:tav tm="100000">
                                          <p:val>
                                            <p:strVal val="#ppt_w"/>
                                          </p:val>
                                        </p:tav>
                                      </p:tavLst>
                                    </p:anim>
                                    <p:anim calcmode="lin" valueType="num">
                                      <p:cBhvr>
                                        <p:cTn id="23" dur="500" fill="hold"/>
                                        <p:tgtEl>
                                          <p:spTgt spid="21525"/>
                                        </p:tgtEl>
                                        <p:attrNameLst>
                                          <p:attrName>ppt_h</p:attrName>
                                        </p:attrNameLst>
                                      </p:cBhvr>
                                      <p:tavLst>
                                        <p:tav tm="0">
                                          <p:val>
                                            <p:fltVal val="0"/>
                                          </p:val>
                                        </p:tav>
                                        <p:tav tm="100000">
                                          <p:val>
                                            <p:strVal val="#ppt_h"/>
                                          </p:val>
                                        </p:tav>
                                      </p:tavLst>
                                    </p:anim>
                                    <p:animEffect transition="in" filter="fade">
                                      <p:cBhvr>
                                        <p:cTn id="24" dur="500"/>
                                        <p:tgtEl>
                                          <p:spTgt spid="2152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526"/>
                                        </p:tgtEl>
                                        <p:attrNameLst>
                                          <p:attrName>style.visibility</p:attrName>
                                        </p:attrNameLst>
                                      </p:cBhvr>
                                      <p:to>
                                        <p:strVal val="visible"/>
                                      </p:to>
                                    </p:set>
                                    <p:anim calcmode="lin" valueType="num">
                                      <p:cBhvr>
                                        <p:cTn id="27" dur="500" fill="hold"/>
                                        <p:tgtEl>
                                          <p:spTgt spid="21526"/>
                                        </p:tgtEl>
                                        <p:attrNameLst>
                                          <p:attrName>ppt_w</p:attrName>
                                        </p:attrNameLst>
                                      </p:cBhvr>
                                      <p:tavLst>
                                        <p:tav tm="0">
                                          <p:val>
                                            <p:fltVal val="0"/>
                                          </p:val>
                                        </p:tav>
                                        <p:tav tm="100000">
                                          <p:val>
                                            <p:strVal val="#ppt_w"/>
                                          </p:val>
                                        </p:tav>
                                      </p:tavLst>
                                    </p:anim>
                                    <p:anim calcmode="lin" valueType="num">
                                      <p:cBhvr>
                                        <p:cTn id="28" dur="500" fill="hold"/>
                                        <p:tgtEl>
                                          <p:spTgt spid="21526"/>
                                        </p:tgtEl>
                                        <p:attrNameLst>
                                          <p:attrName>ppt_h</p:attrName>
                                        </p:attrNameLst>
                                      </p:cBhvr>
                                      <p:tavLst>
                                        <p:tav tm="0">
                                          <p:val>
                                            <p:fltVal val="0"/>
                                          </p:val>
                                        </p:tav>
                                        <p:tav tm="100000">
                                          <p:val>
                                            <p:strVal val="#ppt_h"/>
                                          </p:val>
                                        </p:tav>
                                      </p:tavLst>
                                    </p:anim>
                                    <p:animEffect transition="in" filter="fade">
                                      <p:cBhvr>
                                        <p:cTn id="29" dur="500"/>
                                        <p:tgtEl>
                                          <p:spTgt spid="2152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523"/>
                                        </p:tgtEl>
                                        <p:attrNameLst>
                                          <p:attrName>style.visibility</p:attrName>
                                        </p:attrNameLst>
                                      </p:cBhvr>
                                      <p:to>
                                        <p:strVal val="visible"/>
                                      </p:to>
                                    </p:set>
                                    <p:anim calcmode="lin" valueType="num">
                                      <p:cBhvr>
                                        <p:cTn id="32" dur="500" fill="hold"/>
                                        <p:tgtEl>
                                          <p:spTgt spid="21523"/>
                                        </p:tgtEl>
                                        <p:attrNameLst>
                                          <p:attrName>ppt_w</p:attrName>
                                        </p:attrNameLst>
                                      </p:cBhvr>
                                      <p:tavLst>
                                        <p:tav tm="0">
                                          <p:val>
                                            <p:fltVal val="0"/>
                                          </p:val>
                                        </p:tav>
                                        <p:tav tm="100000">
                                          <p:val>
                                            <p:strVal val="#ppt_w"/>
                                          </p:val>
                                        </p:tav>
                                      </p:tavLst>
                                    </p:anim>
                                    <p:anim calcmode="lin" valueType="num">
                                      <p:cBhvr>
                                        <p:cTn id="33" dur="500" fill="hold"/>
                                        <p:tgtEl>
                                          <p:spTgt spid="21523"/>
                                        </p:tgtEl>
                                        <p:attrNameLst>
                                          <p:attrName>ppt_h</p:attrName>
                                        </p:attrNameLst>
                                      </p:cBhvr>
                                      <p:tavLst>
                                        <p:tav tm="0">
                                          <p:val>
                                            <p:fltVal val="0"/>
                                          </p:val>
                                        </p:tav>
                                        <p:tav tm="100000">
                                          <p:val>
                                            <p:strVal val="#ppt_h"/>
                                          </p:val>
                                        </p:tav>
                                      </p:tavLst>
                                    </p:anim>
                                    <p:animEffect transition="in" filter="fade">
                                      <p:cBhvr>
                                        <p:cTn id="34" dur="500"/>
                                        <p:tgtEl>
                                          <p:spTgt spid="2152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1520"/>
                                        </p:tgtEl>
                                        <p:attrNameLst>
                                          <p:attrName>style.visibility</p:attrName>
                                        </p:attrNameLst>
                                      </p:cBhvr>
                                      <p:to>
                                        <p:strVal val="visible"/>
                                      </p:to>
                                    </p:set>
                                    <p:anim calcmode="lin" valueType="num">
                                      <p:cBhvr>
                                        <p:cTn id="37" dur="500" fill="hold"/>
                                        <p:tgtEl>
                                          <p:spTgt spid="21520"/>
                                        </p:tgtEl>
                                        <p:attrNameLst>
                                          <p:attrName>ppt_w</p:attrName>
                                        </p:attrNameLst>
                                      </p:cBhvr>
                                      <p:tavLst>
                                        <p:tav tm="0">
                                          <p:val>
                                            <p:fltVal val="0"/>
                                          </p:val>
                                        </p:tav>
                                        <p:tav tm="100000">
                                          <p:val>
                                            <p:strVal val="#ppt_w"/>
                                          </p:val>
                                        </p:tav>
                                      </p:tavLst>
                                    </p:anim>
                                    <p:anim calcmode="lin" valueType="num">
                                      <p:cBhvr>
                                        <p:cTn id="38" dur="500" fill="hold"/>
                                        <p:tgtEl>
                                          <p:spTgt spid="21520"/>
                                        </p:tgtEl>
                                        <p:attrNameLst>
                                          <p:attrName>ppt_h</p:attrName>
                                        </p:attrNameLst>
                                      </p:cBhvr>
                                      <p:tavLst>
                                        <p:tav tm="0">
                                          <p:val>
                                            <p:fltVal val="0"/>
                                          </p:val>
                                        </p:tav>
                                        <p:tav tm="100000">
                                          <p:val>
                                            <p:strVal val="#ppt_h"/>
                                          </p:val>
                                        </p:tav>
                                      </p:tavLst>
                                    </p:anim>
                                    <p:animEffect transition="in" filter="fade">
                                      <p:cBhvr>
                                        <p:cTn id="39"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p:bldP spid="21507" grpId="0" animBg="1"/>
      <p:bldP spid="21508" grpId="0" animBg="1"/>
      <p:bldP spid="21520" grpId="0" animBg="1"/>
      <p:bldP spid="21523" grpId="0" animBg="1"/>
      <p:bldP spid="21525" grpId="0"/>
      <p:bldP spid="2152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Погоны высших офицеров (кроме ВМФ)"/>
          <p:cNvPicPr>
            <a:picLocks noChangeAspect="1" noChangeArrowheads="1"/>
          </p:cNvPicPr>
          <p:nvPr/>
        </p:nvPicPr>
        <p:blipFill>
          <a:blip r:embed="rId2" cstate="print"/>
          <a:srcRect/>
          <a:stretch>
            <a:fillRect/>
          </a:stretch>
        </p:blipFill>
        <p:spPr bwMode="auto">
          <a:xfrm>
            <a:off x="533400" y="533400"/>
            <a:ext cx="7620000" cy="5715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arn(inVertical)">
                                      <p:cBhvr>
                                        <p:cTn id="7"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28600" y="381000"/>
            <a:ext cx="8686800" cy="495300"/>
          </a:xfrm>
          <a:prstGeom prst="rect">
            <a:avLst/>
          </a:prstGeom>
          <a:solidFill>
            <a:srgbClr val="008000"/>
          </a:solidFill>
          <a:ln w="38100">
            <a:solidFill>
              <a:srgbClr val="FFFF00"/>
            </a:solidFill>
            <a:miter lim="800000"/>
            <a:headEnd/>
            <a:tailEnd/>
          </a:ln>
          <a:effectLst/>
        </p:spPr>
        <p:txBody>
          <a:bodyPr>
            <a:spAutoFit/>
          </a:bodyPr>
          <a:lstStyle/>
          <a:p>
            <a:pPr algn="ctr">
              <a:spcBef>
                <a:spcPct val="50000"/>
              </a:spcBef>
            </a:pPr>
            <a:r>
              <a:rPr lang="ru-RU" sz="2400" dirty="0">
                <a:solidFill>
                  <a:srgbClr val="FFFF00"/>
                </a:solidFill>
              </a:rPr>
              <a:t>Обязанности военнослужащего</a:t>
            </a:r>
            <a:endParaRPr lang="ru-RU" sz="3200" dirty="0">
              <a:solidFill>
                <a:srgbClr val="FFFF00"/>
              </a:solidFill>
            </a:endParaRPr>
          </a:p>
        </p:txBody>
      </p:sp>
      <p:sp>
        <p:nvSpPr>
          <p:cNvPr id="17411" name="Text Box 3"/>
          <p:cNvSpPr txBox="1">
            <a:spLocks noChangeArrowheads="1"/>
          </p:cNvSpPr>
          <p:nvPr/>
        </p:nvSpPr>
        <p:spPr bwMode="auto">
          <a:xfrm>
            <a:off x="4114800" y="2667000"/>
            <a:ext cx="4648200" cy="466725"/>
          </a:xfrm>
          <a:prstGeom prst="rect">
            <a:avLst/>
          </a:prstGeom>
          <a:solidFill>
            <a:schemeClr val="accent6">
              <a:lumMod val="60000"/>
              <a:lumOff val="40000"/>
            </a:schemeClr>
          </a:solidFill>
          <a:ln w="38100">
            <a:solidFill>
              <a:srgbClr val="FFFF00"/>
            </a:solidFill>
            <a:miter lim="800000"/>
            <a:headEnd/>
            <a:tailEnd/>
          </a:ln>
          <a:effectLst/>
        </p:spPr>
        <p:txBody>
          <a:bodyPr>
            <a:spAutoFit/>
          </a:bodyPr>
          <a:lstStyle/>
          <a:p>
            <a:pPr>
              <a:spcBef>
                <a:spcPct val="50000"/>
              </a:spcBef>
            </a:pPr>
            <a:r>
              <a:rPr lang="ru-RU" sz="2400" b="1">
                <a:solidFill>
                  <a:schemeClr val="bg1"/>
                </a:solidFill>
              </a:rPr>
              <a:t>Специальные обязанности</a:t>
            </a:r>
          </a:p>
        </p:txBody>
      </p:sp>
      <p:sp>
        <p:nvSpPr>
          <p:cNvPr id="17412" name="Text Box 4"/>
          <p:cNvSpPr txBox="1">
            <a:spLocks noChangeArrowheads="1"/>
          </p:cNvSpPr>
          <p:nvPr/>
        </p:nvSpPr>
        <p:spPr bwMode="auto">
          <a:xfrm>
            <a:off x="4114800" y="1981200"/>
            <a:ext cx="4648200" cy="466725"/>
          </a:xfrm>
          <a:prstGeom prst="rect">
            <a:avLst/>
          </a:prstGeom>
          <a:solidFill>
            <a:schemeClr val="accent6">
              <a:lumMod val="60000"/>
              <a:lumOff val="40000"/>
            </a:schemeClr>
          </a:solidFill>
          <a:ln w="38100">
            <a:solidFill>
              <a:srgbClr val="FFFF00"/>
            </a:solidFill>
            <a:miter lim="800000"/>
            <a:headEnd/>
            <a:tailEnd/>
          </a:ln>
          <a:effectLst/>
        </p:spPr>
        <p:txBody>
          <a:bodyPr>
            <a:spAutoFit/>
          </a:bodyPr>
          <a:lstStyle/>
          <a:p>
            <a:pPr>
              <a:spcBef>
                <a:spcPct val="50000"/>
              </a:spcBef>
            </a:pPr>
            <a:r>
              <a:rPr lang="ru-RU" sz="2400" b="1">
                <a:solidFill>
                  <a:schemeClr val="bg1"/>
                </a:solidFill>
              </a:rPr>
              <a:t>Должностные обязанности</a:t>
            </a:r>
          </a:p>
        </p:txBody>
      </p:sp>
      <p:sp>
        <p:nvSpPr>
          <p:cNvPr id="17413" name="Text Box 5"/>
          <p:cNvSpPr txBox="1">
            <a:spLocks noChangeArrowheads="1"/>
          </p:cNvSpPr>
          <p:nvPr/>
        </p:nvSpPr>
        <p:spPr bwMode="auto">
          <a:xfrm>
            <a:off x="4114800" y="1295400"/>
            <a:ext cx="4648200" cy="466725"/>
          </a:xfrm>
          <a:prstGeom prst="rect">
            <a:avLst/>
          </a:prstGeom>
          <a:solidFill>
            <a:schemeClr val="accent6">
              <a:lumMod val="60000"/>
              <a:lumOff val="40000"/>
            </a:schemeClr>
          </a:solidFill>
          <a:ln w="38100">
            <a:solidFill>
              <a:srgbClr val="FFFF00"/>
            </a:solidFill>
            <a:miter lim="800000"/>
            <a:headEnd/>
            <a:tailEnd/>
          </a:ln>
          <a:effectLst/>
        </p:spPr>
        <p:txBody>
          <a:bodyPr>
            <a:spAutoFit/>
          </a:bodyPr>
          <a:lstStyle/>
          <a:p>
            <a:pPr>
              <a:spcBef>
                <a:spcPct val="50000"/>
              </a:spcBef>
            </a:pPr>
            <a:r>
              <a:rPr lang="ru-RU" sz="2400" b="1">
                <a:solidFill>
                  <a:schemeClr val="bg1"/>
                </a:solidFill>
              </a:rPr>
              <a:t>Общие обязанности</a:t>
            </a:r>
          </a:p>
        </p:txBody>
      </p:sp>
      <p:sp>
        <p:nvSpPr>
          <p:cNvPr id="17414" name="Line 6"/>
          <p:cNvSpPr>
            <a:spLocks noChangeShapeType="1"/>
          </p:cNvSpPr>
          <p:nvPr/>
        </p:nvSpPr>
        <p:spPr bwMode="auto">
          <a:xfrm>
            <a:off x="2895600" y="914400"/>
            <a:ext cx="0" cy="2057400"/>
          </a:xfrm>
          <a:prstGeom prst="line">
            <a:avLst/>
          </a:prstGeom>
          <a:noFill/>
          <a:ln w="76200">
            <a:solidFill>
              <a:srgbClr val="FFFF99"/>
            </a:solidFill>
            <a:round/>
            <a:headEnd/>
            <a:tailEnd/>
          </a:ln>
          <a:effectLst/>
        </p:spPr>
        <p:txBody>
          <a:bodyPr/>
          <a:lstStyle/>
          <a:p>
            <a:endParaRPr lang="ru-RU"/>
          </a:p>
        </p:txBody>
      </p:sp>
      <p:sp>
        <p:nvSpPr>
          <p:cNvPr id="17415" name="Line 7"/>
          <p:cNvSpPr>
            <a:spLocks noChangeShapeType="1"/>
          </p:cNvSpPr>
          <p:nvPr/>
        </p:nvSpPr>
        <p:spPr bwMode="auto">
          <a:xfrm>
            <a:off x="2895600" y="15240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17416" name="Line 8"/>
          <p:cNvSpPr>
            <a:spLocks noChangeShapeType="1"/>
          </p:cNvSpPr>
          <p:nvPr/>
        </p:nvSpPr>
        <p:spPr bwMode="auto">
          <a:xfrm>
            <a:off x="2895600" y="2209800"/>
            <a:ext cx="1219200" cy="0"/>
          </a:xfrm>
          <a:prstGeom prst="line">
            <a:avLst/>
          </a:prstGeom>
          <a:noFill/>
          <a:ln w="76200">
            <a:solidFill>
              <a:srgbClr val="FFFF99"/>
            </a:solidFill>
            <a:round/>
            <a:headEnd/>
            <a:tailEnd type="triangle" w="med" len="med"/>
          </a:ln>
          <a:effectLst/>
        </p:spPr>
        <p:txBody>
          <a:bodyPr/>
          <a:lstStyle/>
          <a:p>
            <a:endParaRPr lang="ru-RU"/>
          </a:p>
        </p:txBody>
      </p:sp>
      <p:sp>
        <p:nvSpPr>
          <p:cNvPr id="17417" name="Line 9"/>
          <p:cNvSpPr>
            <a:spLocks noChangeShapeType="1"/>
          </p:cNvSpPr>
          <p:nvPr/>
        </p:nvSpPr>
        <p:spPr bwMode="auto">
          <a:xfrm>
            <a:off x="2895600" y="2971800"/>
            <a:ext cx="1219200" cy="0"/>
          </a:xfrm>
          <a:prstGeom prst="line">
            <a:avLst/>
          </a:prstGeom>
          <a:noFill/>
          <a:ln w="76200">
            <a:solidFill>
              <a:srgbClr val="FFFF99"/>
            </a:solidFill>
            <a:round/>
            <a:headEnd/>
            <a:tailEnd type="triangle" w="med" len="med"/>
          </a:ln>
          <a:effectLst/>
        </p:spPr>
        <p:txBody>
          <a:bodyPr/>
          <a:lstStyle/>
          <a:p>
            <a:endParaRPr lang="ru-RU"/>
          </a:p>
        </p:txBody>
      </p:sp>
      <p:pic>
        <p:nvPicPr>
          <p:cNvPr id="17421" name="Picture 13" descr="ministr"/>
          <p:cNvPicPr>
            <a:picLocks noChangeAspect="1" noChangeArrowheads="1"/>
          </p:cNvPicPr>
          <p:nvPr/>
        </p:nvPicPr>
        <p:blipFill>
          <a:blip r:embed="rId2" cstate="print"/>
          <a:srcRect/>
          <a:stretch>
            <a:fillRect/>
          </a:stretch>
        </p:blipFill>
        <p:spPr bwMode="auto">
          <a:xfrm>
            <a:off x="2667000" y="3352800"/>
            <a:ext cx="3733800" cy="32480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down)">
                                      <p:cBhvr>
                                        <p:cTn id="7" dur="500"/>
                                        <p:tgtEl>
                                          <p:spTgt spid="174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413"/>
                                        </p:tgtEl>
                                        <p:attrNameLst>
                                          <p:attrName>style.visibility</p:attrName>
                                        </p:attrNameLst>
                                      </p:cBhvr>
                                      <p:to>
                                        <p:strVal val="visible"/>
                                      </p:to>
                                    </p:set>
                                    <p:animEffect transition="in" filter="wipe(down)">
                                      <p:cBhvr>
                                        <p:cTn id="10" dur="500"/>
                                        <p:tgtEl>
                                          <p:spTgt spid="174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412"/>
                                        </p:tgtEl>
                                        <p:attrNameLst>
                                          <p:attrName>style.visibility</p:attrName>
                                        </p:attrNameLst>
                                      </p:cBhvr>
                                      <p:to>
                                        <p:strVal val="visible"/>
                                      </p:to>
                                    </p:set>
                                    <p:animEffect transition="in" filter="wipe(down)">
                                      <p:cBhvr>
                                        <p:cTn id="13" dur="500"/>
                                        <p:tgtEl>
                                          <p:spTgt spid="174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411"/>
                                        </p:tgtEl>
                                        <p:attrNameLst>
                                          <p:attrName>style.visibility</p:attrName>
                                        </p:attrNameLst>
                                      </p:cBhvr>
                                      <p:to>
                                        <p:strVal val="visible"/>
                                      </p:to>
                                    </p:set>
                                    <p:animEffect transition="in" filter="wipe(down)">
                                      <p:cBhvr>
                                        <p:cTn id="16" dur="500"/>
                                        <p:tgtEl>
                                          <p:spTgt spid="174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414"/>
                                        </p:tgtEl>
                                        <p:attrNameLst>
                                          <p:attrName>style.visibility</p:attrName>
                                        </p:attrNameLst>
                                      </p:cBhvr>
                                      <p:to>
                                        <p:strVal val="visible"/>
                                      </p:to>
                                    </p:set>
                                    <p:animEffect transition="in" filter="wipe(down)">
                                      <p:cBhvr>
                                        <p:cTn id="19" dur="500"/>
                                        <p:tgtEl>
                                          <p:spTgt spid="1741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415"/>
                                        </p:tgtEl>
                                        <p:attrNameLst>
                                          <p:attrName>style.visibility</p:attrName>
                                        </p:attrNameLst>
                                      </p:cBhvr>
                                      <p:to>
                                        <p:strVal val="visible"/>
                                      </p:to>
                                    </p:set>
                                    <p:animEffect transition="in" filter="wipe(down)">
                                      <p:cBhvr>
                                        <p:cTn id="22" dur="500"/>
                                        <p:tgtEl>
                                          <p:spTgt spid="1741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7416"/>
                                        </p:tgtEl>
                                        <p:attrNameLst>
                                          <p:attrName>style.visibility</p:attrName>
                                        </p:attrNameLst>
                                      </p:cBhvr>
                                      <p:to>
                                        <p:strVal val="visible"/>
                                      </p:to>
                                    </p:set>
                                    <p:animEffect transition="in" filter="wipe(down)">
                                      <p:cBhvr>
                                        <p:cTn id="25" dur="500"/>
                                        <p:tgtEl>
                                          <p:spTgt spid="174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7417"/>
                                        </p:tgtEl>
                                        <p:attrNameLst>
                                          <p:attrName>style.visibility</p:attrName>
                                        </p:attrNameLst>
                                      </p:cBhvr>
                                      <p:to>
                                        <p:strVal val="visible"/>
                                      </p:to>
                                    </p:set>
                                    <p:animEffect transition="in" filter="wipe(down)">
                                      <p:cBhvr>
                                        <p:cTn id="28" dur="500"/>
                                        <p:tgtEl>
                                          <p:spTgt spid="17417"/>
                                        </p:tgtEl>
                                      </p:cBhvr>
                                    </p:animEffect>
                                  </p:childTnLst>
                                </p:cTn>
                              </p:par>
                              <p:par>
                                <p:cTn id="29" presetID="22" presetClass="entr" presetSubtype="4" fill="hold" nodeType="withEffect">
                                  <p:stCondLst>
                                    <p:cond delay="0"/>
                                  </p:stCondLst>
                                  <p:childTnLst>
                                    <p:set>
                                      <p:cBhvr>
                                        <p:cTn id="30" dur="1" fill="hold">
                                          <p:stCondLst>
                                            <p:cond delay="0"/>
                                          </p:stCondLst>
                                        </p:cTn>
                                        <p:tgtEl>
                                          <p:spTgt spid="17421"/>
                                        </p:tgtEl>
                                        <p:attrNameLst>
                                          <p:attrName>style.visibility</p:attrName>
                                        </p:attrNameLst>
                                      </p:cBhvr>
                                      <p:to>
                                        <p:strVal val="visible"/>
                                      </p:to>
                                    </p:set>
                                    <p:animEffect transition="in" filter="wipe(down)">
                                      <p:cBhvr>
                                        <p:cTn id="31" dur="500"/>
                                        <p:tgtEl>
                                          <p:spTgt spid="17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P spid="17411" grpId="0" animBg="1"/>
      <p:bldP spid="17412" grpId="0" animBg="1"/>
      <p:bldP spid="17413" grpId="0" animBg="1"/>
      <p:bldP spid="17414" grpId="0" animBg="1"/>
      <p:bldP spid="17415" grpId="0" animBg="1"/>
      <p:bldP spid="17416" grpId="0" animBg="1"/>
      <p:bldP spid="174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1676400" y="381000"/>
            <a:ext cx="5791200" cy="617538"/>
          </a:xfrm>
          <a:prstGeom prst="rect">
            <a:avLst/>
          </a:prstGeom>
          <a:solidFill>
            <a:srgbClr val="008000"/>
          </a:solidFill>
          <a:ln w="38100">
            <a:solidFill>
              <a:srgbClr val="FFFF00"/>
            </a:solidFill>
            <a:miter lim="800000"/>
            <a:headEnd/>
            <a:tailEnd/>
          </a:ln>
          <a:effectLst/>
        </p:spPr>
        <p:txBody>
          <a:bodyPr>
            <a:spAutoFit/>
          </a:bodyPr>
          <a:lstStyle/>
          <a:p>
            <a:pPr algn="ctr">
              <a:spcBef>
                <a:spcPct val="50000"/>
              </a:spcBef>
            </a:pPr>
            <a:r>
              <a:rPr lang="ru-RU" sz="3200" b="1" dirty="0">
                <a:solidFill>
                  <a:srgbClr val="FFFF00"/>
                </a:solidFill>
              </a:rPr>
              <a:t>Общие обязанности</a:t>
            </a:r>
          </a:p>
        </p:txBody>
      </p:sp>
      <p:pic>
        <p:nvPicPr>
          <p:cNvPr id="16393" name="Picture 9" descr="9"/>
          <p:cNvPicPr>
            <a:picLocks noChangeAspect="1" noChangeArrowheads="1"/>
          </p:cNvPicPr>
          <p:nvPr/>
        </p:nvPicPr>
        <p:blipFill>
          <a:blip r:embed="rId2" cstate="print"/>
          <a:srcRect/>
          <a:stretch>
            <a:fillRect/>
          </a:stretch>
        </p:blipFill>
        <p:spPr bwMode="auto">
          <a:xfrm>
            <a:off x="304800" y="2590800"/>
            <a:ext cx="4038600" cy="4038600"/>
          </a:xfrm>
          <a:prstGeom prst="rect">
            <a:avLst/>
          </a:prstGeom>
          <a:noFill/>
        </p:spPr>
      </p:pic>
      <p:sp>
        <p:nvSpPr>
          <p:cNvPr id="16394" name="Text Box 10"/>
          <p:cNvSpPr txBox="1">
            <a:spLocks noChangeArrowheads="1"/>
          </p:cNvSpPr>
          <p:nvPr/>
        </p:nvSpPr>
        <p:spPr bwMode="auto">
          <a:xfrm>
            <a:off x="0" y="1371600"/>
            <a:ext cx="9144000" cy="822325"/>
          </a:xfrm>
          <a:prstGeom prst="rect">
            <a:avLst/>
          </a:prstGeom>
          <a:noFill/>
          <a:ln w="9525">
            <a:noFill/>
            <a:miter lim="800000"/>
            <a:headEnd/>
            <a:tailEnd/>
          </a:ln>
          <a:effectLst/>
        </p:spPr>
        <p:txBody>
          <a:bodyPr>
            <a:spAutoFit/>
          </a:bodyPr>
          <a:lstStyle/>
          <a:p>
            <a:pPr algn="ctr"/>
            <a:r>
              <a:rPr lang="ru-RU" sz="2400">
                <a:solidFill>
                  <a:schemeClr val="bg1"/>
                </a:solidFill>
              </a:rPr>
              <a:t>Общие обязанности</a:t>
            </a:r>
            <a:r>
              <a:rPr lang="ru-RU" sz="2400" b="1">
                <a:solidFill>
                  <a:schemeClr val="bg1"/>
                </a:solidFill>
              </a:rPr>
              <a:t> </a:t>
            </a:r>
            <a:r>
              <a:rPr lang="ru-RU" sz="2400">
                <a:solidFill>
                  <a:schemeClr val="bg1"/>
                </a:solidFill>
              </a:rPr>
              <a:t>военнослужащих определяются требованиями законов и воинских уставов. </a:t>
            </a:r>
          </a:p>
        </p:txBody>
      </p:sp>
      <p:sp>
        <p:nvSpPr>
          <p:cNvPr id="16395" name="Text Box 11"/>
          <p:cNvSpPr txBox="1">
            <a:spLocks noChangeArrowheads="1"/>
          </p:cNvSpPr>
          <p:nvPr/>
        </p:nvSpPr>
        <p:spPr bwMode="auto">
          <a:xfrm>
            <a:off x="4419600" y="2438400"/>
            <a:ext cx="4191000" cy="4108450"/>
          </a:xfrm>
          <a:prstGeom prst="rect">
            <a:avLst/>
          </a:prstGeom>
          <a:noFill/>
          <a:ln w="9525">
            <a:noFill/>
            <a:miter lim="800000"/>
            <a:headEnd/>
            <a:tailEnd/>
          </a:ln>
          <a:effectLst/>
        </p:spPr>
        <p:txBody>
          <a:bodyPr>
            <a:spAutoFit/>
          </a:bodyPr>
          <a:lstStyle/>
          <a:p>
            <a:r>
              <a:rPr lang="ru-RU" sz="2400">
                <a:solidFill>
                  <a:schemeClr val="bg1"/>
                </a:solidFill>
              </a:rPr>
              <a:t>  Общие обязанности военнослужащих выражают сущность воинского долга и характеризуют содержание военной службы в ВС РФ.</a:t>
            </a:r>
          </a:p>
          <a:p>
            <a:r>
              <a:rPr lang="ru-RU" sz="2400">
                <a:solidFill>
                  <a:schemeClr val="bg1"/>
                </a:solidFill>
              </a:rPr>
              <a:t>  Они в одинаковой мере распространяются на всех военнослужащих вне зависимости от их служебного положения и воинских званий.</a:t>
            </a:r>
            <a:endParaRPr lang="ru-RU"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circle(in)">
                                      <p:cBhvr>
                                        <p:cTn id="7" dur="2000"/>
                                        <p:tgtEl>
                                          <p:spTgt spid="1638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394"/>
                                        </p:tgtEl>
                                        <p:attrNameLst>
                                          <p:attrName>style.visibility</p:attrName>
                                        </p:attrNameLst>
                                      </p:cBhvr>
                                      <p:to>
                                        <p:strVal val="visible"/>
                                      </p:to>
                                    </p:set>
                                    <p:animEffect transition="in" filter="circle(in)">
                                      <p:cBhvr>
                                        <p:cTn id="10" dur="2000"/>
                                        <p:tgtEl>
                                          <p:spTgt spid="1639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6395"/>
                                        </p:tgtEl>
                                        <p:attrNameLst>
                                          <p:attrName>style.visibility</p:attrName>
                                        </p:attrNameLst>
                                      </p:cBhvr>
                                      <p:to>
                                        <p:strVal val="visible"/>
                                      </p:to>
                                    </p:set>
                                    <p:animEffect transition="in" filter="circle(in)">
                                      <p:cBhvr>
                                        <p:cTn id="13" dur="2000"/>
                                        <p:tgtEl>
                                          <p:spTgt spid="16395"/>
                                        </p:tgtEl>
                                      </p:cBhvr>
                                    </p:animEffect>
                                  </p:childTnLst>
                                </p:cTn>
                              </p:par>
                              <p:par>
                                <p:cTn id="14" presetID="6" presetClass="entr" presetSubtype="16" fill="hold" nodeType="withEffect">
                                  <p:stCondLst>
                                    <p:cond delay="0"/>
                                  </p:stCondLst>
                                  <p:childTnLst>
                                    <p:set>
                                      <p:cBhvr>
                                        <p:cTn id="15" dur="1" fill="hold">
                                          <p:stCondLst>
                                            <p:cond delay="0"/>
                                          </p:stCondLst>
                                        </p:cTn>
                                        <p:tgtEl>
                                          <p:spTgt spid="16393"/>
                                        </p:tgtEl>
                                        <p:attrNameLst>
                                          <p:attrName>style.visibility</p:attrName>
                                        </p:attrNameLst>
                                      </p:cBhvr>
                                      <p:to>
                                        <p:strVal val="visible"/>
                                      </p:to>
                                    </p:set>
                                    <p:animEffect transition="in" filter="circle(in)">
                                      <p:cBhvr>
                                        <p:cTn id="16" dur="2000"/>
                                        <p:tgtEl>
                                          <p:spTgt spid="16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P spid="16394" grpId="0"/>
      <p:bldP spid="1639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295400" y="381000"/>
            <a:ext cx="6858000" cy="617538"/>
          </a:xfrm>
          <a:prstGeom prst="rect">
            <a:avLst/>
          </a:prstGeom>
          <a:solidFill>
            <a:srgbClr val="008000"/>
          </a:solidFill>
          <a:ln w="38100">
            <a:solidFill>
              <a:srgbClr val="FFFF00"/>
            </a:solidFill>
            <a:miter lim="800000"/>
            <a:headEnd/>
            <a:tailEnd/>
          </a:ln>
          <a:effectLst/>
        </p:spPr>
        <p:txBody>
          <a:bodyPr>
            <a:spAutoFit/>
          </a:bodyPr>
          <a:lstStyle/>
          <a:p>
            <a:pPr algn="ctr">
              <a:spcBef>
                <a:spcPct val="50000"/>
              </a:spcBef>
            </a:pPr>
            <a:r>
              <a:rPr lang="ru-RU" sz="3200" b="1">
                <a:solidFill>
                  <a:srgbClr val="FFFF00"/>
                </a:solidFill>
              </a:rPr>
              <a:t>Должностные обязанности</a:t>
            </a:r>
          </a:p>
        </p:txBody>
      </p:sp>
      <p:sp>
        <p:nvSpPr>
          <p:cNvPr id="15368" name="Text Box 8"/>
          <p:cNvSpPr txBox="1">
            <a:spLocks noChangeArrowheads="1"/>
          </p:cNvSpPr>
          <p:nvPr/>
        </p:nvSpPr>
        <p:spPr bwMode="auto">
          <a:xfrm>
            <a:off x="381000" y="1219200"/>
            <a:ext cx="8534400" cy="1552575"/>
          </a:xfrm>
          <a:prstGeom prst="rect">
            <a:avLst/>
          </a:prstGeom>
          <a:noFill/>
          <a:ln w="9525">
            <a:noFill/>
            <a:miter lim="800000"/>
            <a:headEnd/>
            <a:tailEnd/>
          </a:ln>
          <a:effectLst/>
        </p:spPr>
        <p:txBody>
          <a:bodyPr>
            <a:spAutoFit/>
          </a:bodyPr>
          <a:lstStyle/>
          <a:p>
            <a:pPr algn="ctr">
              <a:spcBef>
                <a:spcPct val="50000"/>
              </a:spcBef>
            </a:pPr>
            <a:r>
              <a:rPr lang="ru-RU" sz="2400">
                <a:solidFill>
                  <a:schemeClr val="bg1"/>
                </a:solidFill>
              </a:rPr>
              <a:t>Должностные обязанности</a:t>
            </a:r>
            <a:r>
              <a:rPr lang="ru-RU" sz="2400" b="1">
                <a:solidFill>
                  <a:schemeClr val="bg1"/>
                </a:solidFill>
              </a:rPr>
              <a:t> </a:t>
            </a:r>
            <a:r>
              <a:rPr lang="ru-RU" sz="2400">
                <a:solidFill>
                  <a:schemeClr val="bg1"/>
                </a:solidFill>
              </a:rPr>
              <a:t>определяются воинскими уставами, а также соответствующими руководствами, наставлениями, инструкциями или письменными приказами прямых начальников</a:t>
            </a:r>
          </a:p>
        </p:txBody>
      </p:sp>
      <p:sp>
        <p:nvSpPr>
          <p:cNvPr id="15369" name="Text Box 9"/>
          <p:cNvSpPr txBox="1">
            <a:spLocks noChangeArrowheads="1"/>
          </p:cNvSpPr>
          <p:nvPr/>
        </p:nvSpPr>
        <p:spPr bwMode="auto">
          <a:xfrm>
            <a:off x="4495800" y="3124200"/>
            <a:ext cx="4648200" cy="2282825"/>
          </a:xfrm>
          <a:prstGeom prst="rect">
            <a:avLst/>
          </a:prstGeom>
          <a:noFill/>
          <a:ln w="9525">
            <a:noFill/>
            <a:miter lim="800000"/>
            <a:headEnd/>
            <a:tailEnd/>
          </a:ln>
          <a:effectLst/>
        </p:spPr>
        <p:txBody>
          <a:bodyPr>
            <a:spAutoFit/>
          </a:bodyPr>
          <a:lstStyle/>
          <a:p>
            <a:pPr>
              <a:spcBef>
                <a:spcPct val="50000"/>
              </a:spcBef>
            </a:pPr>
            <a:r>
              <a:rPr lang="ru-RU" sz="2400">
                <a:solidFill>
                  <a:schemeClr val="bg1"/>
                </a:solidFill>
              </a:rPr>
              <a:t>   Должностные обязанности определяют объем и пределы практического выполнения задач, порученных военнослужащему согласно занимаемой им должности.</a:t>
            </a:r>
          </a:p>
        </p:txBody>
      </p:sp>
      <p:pic>
        <p:nvPicPr>
          <p:cNvPr id="15370" name="Picture 10" descr="mo_5"/>
          <p:cNvPicPr>
            <a:picLocks noChangeAspect="1" noChangeArrowheads="1"/>
          </p:cNvPicPr>
          <p:nvPr/>
        </p:nvPicPr>
        <p:blipFill>
          <a:blip r:embed="rId2" cstate="print"/>
          <a:srcRect/>
          <a:stretch>
            <a:fillRect/>
          </a:stretch>
        </p:blipFill>
        <p:spPr bwMode="auto">
          <a:xfrm>
            <a:off x="228600" y="3200400"/>
            <a:ext cx="4114800" cy="2730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0"/>
                                  </p:stCondLst>
                                  <p:iterate type="lt">
                                    <p:tmPct val="5000"/>
                                  </p:iterate>
                                  <p:childTnLst>
                                    <p:set>
                                      <p:cBhvr>
                                        <p:cTn id="6" dur="1" fill="hold">
                                          <p:stCondLst>
                                            <p:cond delay="0"/>
                                          </p:stCondLst>
                                        </p:cTn>
                                        <p:tgtEl>
                                          <p:spTgt spid="15370"/>
                                        </p:tgtEl>
                                        <p:attrNameLst>
                                          <p:attrName>style.visibility</p:attrName>
                                        </p:attrNameLst>
                                      </p:cBhvr>
                                      <p:to>
                                        <p:strVal val="visible"/>
                                      </p:to>
                                    </p:set>
                                    <p:anim calcmode="lin" valueType="num">
                                      <p:cBhvr>
                                        <p:cTn id="7" dur="1000" fill="hold"/>
                                        <p:tgtEl>
                                          <p:spTgt spid="15370"/>
                                        </p:tgtEl>
                                        <p:attrNameLst>
                                          <p:attrName>ppt_w</p:attrName>
                                        </p:attrNameLst>
                                      </p:cBhvr>
                                      <p:tavLst>
                                        <p:tav tm="0">
                                          <p:val>
                                            <p:fltVal val="0"/>
                                          </p:val>
                                        </p:tav>
                                        <p:tav tm="100000">
                                          <p:val>
                                            <p:strVal val="#ppt_w"/>
                                          </p:val>
                                        </p:tav>
                                      </p:tavLst>
                                    </p:anim>
                                    <p:anim calcmode="lin" valueType="num">
                                      <p:cBhvr>
                                        <p:cTn id="8" dur="1000" fill="hold"/>
                                        <p:tgtEl>
                                          <p:spTgt spid="15370"/>
                                        </p:tgtEl>
                                        <p:attrNameLst>
                                          <p:attrName>ppt_h</p:attrName>
                                        </p:attrNameLst>
                                      </p:cBhvr>
                                      <p:tavLst>
                                        <p:tav tm="0">
                                          <p:val>
                                            <p:fltVal val="0"/>
                                          </p:val>
                                        </p:tav>
                                        <p:tav tm="100000">
                                          <p:val>
                                            <p:strVal val="#ppt_h"/>
                                          </p:val>
                                        </p:tav>
                                      </p:tavLst>
                                    </p:anim>
                                    <p:anim calcmode="lin" valueType="num">
                                      <p:cBhvr>
                                        <p:cTn id="9" dur="1000" fill="hold"/>
                                        <p:tgtEl>
                                          <p:spTgt spid="15370"/>
                                        </p:tgtEl>
                                        <p:attrNameLst>
                                          <p:attrName>style.rotation</p:attrName>
                                        </p:attrNameLst>
                                      </p:cBhvr>
                                      <p:tavLst>
                                        <p:tav tm="0">
                                          <p:val>
                                            <p:fltVal val="90"/>
                                          </p:val>
                                        </p:tav>
                                        <p:tav tm="100000">
                                          <p:val>
                                            <p:fltVal val="0"/>
                                          </p:val>
                                        </p:tav>
                                      </p:tavLst>
                                    </p:anim>
                                    <p:animEffect transition="in" filter="fade">
                                      <p:cBhvr>
                                        <p:cTn id="10" dur="1000"/>
                                        <p:tgtEl>
                                          <p:spTgt spid="15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295400" y="457200"/>
            <a:ext cx="6629400" cy="617538"/>
          </a:xfrm>
          <a:prstGeom prst="rect">
            <a:avLst/>
          </a:prstGeom>
          <a:solidFill>
            <a:srgbClr val="008000"/>
          </a:solidFill>
          <a:ln w="38100">
            <a:solidFill>
              <a:srgbClr val="FFFF00"/>
            </a:solidFill>
            <a:miter lim="800000"/>
            <a:headEnd/>
            <a:tailEnd/>
          </a:ln>
          <a:effectLst/>
        </p:spPr>
        <p:txBody>
          <a:bodyPr>
            <a:spAutoFit/>
          </a:bodyPr>
          <a:lstStyle/>
          <a:p>
            <a:pPr algn="ctr">
              <a:spcBef>
                <a:spcPct val="50000"/>
              </a:spcBef>
            </a:pPr>
            <a:r>
              <a:rPr lang="ru-RU" sz="3200" b="1">
                <a:solidFill>
                  <a:srgbClr val="FFFF00"/>
                </a:solidFill>
              </a:rPr>
              <a:t>Специальные обязанности</a:t>
            </a:r>
            <a:endParaRPr lang="ru-RU" sz="3200">
              <a:solidFill>
                <a:srgbClr val="FFFF00"/>
              </a:solidFill>
            </a:endParaRPr>
          </a:p>
        </p:txBody>
      </p:sp>
      <p:sp>
        <p:nvSpPr>
          <p:cNvPr id="14344" name="Rectangle 8"/>
          <p:cNvSpPr>
            <a:spLocks noChangeArrowheads="1"/>
          </p:cNvSpPr>
          <p:nvPr/>
        </p:nvSpPr>
        <p:spPr bwMode="auto">
          <a:xfrm>
            <a:off x="304800" y="1298575"/>
            <a:ext cx="8458200" cy="822325"/>
          </a:xfrm>
          <a:prstGeom prst="rect">
            <a:avLst/>
          </a:prstGeom>
          <a:noFill/>
          <a:ln w="9525">
            <a:noFill/>
            <a:miter lim="800000"/>
            <a:headEnd/>
            <a:tailEnd/>
          </a:ln>
          <a:effectLst/>
        </p:spPr>
        <p:txBody>
          <a:bodyPr>
            <a:spAutoFit/>
          </a:bodyPr>
          <a:lstStyle/>
          <a:p>
            <a:pPr algn="ctr"/>
            <a:r>
              <a:rPr lang="ru-RU" sz="2400">
                <a:solidFill>
                  <a:schemeClr val="bg1"/>
                </a:solidFill>
              </a:rPr>
              <a:t>Специальные обязанности носят, как правило, временный характер.</a:t>
            </a:r>
          </a:p>
        </p:txBody>
      </p:sp>
      <p:sp>
        <p:nvSpPr>
          <p:cNvPr id="14345" name="Text Box 9"/>
          <p:cNvSpPr txBox="1">
            <a:spLocks noChangeArrowheads="1"/>
          </p:cNvSpPr>
          <p:nvPr/>
        </p:nvSpPr>
        <p:spPr bwMode="auto">
          <a:xfrm>
            <a:off x="4343400" y="2438400"/>
            <a:ext cx="4800600" cy="3743325"/>
          </a:xfrm>
          <a:prstGeom prst="rect">
            <a:avLst/>
          </a:prstGeom>
          <a:noFill/>
          <a:ln w="9525">
            <a:noFill/>
            <a:miter lim="800000"/>
            <a:headEnd/>
            <a:tailEnd/>
          </a:ln>
          <a:effectLst/>
        </p:spPr>
        <p:txBody>
          <a:bodyPr>
            <a:spAutoFit/>
          </a:bodyPr>
          <a:lstStyle/>
          <a:p>
            <a:pPr>
              <a:spcBef>
                <a:spcPct val="50000"/>
              </a:spcBef>
            </a:pPr>
            <a:r>
              <a:rPr lang="ru-RU" sz="2400">
                <a:solidFill>
                  <a:schemeClr val="bg1"/>
                </a:solidFill>
              </a:rPr>
              <a:t>   Выполнение специальных обязанностей военнослужащими предусмотрено при нахождении на боевом дежурстве, в суточном и гарнизонном нарядах, а также при ликвидации последствий стихийных бедствий и других чрезвычайных ситуаций.</a:t>
            </a:r>
          </a:p>
        </p:txBody>
      </p:sp>
      <p:pic>
        <p:nvPicPr>
          <p:cNvPr id="14346" name="Picture 10" descr="376763_20020114130118"/>
          <p:cNvPicPr>
            <a:picLocks noChangeAspect="1" noChangeArrowheads="1"/>
          </p:cNvPicPr>
          <p:nvPr/>
        </p:nvPicPr>
        <p:blipFill>
          <a:blip r:embed="rId2" cstate="print"/>
          <a:srcRect/>
          <a:stretch>
            <a:fillRect/>
          </a:stretch>
        </p:blipFill>
        <p:spPr bwMode="auto">
          <a:xfrm>
            <a:off x="152400" y="2590800"/>
            <a:ext cx="4114800" cy="30861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9000"/>
                                  </p:stCondLst>
                                  <p:iterate type="lt">
                                    <p:tmPct val="5000"/>
                                  </p:iterate>
                                  <p:childTnLst>
                                    <p:set>
                                      <p:cBhvr>
                                        <p:cTn id="6" dur="1" fill="hold">
                                          <p:stCondLst>
                                            <p:cond delay="0"/>
                                          </p:stCondLst>
                                        </p:cTn>
                                        <p:tgtEl>
                                          <p:spTgt spid="14346"/>
                                        </p:tgtEl>
                                        <p:attrNameLst>
                                          <p:attrName>style.visibility</p:attrName>
                                        </p:attrNameLst>
                                      </p:cBhvr>
                                      <p:to>
                                        <p:strVal val="visible"/>
                                      </p:to>
                                    </p:set>
                                    <p:anim calcmode="lin" valueType="num">
                                      <p:cBhvr>
                                        <p:cTn id="7" dur="1000" fill="hold"/>
                                        <p:tgtEl>
                                          <p:spTgt spid="14346"/>
                                        </p:tgtEl>
                                        <p:attrNameLst>
                                          <p:attrName>ppt_w</p:attrName>
                                        </p:attrNameLst>
                                      </p:cBhvr>
                                      <p:tavLst>
                                        <p:tav tm="0">
                                          <p:val>
                                            <p:fltVal val="0"/>
                                          </p:val>
                                        </p:tav>
                                        <p:tav tm="100000">
                                          <p:val>
                                            <p:strVal val="#ppt_w"/>
                                          </p:val>
                                        </p:tav>
                                      </p:tavLst>
                                    </p:anim>
                                    <p:anim calcmode="lin" valueType="num">
                                      <p:cBhvr>
                                        <p:cTn id="8" dur="1000" fill="hold"/>
                                        <p:tgtEl>
                                          <p:spTgt spid="14346"/>
                                        </p:tgtEl>
                                        <p:attrNameLst>
                                          <p:attrName>ppt_h</p:attrName>
                                        </p:attrNameLst>
                                      </p:cBhvr>
                                      <p:tavLst>
                                        <p:tav tm="0">
                                          <p:val>
                                            <p:fltVal val="0"/>
                                          </p:val>
                                        </p:tav>
                                        <p:tav tm="100000">
                                          <p:val>
                                            <p:strVal val="#ppt_h"/>
                                          </p:val>
                                        </p:tav>
                                      </p:tavLst>
                                    </p:anim>
                                    <p:anim calcmode="lin" valueType="num">
                                      <p:cBhvr>
                                        <p:cTn id="9" dur="1000" fill="hold"/>
                                        <p:tgtEl>
                                          <p:spTgt spid="14346"/>
                                        </p:tgtEl>
                                        <p:attrNameLst>
                                          <p:attrName>style.rotation</p:attrName>
                                        </p:attrNameLst>
                                      </p:cBhvr>
                                      <p:tavLst>
                                        <p:tav tm="0">
                                          <p:val>
                                            <p:fltVal val="90"/>
                                          </p:val>
                                        </p:tav>
                                        <p:tav tm="100000">
                                          <p:val>
                                            <p:fltVal val="0"/>
                                          </p:val>
                                        </p:tav>
                                      </p:tavLst>
                                    </p:anim>
                                    <p:animEffect transition="in" filter="fade">
                                      <p:cBhvr>
                                        <p:cTn id="10" dur="10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187" y="116632"/>
            <a:ext cx="3102654" cy="19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9187" y="2126961"/>
            <a:ext cx="3102655" cy="587853"/>
          </a:xfrm>
          <a:prstGeom prst="rect">
            <a:avLst/>
          </a:prstGeom>
          <a:noFill/>
          <a:ln>
            <a:solidFill>
              <a:schemeClr val="bg1"/>
            </a:solidFill>
          </a:ln>
        </p:spPr>
        <p:txBody>
          <a:bodyPr wrap="square" rtlCol="0">
            <a:spAutoFit/>
          </a:bodyPr>
          <a:lstStyle/>
          <a:p>
            <a:pPr algn="ctr">
              <a:lnSpc>
                <a:spcPct val="115000"/>
              </a:lnSpc>
              <a:spcAft>
                <a:spcPts val="1000"/>
              </a:spcAft>
            </a:pPr>
            <a:r>
              <a:rPr lang="ru-RU" sz="1400" b="1" dirty="0">
                <a:solidFill>
                  <a:srgbClr val="000000"/>
                </a:solidFill>
                <a:latin typeface="Arial"/>
                <a:ea typeface="Calibri"/>
                <a:cs typeface="Times New Roman"/>
              </a:rPr>
              <a:t>Нашлемный монитор без названия от ЦНИИ «Циклон»</a:t>
            </a:r>
            <a:endParaRPr lang="ru-RU" sz="1400" b="1" dirty="0">
              <a:effectLst/>
              <a:latin typeface="Calibri"/>
              <a:ea typeface="Calibri"/>
              <a:cs typeface="Times New Roman"/>
            </a:endParaRPr>
          </a:p>
        </p:txBody>
      </p:sp>
      <p:sp>
        <p:nvSpPr>
          <p:cNvPr id="3" name="TextBox 2"/>
          <p:cNvSpPr txBox="1"/>
          <p:nvPr/>
        </p:nvSpPr>
        <p:spPr>
          <a:xfrm>
            <a:off x="3142880" y="260648"/>
            <a:ext cx="5904654" cy="2308324"/>
          </a:xfrm>
          <a:prstGeom prst="rect">
            <a:avLst/>
          </a:prstGeom>
          <a:noFill/>
          <a:ln>
            <a:solidFill>
              <a:schemeClr val="bg1"/>
            </a:solidFill>
          </a:ln>
        </p:spPr>
        <p:txBody>
          <a:bodyPr wrap="square" rtlCol="0">
            <a:spAutoFit/>
          </a:bodyPr>
          <a:lstStyle/>
          <a:p>
            <a:r>
              <a:rPr lang="ru-RU" sz="1600" b="1" dirty="0">
                <a:solidFill>
                  <a:schemeClr val="bg1"/>
                </a:solidFill>
                <a:latin typeface="Calibri"/>
                <a:ea typeface="Calibri"/>
                <a:cs typeface="Times New Roman"/>
              </a:rPr>
              <a:t>Ратник </a:t>
            </a:r>
            <a:r>
              <a:rPr lang="ru-RU" sz="1600" dirty="0">
                <a:solidFill>
                  <a:schemeClr val="bg1"/>
                </a:solidFill>
                <a:latin typeface="Calibri"/>
                <a:ea typeface="Calibri"/>
                <a:cs typeface="Times New Roman"/>
              </a:rPr>
              <a:t>— российская боевая экипировка военнослужащего, именуемая также «комплект солдата будущего</a:t>
            </a:r>
            <a:r>
              <a:rPr lang="ru-RU" sz="1600" dirty="0" smtClean="0">
                <a:solidFill>
                  <a:schemeClr val="bg1"/>
                </a:solidFill>
                <a:latin typeface="Calibri"/>
                <a:ea typeface="Calibri"/>
                <a:cs typeface="Times New Roman"/>
              </a:rPr>
              <a:t>». </a:t>
            </a:r>
            <a:r>
              <a:rPr lang="ru-RU" sz="1600" dirty="0">
                <a:solidFill>
                  <a:schemeClr val="bg1"/>
                </a:solidFill>
                <a:latin typeface="Calibri"/>
                <a:ea typeface="Calibri"/>
                <a:cs typeface="Times New Roman"/>
              </a:rPr>
              <a:t>«Ратник» является частью общего проекта повышения качества отдельно взятого солдата на поле боя за счёт использования новейших научных достижений в области навигации, систем ночного видения, мониторинга психофизиологического состояния солдата, использования продвинутых материалов в изготовлении брони и тканей </a:t>
            </a:r>
            <a:r>
              <a:rPr lang="ru-RU" sz="1600" dirty="0" smtClean="0">
                <a:solidFill>
                  <a:schemeClr val="bg1"/>
                </a:solidFill>
                <a:latin typeface="Calibri"/>
                <a:ea typeface="Calibri"/>
                <a:cs typeface="Times New Roman"/>
              </a:rPr>
              <a:t>одежды</a:t>
            </a:r>
            <a:r>
              <a:rPr lang="ru-RU" sz="1600" dirty="0">
                <a:solidFill>
                  <a:schemeClr val="bg1"/>
                </a:solidFill>
                <a:latin typeface="Calibri"/>
                <a:ea typeface="Calibri"/>
                <a:cs typeface="Times New Roman"/>
              </a:rPr>
              <a:t>.</a:t>
            </a:r>
            <a:r>
              <a:rPr lang="ru-RU" sz="1600" dirty="0" smtClean="0">
                <a:solidFill>
                  <a:schemeClr val="bg1"/>
                </a:solidFill>
                <a:latin typeface="Calibri"/>
                <a:ea typeface="Calibri"/>
                <a:cs typeface="Times New Roman"/>
              </a:rPr>
              <a:t> </a:t>
            </a:r>
            <a:r>
              <a:rPr lang="ru-RU" sz="1600" dirty="0">
                <a:solidFill>
                  <a:schemeClr val="bg1"/>
                </a:solidFill>
                <a:latin typeface="Calibri"/>
                <a:ea typeface="Calibri"/>
                <a:cs typeface="Times New Roman"/>
              </a:rPr>
              <a:t>Система представляет собой комплекс современных средств защиты, связи, оружия и боеприпасов. </a:t>
            </a:r>
            <a:endParaRPr lang="ru-RU" sz="1600" dirty="0">
              <a:solidFill>
                <a:schemeClr val="bg1"/>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11702" y="2544901"/>
            <a:ext cx="2861465" cy="18477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5945952" y="4402940"/>
            <a:ext cx="2927215" cy="1578894"/>
          </a:xfrm>
          <a:prstGeom prst="rect">
            <a:avLst/>
          </a:prstGeom>
          <a:noFill/>
          <a:ln>
            <a:solidFill>
              <a:schemeClr val="bg1"/>
            </a:solidFill>
          </a:ln>
        </p:spPr>
        <p:txBody>
          <a:bodyPr wrap="square" rtlCol="0">
            <a:spAutoFit/>
          </a:bodyPr>
          <a:lstStyle/>
          <a:p>
            <a:pPr>
              <a:lnSpc>
                <a:spcPct val="115000"/>
              </a:lnSpc>
              <a:spcAft>
                <a:spcPts val="1000"/>
              </a:spcAft>
            </a:pPr>
            <a:r>
              <a:rPr lang="ru-RU" sz="1400" b="1" dirty="0">
                <a:solidFill>
                  <a:srgbClr val="000000"/>
                </a:solidFill>
                <a:latin typeface="Arial"/>
                <a:ea typeface="Calibri"/>
                <a:cs typeface="Times New Roman"/>
              </a:rPr>
              <a:t>Комплект переносимый Р-175 (УНКВ-03) состоит из радиостанции Р-168-0,5УМ, коммуникатора абонентского АК-3,5 и терминала тактического ТТ-6,5</a:t>
            </a:r>
            <a:endParaRPr lang="ru-RU" sz="1400" b="1" dirty="0">
              <a:effectLst/>
              <a:latin typeface="Calibri"/>
              <a:ea typeface="Calibri"/>
              <a:cs typeface="Times New Roman"/>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198" y="2714814"/>
            <a:ext cx="3104682" cy="196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38198" y="4681976"/>
            <a:ext cx="3093644" cy="1083374"/>
          </a:xfrm>
          <a:prstGeom prst="rect">
            <a:avLst/>
          </a:prstGeom>
          <a:noFill/>
          <a:ln>
            <a:solidFill>
              <a:schemeClr val="bg1"/>
            </a:solidFill>
          </a:ln>
        </p:spPr>
        <p:txBody>
          <a:bodyPr wrap="square" rtlCol="0">
            <a:spAutoFit/>
          </a:bodyPr>
          <a:lstStyle/>
          <a:p>
            <a:pPr>
              <a:lnSpc>
                <a:spcPct val="115000"/>
              </a:lnSpc>
              <a:spcAft>
                <a:spcPts val="1000"/>
              </a:spcAft>
            </a:pPr>
            <a:r>
              <a:rPr lang="ru-RU" sz="1400" b="1" dirty="0">
                <a:solidFill>
                  <a:srgbClr val="000000"/>
                </a:solidFill>
                <a:latin typeface="Arial"/>
                <a:ea typeface="Calibri"/>
                <a:cs typeface="Times New Roman"/>
              </a:rPr>
              <a:t>Система навигации и управления тактического звена от МКБ Компас под «кодовым» названием «Солдат XXI века»</a:t>
            </a:r>
            <a:endParaRPr lang="ru-RU" sz="1400" b="1" dirty="0">
              <a:effectLst/>
              <a:latin typeface="Calibri"/>
              <a:ea typeface="Calibri"/>
              <a:cs typeface="Times New Roman"/>
            </a:endParaRPr>
          </a:p>
        </p:txBody>
      </p:sp>
      <p:sp>
        <p:nvSpPr>
          <p:cNvPr id="6" name="TextBox 5"/>
          <p:cNvSpPr txBox="1"/>
          <p:nvPr/>
        </p:nvSpPr>
        <p:spPr>
          <a:xfrm>
            <a:off x="3142880" y="2570566"/>
            <a:ext cx="2803072" cy="4031873"/>
          </a:xfrm>
          <a:prstGeom prst="rect">
            <a:avLst/>
          </a:prstGeom>
          <a:noFill/>
          <a:ln>
            <a:solidFill>
              <a:schemeClr val="bg1"/>
            </a:solidFill>
          </a:ln>
        </p:spPr>
        <p:txBody>
          <a:bodyPr wrap="square" rtlCol="0">
            <a:spAutoFit/>
          </a:bodyPr>
          <a:lstStyle/>
          <a:p>
            <a:r>
              <a:rPr lang="ru-RU" sz="1600" dirty="0">
                <a:solidFill>
                  <a:schemeClr val="bg1"/>
                </a:solidFill>
                <a:latin typeface="Calibri"/>
                <a:ea typeface="Calibri"/>
                <a:cs typeface="Times New Roman"/>
              </a:rPr>
              <a:t>Экипировка впервые была представлена зрителям на авиасалоне </a:t>
            </a:r>
            <a:r>
              <a:rPr lang="ru-RU" sz="1600" dirty="0" smtClean="0">
                <a:solidFill>
                  <a:schemeClr val="bg1"/>
                </a:solidFill>
                <a:latin typeface="Calibri"/>
                <a:ea typeface="Calibri"/>
                <a:cs typeface="Times New Roman"/>
              </a:rPr>
              <a:t>МАКС-2011.Войсковые </a:t>
            </a:r>
            <a:r>
              <a:rPr lang="ru-RU" sz="1600" dirty="0">
                <a:solidFill>
                  <a:schemeClr val="bg1"/>
                </a:solidFill>
                <a:latin typeface="Calibri"/>
                <a:ea typeface="Calibri"/>
                <a:cs typeface="Times New Roman"/>
              </a:rPr>
              <a:t>испытания прошли в декабре 2012 года на базе 27-й отдельной мотострелковой бригады в подмосковном «</a:t>
            </a:r>
            <a:r>
              <a:rPr lang="ru-RU" sz="1600" dirty="0" err="1">
                <a:solidFill>
                  <a:schemeClr val="bg1"/>
                </a:solidFill>
                <a:latin typeface="Calibri"/>
                <a:ea typeface="Calibri"/>
                <a:cs typeface="Times New Roman"/>
              </a:rPr>
              <a:t>Алабино</a:t>
            </a:r>
            <a:r>
              <a:rPr lang="ru-RU" sz="1600" dirty="0" smtClean="0">
                <a:solidFill>
                  <a:schemeClr val="bg1"/>
                </a:solidFill>
                <a:latin typeface="Calibri"/>
                <a:ea typeface="Calibri"/>
                <a:cs typeface="Times New Roman"/>
              </a:rPr>
              <a:t>». </a:t>
            </a:r>
            <a:r>
              <a:rPr lang="ru-RU" sz="1600" dirty="0">
                <a:solidFill>
                  <a:schemeClr val="bg1"/>
                </a:solidFill>
                <a:latin typeface="Calibri"/>
                <a:ea typeface="Calibri"/>
                <a:cs typeface="Times New Roman"/>
              </a:rPr>
              <a:t>По результатам войсковых испытаний элементы экипировки получили положительную оценку военного </a:t>
            </a:r>
            <a:r>
              <a:rPr lang="ru-RU" sz="1600" dirty="0" smtClean="0">
                <a:solidFill>
                  <a:schemeClr val="bg1"/>
                </a:solidFill>
                <a:latin typeface="Calibri"/>
                <a:ea typeface="Calibri"/>
                <a:cs typeface="Times New Roman"/>
              </a:rPr>
              <a:t>командования. В </a:t>
            </a:r>
            <a:r>
              <a:rPr lang="ru-RU" sz="1600" dirty="0">
                <a:solidFill>
                  <a:schemeClr val="bg1"/>
                </a:solidFill>
                <a:latin typeface="Calibri"/>
                <a:ea typeface="Calibri"/>
                <a:cs typeface="Times New Roman"/>
              </a:rPr>
              <a:t>состав «Ратника» входит несколько десятков элементов вооружения</a:t>
            </a:r>
            <a:endParaRPr lang="ru-RU" sz="1600" dirty="0">
              <a:solidFill>
                <a:schemeClr val="bg1"/>
              </a:solidFill>
            </a:endParaRPr>
          </a:p>
        </p:txBody>
      </p:sp>
    </p:spTree>
    <p:extLst>
      <p:ext uri="{BB962C8B-B14F-4D97-AF65-F5344CB8AC3E}">
        <p14:creationId xmlns:p14="http://schemas.microsoft.com/office/powerpoint/2010/main" xmlns="" val="120563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31" presetClass="entr" presetSubtype="0"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1000" fill="hold"/>
                                        <p:tgtEl>
                                          <p:spTgt spid="2052"/>
                                        </p:tgtEl>
                                        <p:attrNameLst>
                                          <p:attrName>ppt_w</p:attrName>
                                        </p:attrNameLst>
                                      </p:cBhvr>
                                      <p:tavLst>
                                        <p:tav tm="0">
                                          <p:val>
                                            <p:fltVal val="0"/>
                                          </p:val>
                                        </p:tav>
                                        <p:tav tm="100000">
                                          <p:val>
                                            <p:strVal val="#ppt_w"/>
                                          </p:val>
                                        </p:tav>
                                      </p:tavLst>
                                    </p:anim>
                                    <p:anim calcmode="lin" valueType="num">
                                      <p:cBhvr>
                                        <p:cTn id="32" dur="1000" fill="hold"/>
                                        <p:tgtEl>
                                          <p:spTgt spid="2052"/>
                                        </p:tgtEl>
                                        <p:attrNameLst>
                                          <p:attrName>ppt_h</p:attrName>
                                        </p:attrNameLst>
                                      </p:cBhvr>
                                      <p:tavLst>
                                        <p:tav tm="0">
                                          <p:val>
                                            <p:fltVal val="0"/>
                                          </p:val>
                                        </p:tav>
                                        <p:tav tm="100000">
                                          <p:val>
                                            <p:strVal val="#ppt_h"/>
                                          </p:val>
                                        </p:tav>
                                      </p:tavLst>
                                    </p:anim>
                                    <p:anim calcmode="lin" valueType="num">
                                      <p:cBhvr>
                                        <p:cTn id="33" dur="1000" fill="hold"/>
                                        <p:tgtEl>
                                          <p:spTgt spid="2052"/>
                                        </p:tgtEl>
                                        <p:attrNameLst>
                                          <p:attrName>style.rotation</p:attrName>
                                        </p:attrNameLst>
                                      </p:cBhvr>
                                      <p:tavLst>
                                        <p:tav tm="0">
                                          <p:val>
                                            <p:fltVal val="90"/>
                                          </p:val>
                                        </p:tav>
                                        <p:tav tm="100000">
                                          <p:val>
                                            <p:fltVal val="0"/>
                                          </p:val>
                                        </p:tav>
                                      </p:tavLst>
                                    </p:anim>
                                    <p:animEffect transition="in" filter="fade">
                                      <p:cBhvr>
                                        <p:cTn id="34" dur="1000"/>
                                        <p:tgtEl>
                                          <p:spTgt spid="2052"/>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fltVal val="0"/>
                                          </p:val>
                                        </p:tav>
                                        <p:tav tm="100000">
                                          <p:val>
                                            <p:strVal val="#ppt_w"/>
                                          </p:val>
                                        </p:tav>
                                      </p:tavLst>
                                    </p:anim>
                                    <p:anim calcmode="lin" valueType="num">
                                      <p:cBhvr>
                                        <p:cTn id="38" dur="1000" fill="hold"/>
                                        <p:tgtEl>
                                          <p:spTgt spid="5"/>
                                        </p:tgtEl>
                                        <p:attrNameLst>
                                          <p:attrName>ppt_h</p:attrName>
                                        </p:attrNameLst>
                                      </p:cBhvr>
                                      <p:tavLst>
                                        <p:tav tm="0">
                                          <p:val>
                                            <p:fltVal val="0"/>
                                          </p:val>
                                        </p:tav>
                                        <p:tav tm="100000">
                                          <p:val>
                                            <p:strVal val="#ppt_h"/>
                                          </p:val>
                                        </p:tav>
                                      </p:tavLst>
                                    </p:anim>
                                    <p:anim calcmode="lin" valueType="num">
                                      <p:cBhvr>
                                        <p:cTn id="39" dur="1000" fill="hold"/>
                                        <p:tgtEl>
                                          <p:spTgt spid="5"/>
                                        </p:tgtEl>
                                        <p:attrNameLst>
                                          <p:attrName>style.rotation</p:attrName>
                                        </p:attrNameLst>
                                      </p:cBhvr>
                                      <p:tavLst>
                                        <p:tav tm="0">
                                          <p:val>
                                            <p:fltVal val="90"/>
                                          </p:val>
                                        </p:tav>
                                        <p:tav tm="100000">
                                          <p:val>
                                            <p:fltVal val="0"/>
                                          </p:val>
                                        </p:tav>
                                      </p:tavLst>
                                    </p:anim>
                                    <p:animEffect transition="in" filter="fade">
                                      <p:cBhvr>
                                        <p:cTn id="40" dur="1000"/>
                                        <p:tgtEl>
                                          <p:spTgt spid="5"/>
                                        </p:tgtEl>
                                      </p:cBhvr>
                                    </p:animEffect>
                                  </p:childTnLst>
                                </p:cTn>
                              </p:par>
                              <p:par>
                                <p:cTn id="41" presetID="31" presetClass="entr" presetSubtype="0" fill="hold" nodeType="withEffect">
                                  <p:stCondLst>
                                    <p:cond delay="0"/>
                                  </p:stCondLst>
                                  <p:childTnLst>
                                    <p:set>
                                      <p:cBhvr>
                                        <p:cTn id="42" dur="1" fill="hold">
                                          <p:stCondLst>
                                            <p:cond delay="0"/>
                                          </p:stCondLst>
                                        </p:cTn>
                                        <p:tgtEl>
                                          <p:spTgt spid="2051"/>
                                        </p:tgtEl>
                                        <p:attrNameLst>
                                          <p:attrName>style.visibility</p:attrName>
                                        </p:attrNameLst>
                                      </p:cBhvr>
                                      <p:to>
                                        <p:strVal val="visible"/>
                                      </p:to>
                                    </p:set>
                                    <p:anim calcmode="lin" valueType="num">
                                      <p:cBhvr>
                                        <p:cTn id="43" dur="1000" fill="hold"/>
                                        <p:tgtEl>
                                          <p:spTgt spid="2051"/>
                                        </p:tgtEl>
                                        <p:attrNameLst>
                                          <p:attrName>ppt_w</p:attrName>
                                        </p:attrNameLst>
                                      </p:cBhvr>
                                      <p:tavLst>
                                        <p:tav tm="0">
                                          <p:val>
                                            <p:fltVal val="0"/>
                                          </p:val>
                                        </p:tav>
                                        <p:tav tm="100000">
                                          <p:val>
                                            <p:strVal val="#ppt_w"/>
                                          </p:val>
                                        </p:tav>
                                      </p:tavLst>
                                    </p:anim>
                                    <p:anim calcmode="lin" valueType="num">
                                      <p:cBhvr>
                                        <p:cTn id="44" dur="1000" fill="hold"/>
                                        <p:tgtEl>
                                          <p:spTgt spid="2051"/>
                                        </p:tgtEl>
                                        <p:attrNameLst>
                                          <p:attrName>ppt_h</p:attrName>
                                        </p:attrNameLst>
                                      </p:cBhvr>
                                      <p:tavLst>
                                        <p:tav tm="0">
                                          <p:val>
                                            <p:fltVal val="0"/>
                                          </p:val>
                                        </p:tav>
                                        <p:tav tm="100000">
                                          <p:val>
                                            <p:strVal val="#ppt_h"/>
                                          </p:val>
                                        </p:tav>
                                      </p:tavLst>
                                    </p:anim>
                                    <p:anim calcmode="lin" valueType="num">
                                      <p:cBhvr>
                                        <p:cTn id="45" dur="1000" fill="hold"/>
                                        <p:tgtEl>
                                          <p:spTgt spid="2051"/>
                                        </p:tgtEl>
                                        <p:attrNameLst>
                                          <p:attrName>style.rotation</p:attrName>
                                        </p:attrNameLst>
                                      </p:cBhvr>
                                      <p:tavLst>
                                        <p:tav tm="0">
                                          <p:val>
                                            <p:fltVal val="90"/>
                                          </p:val>
                                        </p:tav>
                                        <p:tav tm="100000">
                                          <p:val>
                                            <p:fltVal val="0"/>
                                          </p:val>
                                        </p:tav>
                                      </p:tavLst>
                                    </p:anim>
                                    <p:animEffect transition="in" filter="fade">
                                      <p:cBhvr>
                                        <p:cTn id="46" dur="1000"/>
                                        <p:tgtEl>
                                          <p:spTgt spid="2051"/>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1000" fill="hold"/>
                                        <p:tgtEl>
                                          <p:spTgt spid="4"/>
                                        </p:tgtEl>
                                        <p:attrNameLst>
                                          <p:attrName>ppt_w</p:attrName>
                                        </p:attrNameLst>
                                      </p:cBhvr>
                                      <p:tavLst>
                                        <p:tav tm="0">
                                          <p:val>
                                            <p:fltVal val="0"/>
                                          </p:val>
                                        </p:tav>
                                        <p:tav tm="100000">
                                          <p:val>
                                            <p:strVal val="#ppt_w"/>
                                          </p:val>
                                        </p:tav>
                                      </p:tavLst>
                                    </p:anim>
                                    <p:anim calcmode="lin" valueType="num">
                                      <p:cBhvr>
                                        <p:cTn id="50" dur="1000" fill="hold"/>
                                        <p:tgtEl>
                                          <p:spTgt spid="4"/>
                                        </p:tgtEl>
                                        <p:attrNameLst>
                                          <p:attrName>ppt_h</p:attrName>
                                        </p:attrNameLst>
                                      </p:cBhvr>
                                      <p:tavLst>
                                        <p:tav tm="0">
                                          <p:val>
                                            <p:fltVal val="0"/>
                                          </p:val>
                                        </p:tav>
                                        <p:tav tm="100000">
                                          <p:val>
                                            <p:strVal val="#ppt_h"/>
                                          </p:val>
                                        </p:tav>
                                      </p:tavLst>
                                    </p:anim>
                                    <p:anim calcmode="lin" valueType="num">
                                      <p:cBhvr>
                                        <p:cTn id="51" dur="1000" fill="hold"/>
                                        <p:tgtEl>
                                          <p:spTgt spid="4"/>
                                        </p:tgtEl>
                                        <p:attrNameLst>
                                          <p:attrName>style.rotation</p:attrName>
                                        </p:attrNameLst>
                                      </p:cBhvr>
                                      <p:tavLst>
                                        <p:tav tm="0">
                                          <p:val>
                                            <p:fltVal val="90"/>
                                          </p:val>
                                        </p:tav>
                                        <p:tav tm="100000">
                                          <p:val>
                                            <p:fltVal val="0"/>
                                          </p:val>
                                        </p:tav>
                                      </p:tavLst>
                                    </p:anim>
                                    <p:animEffect transition="in" filter="fade">
                                      <p:cBhvr>
                                        <p:cTn id="5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fontScale="90000"/>
          </a:bodyPr>
          <a:lstStyle/>
          <a:p>
            <a:r>
              <a:rPr lang="ru-RU" dirty="0" smtClean="0">
                <a:solidFill>
                  <a:srgbClr val="C00000"/>
                </a:solidFill>
              </a:rPr>
              <a:t>Ратник </a:t>
            </a:r>
            <a:endParaRPr lang="ru-RU" dirty="0">
              <a:solidFill>
                <a:srgbClr val="C00000"/>
              </a:solidFill>
            </a:endParaRPr>
          </a:p>
        </p:txBody>
      </p:sp>
      <p:sp>
        <p:nvSpPr>
          <p:cNvPr id="3" name="TextBox 2"/>
          <p:cNvSpPr txBox="1"/>
          <p:nvPr/>
        </p:nvSpPr>
        <p:spPr>
          <a:xfrm>
            <a:off x="1979436" y="1143810"/>
            <a:ext cx="6984776" cy="5693866"/>
          </a:xfrm>
          <a:prstGeom prst="rect">
            <a:avLst/>
          </a:prstGeom>
          <a:noFill/>
        </p:spPr>
        <p:txBody>
          <a:bodyPr wrap="square" rtlCol="0">
            <a:spAutoFit/>
          </a:bodyPr>
          <a:lstStyle/>
          <a:p>
            <a:pPr algn="just"/>
            <a:r>
              <a:rPr lang="ru-RU" sz="1400" dirty="0">
                <a:solidFill>
                  <a:schemeClr val="bg1"/>
                </a:solidFill>
              </a:rPr>
              <a:t>В состав «Ратника» входит несколько десятков элементов вооружения, в том числе:</a:t>
            </a:r>
          </a:p>
          <a:p>
            <a:pPr algn="just"/>
            <a:r>
              <a:rPr lang="ru-RU" sz="1400" dirty="0" err="1">
                <a:solidFill>
                  <a:schemeClr val="bg1"/>
                </a:solidFill>
              </a:rPr>
              <a:t>арамидный</a:t>
            </a:r>
            <a:r>
              <a:rPr lang="ru-RU" sz="1400" dirty="0">
                <a:solidFill>
                  <a:schemeClr val="bg1"/>
                </a:solidFill>
              </a:rPr>
              <a:t> </a:t>
            </a:r>
            <a:r>
              <a:rPr lang="ru-RU" sz="1400" dirty="0" smtClean="0">
                <a:solidFill>
                  <a:schemeClr val="bg1"/>
                </a:solidFill>
              </a:rPr>
              <a:t>комбинезон, </a:t>
            </a:r>
            <a:r>
              <a:rPr lang="ru-RU" sz="1400" dirty="0">
                <a:solidFill>
                  <a:schemeClr val="bg1"/>
                </a:solidFill>
              </a:rPr>
              <a:t>способный выдержать попадание осколков гранат, мин или снарядов, а также обладает определённой </a:t>
            </a:r>
            <a:r>
              <a:rPr lang="ru-RU" sz="1400" dirty="0" err="1">
                <a:solidFill>
                  <a:schemeClr val="bg1"/>
                </a:solidFill>
              </a:rPr>
              <a:t>огнеустойчивостью</a:t>
            </a:r>
            <a:r>
              <a:rPr lang="ru-RU" sz="1400" dirty="0" smtClean="0">
                <a:solidFill>
                  <a:schemeClr val="bg1"/>
                </a:solidFill>
              </a:rPr>
              <a:t>;</a:t>
            </a:r>
            <a:endParaRPr lang="ru-RU" sz="1400" dirty="0">
              <a:solidFill>
                <a:schemeClr val="bg1"/>
              </a:solidFill>
            </a:endParaRPr>
          </a:p>
          <a:p>
            <a:pPr algn="just"/>
            <a:r>
              <a:rPr lang="ru-RU" sz="1400" dirty="0">
                <a:solidFill>
                  <a:schemeClr val="bg1"/>
                </a:solidFill>
              </a:rPr>
              <a:t>комплект защиты включает в себя </a:t>
            </a:r>
            <a:r>
              <a:rPr lang="ru-RU" sz="1400" dirty="0" smtClean="0">
                <a:solidFill>
                  <a:schemeClr val="bg1"/>
                </a:solidFill>
              </a:rPr>
              <a:t>бронежилет </a:t>
            </a:r>
            <a:r>
              <a:rPr lang="ru-RU" sz="1400" dirty="0">
                <a:solidFill>
                  <a:schemeClr val="bg1"/>
                </a:solidFill>
              </a:rPr>
              <a:t>(с керамическими пластинами) класса защиты 6а в расширенной комплектации (вес — до 15 кг) или класса 5 в стандартной комплектации (вес — до 9 кг</a:t>
            </a:r>
            <a:r>
              <a:rPr lang="ru-RU" sz="1400" dirty="0" smtClean="0">
                <a:solidFill>
                  <a:schemeClr val="bg1"/>
                </a:solidFill>
              </a:rPr>
              <a:t>). </a:t>
            </a:r>
            <a:r>
              <a:rPr lang="ru-RU" sz="1400" dirty="0">
                <a:solidFill>
                  <a:schemeClr val="bg1"/>
                </a:solidFill>
              </a:rPr>
              <a:t>М</a:t>
            </a:r>
            <a:r>
              <a:rPr lang="ru-RU" sz="1400" dirty="0" smtClean="0">
                <a:solidFill>
                  <a:schemeClr val="bg1"/>
                </a:solidFill>
              </a:rPr>
              <a:t>ногослойный </a:t>
            </a:r>
            <a:r>
              <a:rPr lang="ru-RU" sz="1400" dirty="0">
                <a:solidFill>
                  <a:schemeClr val="bg1"/>
                </a:solidFill>
              </a:rPr>
              <a:t>шлем выдерживающий попадание пистолетной пули (по классу защиты 1) с расстояния 5—10 </a:t>
            </a:r>
            <a:r>
              <a:rPr lang="ru-RU" sz="1400" dirty="0" smtClean="0">
                <a:solidFill>
                  <a:schemeClr val="bg1"/>
                </a:solidFill>
              </a:rPr>
              <a:t>м. Комплект </a:t>
            </a:r>
            <a:r>
              <a:rPr lang="ru-RU" sz="1400" dirty="0">
                <a:solidFill>
                  <a:schemeClr val="bg1"/>
                </a:solidFill>
              </a:rPr>
              <a:t>оборудован системой управления «Стрелец», в составе которой средства связи, </a:t>
            </a:r>
            <a:r>
              <a:rPr lang="ru-RU" sz="1400" dirty="0" err="1" smtClean="0">
                <a:solidFill>
                  <a:schemeClr val="bg1"/>
                </a:solidFill>
              </a:rPr>
              <a:t>целеуказания</a:t>
            </a:r>
            <a:r>
              <a:rPr lang="ru-RU" sz="1400" dirty="0">
                <a:solidFill>
                  <a:schemeClr val="bg1"/>
                </a:solidFill>
              </a:rPr>
              <a:t>,</a:t>
            </a:r>
            <a:r>
              <a:rPr lang="ru-RU" sz="1400" dirty="0" smtClean="0">
                <a:solidFill>
                  <a:schemeClr val="bg1"/>
                </a:solidFill>
              </a:rPr>
              <a:t> </a:t>
            </a:r>
            <a:r>
              <a:rPr lang="ru-RU" sz="1400" dirty="0">
                <a:solidFill>
                  <a:schemeClr val="bg1"/>
                </a:solidFill>
              </a:rPr>
              <a:t>обработки и отображения информации, опознавания — позволяющей передавать информацию о местонахождении солдата на командный пункт;</a:t>
            </a:r>
          </a:p>
          <a:p>
            <a:pPr algn="just"/>
            <a:r>
              <a:rPr lang="ru-RU" sz="1400" dirty="0">
                <a:solidFill>
                  <a:schemeClr val="bg1"/>
                </a:solidFill>
              </a:rPr>
              <a:t>коммуникатор определяющий координаты бойца с помощью ГЛОНАСС и GPS, для решения задачи ориентирования на местности и </a:t>
            </a:r>
            <a:r>
              <a:rPr lang="ru-RU" sz="1400" dirty="0" err="1">
                <a:solidFill>
                  <a:schemeClr val="bg1"/>
                </a:solidFill>
              </a:rPr>
              <a:t>целеуказания</a:t>
            </a:r>
            <a:r>
              <a:rPr lang="ru-RU" sz="1400" dirty="0">
                <a:solidFill>
                  <a:schemeClr val="bg1"/>
                </a:solidFill>
              </a:rPr>
              <a:t> и других прикладных </a:t>
            </a:r>
            <a:r>
              <a:rPr lang="ru-RU" sz="1400" dirty="0" smtClean="0">
                <a:solidFill>
                  <a:schemeClr val="bg1"/>
                </a:solidFill>
              </a:rPr>
              <a:t>расчётов;</a:t>
            </a:r>
            <a:r>
              <a:rPr lang="ru-RU" sz="1400" dirty="0">
                <a:solidFill>
                  <a:schemeClr val="bg1"/>
                </a:solidFill>
              </a:rPr>
              <a:t> </a:t>
            </a:r>
            <a:r>
              <a:rPr lang="ru-RU" sz="1400" dirty="0" smtClean="0">
                <a:solidFill>
                  <a:schemeClr val="bg1"/>
                </a:solidFill>
              </a:rPr>
              <a:t>наборы </a:t>
            </a:r>
            <a:r>
              <a:rPr lang="ru-RU" sz="1400" dirty="0">
                <a:solidFill>
                  <a:schemeClr val="bg1"/>
                </a:solidFill>
              </a:rPr>
              <a:t>средств </a:t>
            </a:r>
            <a:r>
              <a:rPr lang="ru-RU" sz="1400" dirty="0" smtClean="0">
                <a:solidFill>
                  <a:schemeClr val="bg1"/>
                </a:solidFill>
              </a:rPr>
              <a:t>энергообеспечения; защитные </a:t>
            </a:r>
            <a:r>
              <a:rPr lang="ru-RU" sz="1400" dirty="0">
                <a:solidFill>
                  <a:schemeClr val="bg1"/>
                </a:solidFill>
              </a:rPr>
              <a:t>очки, способные выдерживать попадания осколков размером 6 мм летящих со скоростью 350 </a:t>
            </a:r>
            <a:r>
              <a:rPr lang="ru-RU" sz="1400" dirty="0" smtClean="0">
                <a:solidFill>
                  <a:schemeClr val="bg1"/>
                </a:solidFill>
              </a:rPr>
              <a:t>м/с; щитки </a:t>
            </a:r>
            <a:r>
              <a:rPr lang="ru-RU" sz="1400" dirty="0">
                <a:solidFill>
                  <a:schemeClr val="bg1"/>
                </a:solidFill>
              </a:rPr>
              <a:t>на коленные и локтевые </a:t>
            </a:r>
            <a:r>
              <a:rPr lang="ru-RU" sz="1400" dirty="0" smtClean="0">
                <a:solidFill>
                  <a:schemeClr val="bg1"/>
                </a:solidFill>
              </a:rPr>
              <a:t>суставы; фильтры </a:t>
            </a:r>
            <a:r>
              <a:rPr lang="ru-RU" sz="1400" dirty="0">
                <a:solidFill>
                  <a:schemeClr val="bg1"/>
                </a:solidFill>
              </a:rPr>
              <a:t>очистки воды, автономные источники </a:t>
            </a:r>
            <a:r>
              <a:rPr lang="ru-RU" sz="1400" dirty="0" smtClean="0">
                <a:solidFill>
                  <a:schemeClr val="bg1"/>
                </a:solidFill>
              </a:rPr>
              <a:t>тепла; АК-12 </a:t>
            </a:r>
            <a:r>
              <a:rPr lang="ru-RU" sz="1400" dirty="0">
                <a:solidFill>
                  <a:schemeClr val="bg1"/>
                </a:solidFill>
              </a:rPr>
              <a:t>или модернизированный АК других </a:t>
            </a:r>
            <a:r>
              <a:rPr lang="ru-RU" sz="1400" dirty="0" smtClean="0">
                <a:solidFill>
                  <a:schemeClr val="bg1"/>
                </a:solidFill>
              </a:rPr>
              <a:t>версий, </a:t>
            </a:r>
            <a:r>
              <a:rPr lang="ru-RU" sz="1400" dirty="0">
                <a:solidFill>
                  <a:schemeClr val="bg1"/>
                </a:solidFill>
              </a:rPr>
              <a:t>оснащённый прицелом ночного видения и </a:t>
            </a:r>
            <a:r>
              <a:rPr lang="ru-RU" sz="1400" dirty="0" err="1">
                <a:solidFill>
                  <a:schemeClr val="bg1"/>
                </a:solidFill>
              </a:rPr>
              <a:t>тепловизионной</a:t>
            </a:r>
            <a:r>
              <a:rPr lang="ru-RU" sz="1400" dirty="0">
                <a:solidFill>
                  <a:schemeClr val="bg1"/>
                </a:solidFill>
              </a:rPr>
              <a:t> системой </a:t>
            </a:r>
            <a:r>
              <a:rPr lang="ru-RU" sz="1400" dirty="0" smtClean="0">
                <a:solidFill>
                  <a:schemeClr val="bg1"/>
                </a:solidFill>
              </a:rPr>
              <a:t>прицеливания; </a:t>
            </a:r>
            <a:r>
              <a:rPr lang="ru-RU" sz="1400" dirty="0" err="1" smtClean="0">
                <a:solidFill>
                  <a:schemeClr val="bg1"/>
                </a:solidFill>
              </a:rPr>
              <a:t>видеомодуль</a:t>
            </a:r>
            <a:r>
              <a:rPr lang="ru-RU" sz="1400" dirty="0" smtClean="0">
                <a:solidFill>
                  <a:schemeClr val="bg1"/>
                </a:solidFill>
              </a:rPr>
              <a:t> </a:t>
            </a:r>
            <a:r>
              <a:rPr lang="ru-RU" sz="1400" dirty="0">
                <a:solidFill>
                  <a:schemeClr val="bg1"/>
                </a:solidFill>
              </a:rPr>
              <a:t>для стрельбы из укрытия, состоящий из нашлемного </a:t>
            </a:r>
            <a:r>
              <a:rPr lang="ru-RU" sz="1400" dirty="0" err="1">
                <a:solidFill>
                  <a:schemeClr val="bg1"/>
                </a:solidFill>
              </a:rPr>
              <a:t>минимонитора</a:t>
            </a:r>
            <a:r>
              <a:rPr lang="ru-RU" sz="1400" dirty="0">
                <a:solidFill>
                  <a:schemeClr val="bg1"/>
                </a:solidFill>
              </a:rPr>
              <a:t> и телевизионного </a:t>
            </a:r>
            <a:r>
              <a:rPr lang="ru-RU" sz="1400" dirty="0" smtClean="0">
                <a:solidFill>
                  <a:schemeClr val="bg1"/>
                </a:solidFill>
              </a:rPr>
              <a:t>прицела; </a:t>
            </a:r>
            <a:r>
              <a:rPr lang="ru-RU" sz="1400" dirty="0" err="1" smtClean="0">
                <a:solidFill>
                  <a:schemeClr val="bg1"/>
                </a:solidFill>
              </a:rPr>
              <a:t>коллиматорный</a:t>
            </a:r>
            <a:r>
              <a:rPr lang="ru-RU" sz="1400" dirty="0" smtClean="0">
                <a:solidFill>
                  <a:schemeClr val="bg1"/>
                </a:solidFill>
              </a:rPr>
              <a:t> </a:t>
            </a:r>
            <a:r>
              <a:rPr lang="ru-RU" sz="1400" dirty="0">
                <a:solidFill>
                  <a:schemeClr val="bg1"/>
                </a:solidFill>
              </a:rPr>
              <a:t>прицел «Кречет» и другие </a:t>
            </a:r>
            <a:r>
              <a:rPr lang="ru-RU" sz="1400" dirty="0" smtClean="0">
                <a:solidFill>
                  <a:schemeClr val="bg1"/>
                </a:solidFill>
              </a:rPr>
              <a:t>приборы;</a:t>
            </a:r>
            <a:r>
              <a:rPr lang="ru-RU" sz="1400" dirty="0">
                <a:solidFill>
                  <a:schemeClr val="bg1"/>
                </a:solidFill>
              </a:rPr>
              <a:t> </a:t>
            </a:r>
            <a:r>
              <a:rPr lang="ru-RU" sz="1400" dirty="0" smtClean="0">
                <a:solidFill>
                  <a:schemeClr val="bg1"/>
                </a:solidFill>
              </a:rPr>
              <a:t>в </a:t>
            </a:r>
            <a:r>
              <a:rPr lang="ru-RU" sz="1400" dirty="0">
                <a:solidFill>
                  <a:schemeClr val="bg1"/>
                </a:solidFill>
              </a:rPr>
              <a:t>систему жизнеобеспечения входят рюкзаки разного </a:t>
            </a:r>
            <a:r>
              <a:rPr lang="ru-RU" sz="1400" dirty="0" smtClean="0">
                <a:solidFill>
                  <a:schemeClr val="bg1"/>
                </a:solidFill>
              </a:rPr>
              <a:t>типа; </a:t>
            </a:r>
            <a:r>
              <a:rPr lang="ru-RU" sz="1400" dirty="0">
                <a:solidFill>
                  <a:schemeClr val="bg1"/>
                </a:solidFill>
              </a:rPr>
              <a:t>разгрузочный жилет с взаимозаменяемыми быстросъёмными </a:t>
            </a:r>
            <a:r>
              <a:rPr lang="ru-RU" sz="1400" dirty="0" smtClean="0">
                <a:solidFill>
                  <a:schemeClr val="bg1"/>
                </a:solidFill>
              </a:rPr>
              <a:t>элементами, </a:t>
            </a:r>
            <a:r>
              <a:rPr lang="ru-RU" sz="1400" dirty="0">
                <a:solidFill>
                  <a:schemeClr val="bg1"/>
                </a:solidFill>
              </a:rPr>
              <a:t>маскировочные комплекты, складная теплоизолирующая прокладка, съёмный утеплитель для использования в зимнее время, вентилируемая футболка, жилет с отсеками для боеприпасов, коврик, плащ, шапочка, подшлемник, противомоскитная </a:t>
            </a:r>
            <a:r>
              <a:rPr lang="ru-RU" sz="1400" dirty="0" smtClean="0">
                <a:solidFill>
                  <a:schemeClr val="bg1"/>
                </a:solidFill>
              </a:rPr>
              <a:t>сетка; палатка</a:t>
            </a:r>
            <a:r>
              <a:rPr lang="ru-RU" sz="1400" dirty="0">
                <a:solidFill>
                  <a:schemeClr val="bg1"/>
                </a:solidFill>
              </a:rPr>
              <a:t>, спальный </a:t>
            </a:r>
            <a:r>
              <a:rPr lang="ru-RU" sz="1400" dirty="0" smtClean="0">
                <a:solidFill>
                  <a:schemeClr val="bg1"/>
                </a:solidFill>
              </a:rPr>
              <a:t>мешок;</a:t>
            </a:r>
            <a:r>
              <a:rPr lang="ru-RU" sz="1400" dirty="0">
                <a:solidFill>
                  <a:schemeClr val="bg1"/>
                </a:solidFill>
              </a:rPr>
              <a:t> </a:t>
            </a:r>
            <a:r>
              <a:rPr lang="ru-RU" sz="1400" dirty="0" smtClean="0">
                <a:solidFill>
                  <a:schemeClr val="bg1"/>
                </a:solidFill>
              </a:rPr>
              <a:t>активные </a:t>
            </a:r>
            <a:r>
              <a:rPr lang="ru-RU" sz="1400" dirty="0">
                <a:solidFill>
                  <a:schemeClr val="bg1"/>
                </a:solidFill>
              </a:rPr>
              <a:t>наушники позволяющие общаться во время </a:t>
            </a:r>
            <a:r>
              <a:rPr lang="ru-RU" sz="1400" dirty="0" smtClean="0">
                <a:solidFill>
                  <a:schemeClr val="bg1"/>
                </a:solidFill>
              </a:rPr>
              <a:t>боя;</a:t>
            </a:r>
            <a:r>
              <a:rPr lang="ru-RU" sz="1400" dirty="0">
                <a:solidFill>
                  <a:schemeClr val="bg1"/>
                </a:solidFill>
              </a:rPr>
              <a:t> </a:t>
            </a:r>
            <a:r>
              <a:rPr lang="ru-RU" sz="1400" dirty="0" smtClean="0">
                <a:solidFill>
                  <a:schemeClr val="bg1"/>
                </a:solidFill>
              </a:rPr>
              <a:t>нож </a:t>
            </a:r>
            <a:r>
              <a:rPr lang="ru-RU" sz="1400" dirty="0">
                <a:solidFill>
                  <a:schemeClr val="bg1"/>
                </a:solidFill>
              </a:rPr>
              <a:t>«Шмель</a:t>
            </a:r>
            <a:r>
              <a:rPr lang="ru-RU" sz="1400" dirty="0" smtClean="0">
                <a:solidFill>
                  <a:schemeClr val="bg1"/>
                </a:solidFill>
              </a:rPr>
              <a:t>».</a:t>
            </a:r>
            <a:endParaRPr lang="ru-RU" sz="1400"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7488" y="1268760"/>
            <a:ext cx="1922730" cy="2880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468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476672"/>
          </a:xfrm>
        </p:spPr>
        <p:txBody>
          <a:bodyPr>
            <a:normAutofit fontScale="90000"/>
          </a:bodyPr>
          <a:lstStyle/>
          <a:p>
            <a:r>
              <a:rPr lang="ru-RU" dirty="0" smtClean="0">
                <a:solidFill>
                  <a:srgbClr val="C00000"/>
                </a:solidFill>
              </a:rPr>
              <a:t>Ратник </a:t>
            </a:r>
            <a:endParaRPr lang="ru-RU" dirty="0">
              <a:solidFill>
                <a:srgbClr val="C0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152" y="692696"/>
            <a:ext cx="2912072" cy="18451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33381" y="2554946"/>
            <a:ext cx="2912073" cy="517065"/>
          </a:xfrm>
          <a:prstGeom prst="rect">
            <a:avLst/>
          </a:prstGeom>
          <a:noFill/>
        </p:spPr>
        <p:txBody>
          <a:bodyPr wrap="square" rtlCol="0">
            <a:spAutoFit/>
          </a:bodyPr>
          <a:lstStyle/>
          <a:p>
            <a:pPr>
              <a:lnSpc>
                <a:spcPct val="115000"/>
              </a:lnSpc>
              <a:spcAft>
                <a:spcPts val="1000"/>
              </a:spcAft>
            </a:pPr>
            <a:r>
              <a:rPr lang="ru-RU" sz="1200" dirty="0" err="1">
                <a:solidFill>
                  <a:srgbClr val="000000"/>
                </a:solidFill>
                <a:latin typeface="Arial"/>
                <a:ea typeface="Calibri"/>
                <a:cs typeface="Times New Roman"/>
              </a:rPr>
              <a:t>Приёмоиндикатор</a:t>
            </a:r>
            <a:r>
              <a:rPr lang="ru-RU" sz="1200" dirty="0">
                <a:solidFill>
                  <a:srgbClr val="000000"/>
                </a:solidFill>
                <a:latin typeface="Arial"/>
                <a:ea typeface="Calibri"/>
                <a:cs typeface="Times New Roman"/>
              </a:rPr>
              <a:t> солдата/командира отделения</a:t>
            </a:r>
            <a:endParaRPr lang="ru-RU" sz="1200" dirty="0">
              <a:effectLst/>
              <a:latin typeface="Calibri"/>
              <a:ea typeface="Calibri"/>
              <a:cs typeface="Times New Roman"/>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072011"/>
            <a:ext cx="2998424" cy="18998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43175" y="4992457"/>
            <a:ext cx="2912073" cy="307777"/>
          </a:xfrm>
          <a:prstGeom prst="rect">
            <a:avLst/>
          </a:prstGeom>
          <a:noFill/>
        </p:spPr>
        <p:txBody>
          <a:bodyPr wrap="square" rtlCol="0">
            <a:spAutoFit/>
          </a:bodyPr>
          <a:lstStyle/>
          <a:p>
            <a:r>
              <a:rPr lang="ru-RU" sz="1400" dirty="0">
                <a:solidFill>
                  <a:schemeClr val="bg1"/>
                </a:solidFill>
              </a:rPr>
              <a:t>Планшет командира батальона</a:t>
            </a:r>
          </a:p>
        </p:txBody>
      </p:sp>
      <p:sp>
        <p:nvSpPr>
          <p:cNvPr id="5" name="TextBox 4"/>
          <p:cNvSpPr txBox="1"/>
          <p:nvPr/>
        </p:nvSpPr>
        <p:spPr>
          <a:xfrm>
            <a:off x="2998424" y="692696"/>
            <a:ext cx="5966064" cy="6124754"/>
          </a:xfrm>
          <a:prstGeom prst="rect">
            <a:avLst/>
          </a:prstGeom>
          <a:noFill/>
        </p:spPr>
        <p:txBody>
          <a:bodyPr wrap="square" rtlCol="0">
            <a:spAutoFit/>
          </a:bodyPr>
          <a:lstStyle/>
          <a:p>
            <a:pPr algn="just"/>
            <a:r>
              <a:rPr lang="ru-RU" sz="1400" dirty="0">
                <a:solidFill>
                  <a:schemeClr val="bg1"/>
                </a:solidFill>
              </a:rPr>
              <a:t>Полный вес комплекта составляет до 20 килограммов с бронежилетом 6А класса защиты</a:t>
            </a:r>
            <a:r>
              <a:rPr lang="ru-RU" sz="1400" dirty="0" smtClean="0">
                <a:solidFill>
                  <a:schemeClr val="bg1"/>
                </a:solidFill>
              </a:rPr>
              <a:t>. </a:t>
            </a:r>
            <a:r>
              <a:rPr lang="ru-RU" sz="1400" dirty="0">
                <a:solidFill>
                  <a:schemeClr val="bg1"/>
                </a:solidFill>
              </a:rPr>
              <a:t>В стандартном варианте, вес будет составлять до 14 килограммов с бронежилетом 5 класса защиты. Вес шлема 1,056 кг</a:t>
            </a:r>
            <a:r>
              <a:rPr lang="ru-RU" sz="1400" dirty="0" smtClean="0">
                <a:solidFill>
                  <a:schemeClr val="bg1"/>
                </a:solidFill>
              </a:rPr>
              <a:t>. </a:t>
            </a:r>
            <a:r>
              <a:rPr lang="ru-RU" sz="1400" dirty="0">
                <a:solidFill>
                  <a:schemeClr val="bg1"/>
                </a:solidFill>
              </a:rPr>
              <a:t>В целом покрывается 90 % поверхности тела солдата</a:t>
            </a:r>
            <a:r>
              <a:rPr lang="ru-RU" sz="1400" dirty="0" smtClean="0">
                <a:solidFill>
                  <a:schemeClr val="bg1"/>
                </a:solidFill>
              </a:rPr>
              <a:t>. </a:t>
            </a:r>
            <a:r>
              <a:rPr lang="ru-RU" sz="1400" dirty="0">
                <a:solidFill>
                  <a:schemeClr val="bg1"/>
                </a:solidFill>
              </a:rPr>
              <a:t>Бронежилет имеет несколько разновидностей от лёгких до тяжёлых со вставными пластинами. Морская разновидность бронежилета обладает также свойствами спасательного жилета, что даёт возможность оставаться с ним на плаву. Модульность позволяет крепить любые карманы на разгрузочный жилет. Зимний вариант будет отличаться только наличием средств </a:t>
            </a:r>
            <a:r>
              <a:rPr lang="ru-RU" sz="1400" dirty="0" err="1">
                <a:solidFill>
                  <a:schemeClr val="bg1"/>
                </a:solidFill>
              </a:rPr>
              <a:t>теплообеспечения</a:t>
            </a:r>
            <a:r>
              <a:rPr lang="ru-RU" sz="1400" dirty="0">
                <a:solidFill>
                  <a:schemeClr val="bg1"/>
                </a:solidFill>
              </a:rPr>
              <a:t> и утепления</a:t>
            </a:r>
            <a:r>
              <a:rPr lang="ru-RU" sz="1400" dirty="0" smtClean="0">
                <a:solidFill>
                  <a:schemeClr val="bg1"/>
                </a:solidFill>
              </a:rPr>
              <a:t>. </a:t>
            </a:r>
            <a:r>
              <a:rPr lang="ru-RU" sz="1400" dirty="0">
                <a:solidFill>
                  <a:schemeClr val="bg1"/>
                </a:solidFill>
              </a:rPr>
              <a:t>Конструкция предполагает непрерывное ношение в течение минимум 48 часов. Передача видеоинформации от прицела в наглазный индикатор осуществляется в беспроводном режиме. Система связи позволит общаться солдату с командованием и сослуживцами на тактическом уровне. Насыщенность электроникой делает солдат единой боевой системой, управляемой новейшими технологиями. При этом информация о местоположении бойца передаётся на командный </a:t>
            </a:r>
            <a:r>
              <a:rPr lang="ru-RU" sz="1400" dirty="0" smtClean="0">
                <a:solidFill>
                  <a:schemeClr val="bg1"/>
                </a:solidFill>
              </a:rPr>
              <a:t>пункт, </a:t>
            </a:r>
            <a:r>
              <a:rPr lang="ru-RU" sz="1400" dirty="0">
                <a:solidFill>
                  <a:schemeClr val="bg1"/>
                </a:solidFill>
              </a:rPr>
              <a:t>что сильно снижает вероятность потери без вести</a:t>
            </a:r>
            <a:r>
              <a:rPr lang="ru-RU" sz="1400" dirty="0" smtClean="0">
                <a:solidFill>
                  <a:schemeClr val="bg1"/>
                </a:solidFill>
              </a:rPr>
              <a:t>. </a:t>
            </a:r>
            <a:r>
              <a:rPr lang="ru-RU" sz="1400" dirty="0">
                <a:solidFill>
                  <a:schemeClr val="bg1"/>
                </a:solidFill>
              </a:rPr>
              <a:t>Связь обеспечивается комплексом разведки, управления и связи «Стрелец», который позволяет обмениваться информацией с помощью голоса или текстовых сообщений, осуществлять </a:t>
            </a:r>
            <a:r>
              <a:rPr lang="ru-RU" sz="1400" dirty="0" err="1">
                <a:solidFill>
                  <a:schemeClr val="bg1"/>
                </a:solidFill>
              </a:rPr>
              <a:t>целеуказание</a:t>
            </a:r>
            <a:r>
              <a:rPr lang="ru-RU" sz="1400" dirty="0">
                <a:solidFill>
                  <a:schemeClr val="bg1"/>
                </a:solidFill>
              </a:rPr>
              <a:t>, вести фото- и видеосъёмку. Телевизионный прицел на автомате даёт изображение в наглазник, что позволяет вести стрельбу и наблюдение из укрытий или от бедра</a:t>
            </a:r>
            <a:r>
              <a:rPr lang="ru-RU" sz="1400" dirty="0" smtClean="0">
                <a:solidFill>
                  <a:schemeClr val="bg1"/>
                </a:solidFill>
              </a:rPr>
              <a:t>.. </a:t>
            </a:r>
            <a:r>
              <a:rPr lang="ru-RU" sz="1400" dirty="0">
                <a:solidFill>
                  <a:schemeClr val="bg1"/>
                </a:solidFill>
              </a:rPr>
              <a:t>Система позволяет выходить из засады в нужный момент для выстрела и снова прятаться. Также она может использоваться снайперами и гранатомётчиками для наведения огня. Такую систему станет возможным использовать для охраны военных колонн</a:t>
            </a:r>
            <a:r>
              <a:rPr lang="ru-RU" sz="1400" dirty="0" smtClean="0">
                <a:solidFill>
                  <a:schemeClr val="bg1"/>
                </a:solidFill>
              </a:rPr>
              <a:t>.</a:t>
            </a:r>
            <a:endParaRPr lang="ru-RU" sz="1400" dirty="0">
              <a:solidFill>
                <a:schemeClr val="bg1"/>
              </a:solidFill>
            </a:endParaRPr>
          </a:p>
          <a:p>
            <a:pPr algn="just"/>
            <a:r>
              <a:rPr lang="ru-RU" sz="1400" dirty="0">
                <a:solidFill>
                  <a:schemeClr val="bg1"/>
                </a:solidFill>
              </a:rPr>
              <a:t>По завершении службы, поношенная одежда будет передаваться новобранцам после санитарной обработки</a:t>
            </a:r>
            <a:r>
              <a:rPr lang="ru-RU" sz="1400" dirty="0" smtClean="0">
                <a:solidFill>
                  <a:schemeClr val="bg1"/>
                </a:solidFill>
              </a:rPr>
              <a:t>.</a:t>
            </a:r>
            <a:endParaRPr lang="ru-RU" sz="1400" dirty="0">
              <a:solidFill>
                <a:schemeClr val="bg1"/>
              </a:solidFill>
            </a:endParaRP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3174" y="5303182"/>
            <a:ext cx="2890049" cy="15108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1129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circle(in)">
                                      <p:cBhvr>
                                        <p:cTn id="13" dur="2000"/>
                                        <p:tgtEl>
                                          <p:spTgt spid="409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circle(in)">
                                      <p:cBhvr>
                                        <p:cTn id="19" dur="2000"/>
                                        <p:tgtEl>
                                          <p:spTgt spid="409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par>
                                <p:cTn id="23" presetID="6" presetClass="entr" presetSubtype="16" fill="hold" nodeType="with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circle(in)">
                                      <p:cBhvr>
                                        <p:cTn id="25"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C00000"/>
                </a:solidFill>
              </a:rPr>
              <a:t>Ратник</a:t>
            </a:r>
            <a:endParaRPr lang="ru-RU" dirty="0">
              <a:solidFill>
                <a:srgbClr val="C000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4" y="1561307"/>
            <a:ext cx="2852737" cy="1871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07504" y="3432969"/>
            <a:ext cx="2852737" cy="307777"/>
          </a:xfrm>
          <a:prstGeom prst="rect">
            <a:avLst/>
          </a:prstGeom>
          <a:noFill/>
        </p:spPr>
        <p:txBody>
          <a:bodyPr wrap="square" rtlCol="0">
            <a:spAutoFit/>
          </a:bodyPr>
          <a:lstStyle/>
          <a:p>
            <a:pPr algn="ctr"/>
            <a:r>
              <a:rPr lang="ru-RU" sz="1400" dirty="0">
                <a:solidFill>
                  <a:srgbClr val="000000"/>
                </a:solidFill>
                <a:latin typeface="Arial"/>
                <a:ea typeface="Calibri"/>
              </a:rPr>
              <a:t>Бронежилет</a:t>
            </a:r>
            <a:endParaRPr lang="ru-RU" sz="1400"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409" y="3802301"/>
            <a:ext cx="2852737" cy="1858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07504" y="5805264"/>
            <a:ext cx="2852737" cy="523220"/>
          </a:xfrm>
          <a:prstGeom prst="rect">
            <a:avLst/>
          </a:prstGeom>
          <a:noFill/>
        </p:spPr>
        <p:txBody>
          <a:bodyPr wrap="square" rtlCol="0">
            <a:spAutoFit/>
          </a:bodyPr>
          <a:lstStyle/>
          <a:p>
            <a:pPr algn="ctr"/>
            <a:r>
              <a:rPr lang="ru-RU" sz="1400" dirty="0">
                <a:solidFill>
                  <a:srgbClr val="000000"/>
                </a:solidFill>
                <a:latin typeface="Arial"/>
                <a:ea typeface="Calibri"/>
              </a:rPr>
              <a:t>Жилет транспортный модульный </a:t>
            </a:r>
            <a:endParaRPr lang="ru-RU" sz="1400" dirty="0"/>
          </a:p>
        </p:txBody>
      </p:sp>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36147" y="1587264"/>
            <a:ext cx="3037340" cy="21534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21708" y="3726975"/>
            <a:ext cx="3037340" cy="2150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862115" y="1587264"/>
            <a:ext cx="2982590" cy="21121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862115" y="3695368"/>
            <a:ext cx="2982590" cy="21121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3259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p:cTn id="13" dur="1000" fill="hold"/>
                                        <p:tgtEl>
                                          <p:spTgt spid="5122"/>
                                        </p:tgtEl>
                                        <p:attrNameLst>
                                          <p:attrName>ppt_w</p:attrName>
                                        </p:attrNameLst>
                                      </p:cBhvr>
                                      <p:tavLst>
                                        <p:tav tm="0">
                                          <p:val>
                                            <p:fltVal val="0"/>
                                          </p:val>
                                        </p:tav>
                                        <p:tav tm="100000">
                                          <p:val>
                                            <p:strVal val="#ppt_w"/>
                                          </p:val>
                                        </p:tav>
                                      </p:tavLst>
                                    </p:anim>
                                    <p:anim calcmode="lin" valueType="num">
                                      <p:cBhvr>
                                        <p:cTn id="14" dur="1000" fill="hold"/>
                                        <p:tgtEl>
                                          <p:spTgt spid="5122"/>
                                        </p:tgtEl>
                                        <p:attrNameLst>
                                          <p:attrName>ppt_h</p:attrName>
                                        </p:attrNameLst>
                                      </p:cBhvr>
                                      <p:tavLst>
                                        <p:tav tm="0">
                                          <p:val>
                                            <p:fltVal val="0"/>
                                          </p:val>
                                        </p:tav>
                                        <p:tav tm="100000">
                                          <p:val>
                                            <p:strVal val="#ppt_h"/>
                                          </p:val>
                                        </p:tav>
                                      </p:tavLst>
                                    </p:anim>
                                    <p:anim calcmode="lin" valueType="num">
                                      <p:cBhvr>
                                        <p:cTn id="15" dur="1000" fill="hold"/>
                                        <p:tgtEl>
                                          <p:spTgt spid="5122"/>
                                        </p:tgtEl>
                                        <p:attrNameLst>
                                          <p:attrName>style.rotation</p:attrName>
                                        </p:attrNameLst>
                                      </p:cBhvr>
                                      <p:tavLst>
                                        <p:tav tm="0">
                                          <p:val>
                                            <p:fltVal val="90"/>
                                          </p:val>
                                        </p:tav>
                                        <p:tav tm="100000">
                                          <p:val>
                                            <p:fltVal val="0"/>
                                          </p:val>
                                        </p:tav>
                                      </p:tavLst>
                                    </p:anim>
                                    <p:animEffect transition="in" filter="fade">
                                      <p:cBhvr>
                                        <p:cTn id="16" dur="1000"/>
                                        <p:tgtEl>
                                          <p:spTgt spid="5122"/>
                                        </p:tgtEl>
                                      </p:cBhvr>
                                    </p:animEffect>
                                  </p:childTnLst>
                                </p:cTn>
                              </p:par>
                              <p:par>
                                <p:cTn id="17" presetID="31" presetClass="entr" presetSubtype="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p:cTn id="19" dur="1000" fill="hold"/>
                                        <p:tgtEl>
                                          <p:spTgt spid="5124"/>
                                        </p:tgtEl>
                                        <p:attrNameLst>
                                          <p:attrName>ppt_w</p:attrName>
                                        </p:attrNameLst>
                                      </p:cBhvr>
                                      <p:tavLst>
                                        <p:tav tm="0">
                                          <p:val>
                                            <p:fltVal val="0"/>
                                          </p:val>
                                        </p:tav>
                                        <p:tav tm="100000">
                                          <p:val>
                                            <p:strVal val="#ppt_w"/>
                                          </p:val>
                                        </p:tav>
                                      </p:tavLst>
                                    </p:anim>
                                    <p:anim calcmode="lin" valueType="num">
                                      <p:cBhvr>
                                        <p:cTn id="20" dur="1000" fill="hold"/>
                                        <p:tgtEl>
                                          <p:spTgt spid="5124"/>
                                        </p:tgtEl>
                                        <p:attrNameLst>
                                          <p:attrName>ppt_h</p:attrName>
                                        </p:attrNameLst>
                                      </p:cBhvr>
                                      <p:tavLst>
                                        <p:tav tm="0">
                                          <p:val>
                                            <p:fltVal val="0"/>
                                          </p:val>
                                        </p:tav>
                                        <p:tav tm="100000">
                                          <p:val>
                                            <p:strVal val="#ppt_h"/>
                                          </p:val>
                                        </p:tav>
                                      </p:tavLst>
                                    </p:anim>
                                    <p:anim calcmode="lin" valueType="num">
                                      <p:cBhvr>
                                        <p:cTn id="21" dur="1000" fill="hold"/>
                                        <p:tgtEl>
                                          <p:spTgt spid="5124"/>
                                        </p:tgtEl>
                                        <p:attrNameLst>
                                          <p:attrName>style.rotation</p:attrName>
                                        </p:attrNameLst>
                                      </p:cBhvr>
                                      <p:tavLst>
                                        <p:tav tm="0">
                                          <p:val>
                                            <p:fltVal val="90"/>
                                          </p:val>
                                        </p:tav>
                                        <p:tav tm="100000">
                                          <p:val>
                                            <p:fltVal val="0"/>
                                          </p:val>
                                        </p:tav>
                                      </p:tavLst>
                                    </p:anim>
                                    <p:animEffect transition="in" filter="fade">
                                      <p:cBhvr>
                                        <p:cTn id="22" dur="1000"/>
                                        <p:tgtEl>
                                          <p:spTgt spid="5124"/>
                                        </p:tgtEl>
                                      </p:cBhvr>
                                    </p:animEffect>
                                  </p:childTnLst>
                                </p:cTn>
                              </p:par>
                              <p:par>
                                <p:cTn id="23" presetID="31" presetClass="entr" presetSubtype="0" fill="hold" nodeType="withEffect">
                                  <p:stCondLst>
                                    <p:cond delay="0"/>
                                  </p:stCondLst>
                                  <p:childTnLst>
                                    <p:set>
                                      <p:cBhvr>
                                        <p:cTn id="24" dur="1" fill="hold">
                                          <p:stCondLst>
                                            <p:cond delay="0"/>
                                          </p:stCondLst>
                                        </p:cTn>
                                        <p:tgtEl>
                                          <p:spTgt spid="5126"/>
                                        </p:tgtEl>
                                        <p:attrNameLst>
                                          <p:attrName>style.visibility</p:attrName>
                                        </p:attrNameLst>
                                      </p:cBhvr>
                                      <p:to>
                                        <p:strVal val="visible"/>
                                      </p:to>
                                    </p:set>
                                    <p:anim calcmode="lin" valueType="num">
                                      <p:cBhvr>
                                        <p:cTn id="25" dur="1000" fill="hold"/>
                                        <p:tgtEl>
                                          <p:spTgt spid="5126"/>
                                        </p:tgtEl>
                                        <p:attrNameLst>
                                          <p:attrName>ppt_w</p:attrName>
                                        </p:attrNameLst>
                                      </p:cBhvr>
                                      <p:tavLst>
                                        <p:tav tm="0">
                                          <p:val>
                                            <p:fltVal val="0"/>
                                          </p:val>
                                        </p:tav>
                                        <p:tav tm="100000">
                                          <p:val>
                                            <p:strVal val="#ppt_w"/>
                                          </p:val>
                                        </p:tav>
                                      </p:tavLst>
                                    </p:anim>
                                    <p:anim calcmode="lin" valueType="num">
                                      <p:cBhvr>
                                        <p:cTn id="26" dur="1000" fill="hold"/>
                                        <p:tgtEl>
                                          <p:spTgt spid="5126"/>
                                        </p:tgtEl>
                                        <p:attrNameLst>
                                          <p:attrName>ppt_h</p:attrName>
                                        </p:attrNameLst>
                                      </p:cBhvr>
                                      <p:tavLst>
                                        <p:tav tm="0">
                                          <p:val>
                                            <p:fltVal val="0"/>
                                          </p:val>
                                        </p:tav>
                                        <p:tav tm="100000">
                                          <p:val>
                                            <p:strVal val="#ppt_h"/>
                                          </p:val>
                                        </p:tav>
                                      </p:tavLst>
                                    </p:anim>
                                    <p:anim calcmode="lin" valueType="num">
                                      <p:cBhvr>
                                        <p:cTn id="27" dur="1000" fill="hold"/>
                                        <p:tgtEl>
                                          <p:spTgt spid="5126"/>
                                        </p:tgtEl>
                                        <p:attrNameLst>
                                          <p:attrName>style.rotation</p:attrName>
                                        </p:attrNameLst>
                                      </p:cBhvr>
                                      <p:tavLst>
                                        <p:tav tm="0">
                                          <p:val>
                                            <p:fltVal val="90"/>
                                          </p:val>
                                        </p:tav>
                                        <p:tav tm="100000">
                                          <p:val>
                                            <p:fltVal val="0"/>
                                          </p:val>
                                        </p:tav>
                                      </p:tavLst>
                                    </p:anim>
                                    <p:animEffect transition="in" filter="fade">
                                      <p:cBhvr>
                                        <p:cTn id="28" dur="1000"/>
                                        <p:tgtEl>
                                          <p:spTgt spid="5126"/>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style.rotation</p:attrName>
                                        </p:attrNameLst>
                                      </p:cBhvr>
                                      <p:tavLst>
                                        <p:tav tm="0">
                                          <p:val>
                                            <p:fltVal val="90"/>
                                          </p:val>
                                        </p:tav>
                                        <p:tav tm="100000">
                                          <p:val>
                                            <p:fltVal val="0"/>
                                          </p:val>
                                        </p:tav>
                                      </p:tavLst>
                                    </p:anim>
                                    <p:animEffect transition="in" filter="fade">
                                      <p:cBhvr>
                                        <p:cTn id="34" dur="1000"/>
                                        <p:tgtEl>
                                          <p:spTgt spid="3"/>
                                        </p:tgtEl>
                                      </p:cBhvr>
                                    </p:animEffect>
                                  </p:childTnLst>
                                </p:cTn>
                              </p:par>
                              <p:par>
                                <p:cTn id="35" presetID="31" presetClass="entr" presetSubtype="0" fill="hold" nodeType="withEffect">
                                  <p:stCondLst>
                                    <p:cond delay="0"/>
                                  </p:stCondLst>
                                  <p:childTnLst>
                                    <p:set>
                                      <p:cBhvr>
                                        <p:cTn id="36" dur="1" fill="hold">
                                          <p:stCondLst>
                                            <p:cond delay="0"/>
                                          </p:stCondLst>
                                        </p:cTn>
                                        <p:tgtEl>
                                          <p:spTgt spid="5123"/>
                                        </p:tgtEl>
                                        <p:attrNameLst>
                                          <p:attrName>style.visibility</p:attrName>
                                        </p:attrNameLst>
                                      </p:cBhvr>
                                      <p:to>
                                        <p:strVal val="visible"/>
                                      </p:to>
                                    </p:set>
                                    <p:anim calcmode="lin" valueType="num">
                                      <p:cBhvr>
                                        <p:cTn id="37" dur="1000" fill="hold"/>
                                        <p:tgtEl>
                                          <p:spTgt spid="5123"/>
                                        </p:tgtEl>
                                        <p:attrNameLst>
                                          <p:attrName>ppt_w</p:attrName>
                                        </p:attrNameLst>
                                      </p:cBhvr>
                                      <p:tavLst>
                                        <p:tav tm="0">
                                          <p:val>
                                            <p:fltVal val="0"/>
                                          </p:val>
                                        </p:tav>
                                        <p:tav tm="100000">
                                          <p:val>
                                            <p:strVal val="#ppt_w"/>
                                          </p:val>
                                        </p:tav>
                                      </p:tavLst>
                                    </p:anim>
                                    <p:anim calcmode="lin" valueType="num">
                                      <p:cBhvr>
                                        <p:cTn id="38" dur="1000" fill="hold"/>
                                        <p:tgtEl>
                                          <p:spTgt spid="5123"/>
                                        </p:tgtEl>
                                        <p:attrNameLst>
                                          <p:attrName>ppt_h</p:attrName>
                                        </p:attrNameLst>
                                      </p:cBhvr>
                                      <p:tavLst>
                                        <p:tav tm="0">
                                          <p:val>
                                            <p:fltVal val="0"/>
                                          </p:val>
                                        </p:tav>
                                        <p:tav tm="100000">
                                          <p:val>
                                            <p:strVal val="#ppt_h"/>
                                          </p:val>
                                        </p:tav>
                                      </p:tavLst>
                                    </p:anim>
                                    <p:anim calcmode="lin" valueType="num">
                                      <p:cBhvr>
                                        <p:cTn id="39" dur="1000" fill="hold"/>
                                        <p:tgtEl>
                                          <p:spTgt spid="5123"/>
                                        </p:tgtEl>
                                        <p:attrNameLst>
                                          <p:attrName>style.rotation</p:attrName>
                                        </p:attrNameLst>
                                      </p:cBhvr>
                                      <p:tavLst>
                                        <p:tav tm="0">
                                          <p:val>
                                            <p:fltVal val="90"/>
                                          </p:val>
                                        </p:tav>
                                        <p:tav tm="100000">
                                          <p:val>
                                            <p:fltVal val="0"/>
                                          </p:val>
                                        </p:tav>
                                      </p:tavLst>
                                    </p:anim>
                                    <p:animEffect transition="in" filter="fade">
                                      <p:cBhvr>
                                        <p:cTn id="40" dur="1000"/>
                                        <p:tgtEl>
                                          <p:spTgt spid="5123"/>
                                        </p:tgtEl>
                                      </p:cBhvr>
                                    </p:animEffect>
                                  </p:childTnLst>
                                </p:cTn>
                              </p:par>
                              <p:par>
                                <p:cTn id="41" presetID="31" presetClass="entr" presetSubtype="0" fill="hold" nodeType="withEffect">
                                  <p:stCondLst>
                                    <p:cond delay="0"/>
                                  </p:stCondLst>
                                  <p:childTnLst>
                                    <p:set>
                                      <p:cBhvr>
                                        <p:cTn id="42" dur="1" fill="hold">
                                          <p:stCondLst>
                                            <p:cond delay="0"/>
                                          </p:stCondLst>
                                        </p:cTn>
                                        <p:tgtEl>
                                          <p:spTgt spid="5125"/>
                                        </p:tgtEl>
                                        <p:attrNameLst>
                                          <p:attrName>style.visibility</p:attrName>
                                        </p:attrNameLst>
                                      </p:cBhvr>
                                      <p:to>
                                        <p:strVal val="visible"/>
                                      </p:to>
                                    </p:set>
                                    <p:anim calcmode="lin" valueType="num">
                                      <p:cBhvr>
                                        <p:cTn id="43" dur="1000" fill="hold"/>
                                        <p:tgtEl>
                                          <p:spTgt spid="5125"/>
                                        </p:tgtEl>
                                        <p:attrNameLst>
                                          <p:attrName>ppt_w</p:attrName>
                                        </p:attrNameLst>
                                      </p:cBhvr>
                                      <p:tavLst>
                                        <p:tav tm="0">
                                          <p:val>
                                            <p:fltVal val="0"/>
                                          </p:val>
                                        </p:tav>
                                        <p:tav tm="100000">
                                          <p:val>
                                            <p:strVal val="#ppt_w"/>
                                          </p:val>
                                        </p:tav>
                                      </p:tavLst>
                                    </p:anim>
                                    <p:anim calcmode="lin" valueType="num">
                                      <p:cBhvr>
                                        <p:cTn id="44" dur="1000" fill="hold"/>
                                        <p:tgtEl>
                                          <p:spTgt spid="5125"/>
                                        </p:tgtEl>
                                        <p:attrNameLst>
                                          <p:attrName>ppt_h</p:attrName>
                                        </p:attrNameLst>
                                      </p:cBhvr>
                                      <p:tavLst>
                                        <p:tav tm="0">
                                          <p:val>
                                            <p:fltVal val="0"/>
                                          </p:val>
                                        </p:tav>
                                        <p:tav tm="100000">
                                          <p:val>
                                            <p:strVal val="#ppt_h"/>
                                          </p:val>
                                        </p:tav>
                                      </p:tavLst>
                                    </p:anim>
                                    <p:anim calcmode="lin" valueType="num">
                                      <p:cBhvr>
                                        <p:cTn id="45" dur="1000" fill="hold"/>
                                        <p:tgtEl>
                                          <p:spTgt spid="5125"/>
                                        </p:tgtEl>
                                        <p:attrNameLst>
                                          <p:attrName>style.rotation</p:attrName>
                                        </p:attrNameLst>
                                      </p:cBhvr>
                                      <p:tavLst>
                                        <p:tav tm="0">
                                          <p:val>
                                            <p:fltVal val="90"/>
                                          </p:val>
                                        </p:tav>
                                        <p:tav tm="100000">
                                          <p:val>
                                            <p:fltVal val="0"/>
                                          </p:val>
                                        </p:tav>
                                      </p:tavLst>
                                    </p:anim>
                                    <p:animEffect transition="in" filter="fade">
                                      <p:cBhvr>
                                        <p:cTn id="46" dur="1000"/>
                                        <p:tgtEl>
                                          <p:spTgt spid="5125"/>
                                        </p:tgtEl>
                                      </p:cBhvr>
                                    </p:animEffect>
                                  </p:childTnLst>
                                </p:cTn>
                              </p:par>
                              <p:par>
                                <p:cTn id="47" presetID="31" presetClass="entr" presetSubtype="0" fill="hold" nodeType="withEffect">
                                  <p:stCondLst>
                                    <p:cond delay="0"/>
                                  </p:stCondLst>
                                  <p:childTnLst>
                                    <p:set>
                                      <p:cBhvr>
                                        <p:cTn id="48" dur="1" fill="hold">
                                          <p:stCondLst>
                                            <p:cond delay="0"/>
                                          </p:stCondLst>
                                        </p:cTn>
                                        <p:tgtEl>
                                          <p:spTgt spid="5127"/>
                                        </p:tgtEl>
                                        <p:attrNameLst>
                                          <p:attrName>style.visibility</p:attrName>
                                        </p:attrNameLst>
                                      </p:cBhvr>
                                      <p:to>
                                        <p:strVal val="visible"/>
                                      </p:to>
                                    </p:set>
                                    <p:anim calcmode="lin" valueType="num">
                                      <p:cBhvr>
                                        <p:cTn id="49" dur="1000" fill="hold"/>
                                        <p:tgtEl>
                                          <p:spTgt spid="5127"/>
                                        </p:tgtEl>
                                        <p:attrNameLst>
                                          <p:attrName>ppt_w</p:attrName>
                                        </p:attrNameLst>
                                      </p:cBhvr>
                                      <p:tavLst>
                                        <p:tav tm="0">
                                          <p:val>
                                            <p:fltVal val="0"/>
                                          </p:val>
                                        </p:tav>
                                        <p:tav tm="100000">
                                          <p:val>
                                            <p:strVal val="#ppt_w"/>
                                          </p:val>
                                        </p:tav>
                                      </p:tavLst>
                                    </p:anim>
                                    <p:anim calcmode="lin" valueType="num">
                                      <p:cBhvr>
                                        <p:cTn id="50" dur="1000" fill="hold"/>
                                        <p:tgtEl>
                                          <p:spTgt spid="5127"/>
                                        </p:tgtEl>
                                        <p:attrNameLst>
                                          <p:attrName>ppt_h</p:attrName>
                                        </p:attrNameLst>
                                      </p:cBhvr>
                                      <p:tavLst>
                                        <p:tav tm="0">
                                          <p:val>
                                            <p:fltVal val="0"/>
                                          </p:val>
                                        </p:tav>
                                        <p:tav tm="100000">
                                          <p:val>
                                            <p:strVal val="#ppt_h"/>
                                          </p:val>
                                        </p:tav>
                                      </p:tavLst>
                                    </p:anim>
                                    <p:anim calcmode="lin" valueType="num">
                                      <p:cBhvr>
                                        <p:cTn id="51" dur="1000" fill="hold"/>
                                        <p:tgtEl>
                                          <p:spTgt spid="5127"/>
                                        </p:tgtEl>
                                        <p:attrNameLst>
                                          <p:attrName>style.rotation</p:attrName>
                                        </p:attrNameLst>
                                      </p:cBhvr>
                                      <p:tavLst>
                                        <p:tav tm="0">
                                          <p:val>
                                            <p:fltVal val="90"/>
                                          </p:val>
                                        </p:tav>
                                        <p:tav tm="100000">
                                          <p:val>
                                            <p:fltVal val="0"/>
                                          </p:val>
                                        </p:tav>
                                      </p:tavLst>
                                    </p:anim>
                                    <p:animEffect transition="in" filter="fade">
                                      <p:cBhvr>
                                        <p:cTn id="52" dur="1000"/>
                                        <p:tgtEl>
                                          <p:spTgt spid="5127"/>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p:cTn id="55" dur="1000" fill="hold"/>
                                        <p:tgtEl>
                                          <p:spTgt spid="4"/>
                                        </p:tgtEl>
                                        <p:attrNameLst>
                                          <p:attrName>ppt_w</p:attrName>
                                        </p:attrNameLst>
                                      </p:cBhvr>
                                      <p:tavLst>
                                        <p:tav tm="0">
                                          <p:val>
                                            <p:fltVal val="0"/>
                                          </p:val>
                                        </p:tav>
                                        <p:tav tm="100000">
                                          <p:val>
                                            <p:strVal val="#ppt_w"/>
                                          </p:val>
                                        </p:tav>
                                      </p:tavLst>
                                    </p:anim>
                                    <p:anim calcmode="lin" valueType="num">
                                      <p:cBhvr>
                                        <p:cTn id="56" dur="1000" fill="hold"/>
                                        <p:tgtEl>
                                          <p:spTgt spid="4"/>
                                        </p:tgtEl>
                                        <p:attrNameLst>
                                          <p:attrName>ppt_h</p:attrName>
                                        </p:attrNameLst>
                                      </p:cBhvr>
                                      <p:tavLst>
                                        <p:tav tm="0">
                                          <p:val>
                                            <p:fltVal val="0"/>
                                          </p:val>
                                        </p:tav>
                                        <p:tav tm="100000">
                                          <p:val>
                                            <p:strVal val="#ppt_h"/>
                                          </p:val>
                                        </p:tav>
                                      </p:tavLst>
                                    </p:anim>
                                    <p:anim calcmode="lin" valueType="num">
                                      <p:cBhvr>
                                        <p:cTn id="57" dur="1000" fill="hold"/>
                                        <p:tgtEl>
                                          <p:spTgt spid="4"/>
                                        </p:tgtEl>
                                        <p:attrNameLst>
                                          <p:attrName>style.rotation</p:attrName>
                                        </p:attrNameLst>
                                      </p:cBhvr>
                                      <p:tavLst>
                                        <p:tav tm="0">
                                          <p:val>
                                            <p:fltVal val="90"/>
                                          </p:val>
                                        </p:tav>
                                        <p:tav tm="100000">
                                          <p:val>
                                            <p:fltVal val="0"/>
                                          </p:val>
                                        </p:tav>
                                      </p:tavLst>
                                    </p:anim>
                                    <p:animEffect transition="in" filter="fade">
                                      <p:cBhvr>
                                        <p:cTn id="5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442" y="404664"/>
            <a:ext cx="9083608" cy="60486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016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28600" y="304800"/>
            <a:ext cx="8686800" cy="914400"/>
          </a:xfrm>
          <a:prstGeom prst="rect">
            <a:avLst/>
          </a:prstGeom>
          <a:solidFill>
            <a:srgbClr val="008000"/>
          </a:solidFill>
          <a:ln w="38100" algn="ctr">
            <a:solidFill>
              <a:srgbClr val="FFFF00"/>
            </a:solidFill>
            <a:miter lim="800000"/>
            <a:headEnd/>
            <a:tailEnd/>
          </a:ln>
          <a:effectLst/>
        </p:spPr>
        <p:txBody>
          <a:bodyPr anchor="ctr"/>
          <a:lstStyle/>
          <a:p>
            <a:pPr algn="ctr"/>
            <a:r>
              <a:rPr lang="ru-RU" sz="2800" dirty="0">
                <a:solidFill>
                  <a:srgbClr val="FFFF00"/>
                </a:solidFill>
                <a:effectLst>
                  <a:outerShdw blurRad="38100" dist="38100" dir="2700000" algn="tl">
                    <a:srgbClr val="000000"/>
                  </a:outerShdw>
                </a:effectLst>
              </a:rPr>
              <a:t>Занятия по основам военной службы</a:t>
            </a:r>
          </a:p>
        </p:txBody>
      </p:sp>
      <p:sp>
        <p:nvSpPr>
          <p:cNvPr id="19459" name="Text Box 3"/>
          <p:cNvSpPr txBox="1">
            <a:spLocks noChangeArrowheads="1"/>
          </p:cNvSpPr>
          <p:nvPr/>
        </p:nvSpPr>
        <p:spPr bwMode="auto">
          <a:xfrm>
            <a:off x="990600" y="1676400"/>
            <a:ext cx="7924800" cy="831850"/>
          </a:xfrm>
          <a:prstGeom prst="rect">
            <a:avLst/>
          </a:prstGeom>
          <a:solidFill>
            <a:schemeClr val="accent3">
              <a:lumMod val="50000"/>
            </a:schemeClr>
          </a:solidFill>
          <a:ln w="9525" algn="ctr">
            <a:solidFill>
              <a:srgbClr val="FFFF00"/>
            </a:solidFill>
            <a:miter lim="800000"/>
            <a:headEnd/>
            <a:tailEnd/>
          </a:ln>
          <a:effectLst/>
        </p:spPr>
        <p:txBody>
          <a:bodyPr>
            <a:spAutoFit/>
          </a:bodyPr>
          <a:lstStyle/>
          <a:p>
            <a:pPr>
              <a:spcBef>
                <a:spcPct val="50000"/>
              </a:spcBef>
            </a:pPr>
            <a:r>
              <a:rPr lang="ru-RU" sz="2400" b="1" dirty="0">
                <a:solidFill>
                  <a:schemeClr val="bg1"/>
                </a:solidFill>
              </a:rPr>
              <a:t>Знакомство с организацией системы защиты населения от последствий ЧС</a:t>
            </a:r>
          </a:p>
        </p:txBody>
      </p:sp>
      <p:sp>
        <p:nvSpPr>
          <p:cNvPr id="19460" name="Text Box 4"/>
          <p:cNvSpPr txBox="1">
            <a:spLocks noChangeArrowheads="1"/>
          </p:cNvSpPr>
          <p:nvPr/>
        </p:nvSpPr>
        <p:spPr bwMode="auto">
          <a:xfrm>
            <a:off x="990600" y="2667000"/>
            <a:ext cx="7924800" cy="831850"/>
          </a:xfrm>
          <a:prstGeom prst="rect">
            <a:avLst/>
          </a:prstGeom>
          <a:solidFill>
            <a:schemeClr val="accent3">
              <a:lumMod val="50000"/>
            </a:schemeClr>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Изучение практических основ здорового образа жизни</a:t>
            </a:r>
          </a:p>
        </p:txBody>
      </p:sp>
      <p:sp>
        <p:nvSpPr>
          <p:cNvPr id="19462" name="Text Box 6"/>
          <p:cNvSpPr txBox="1">
            <a:spLocks noChangeArrowheads="1"/>
          </p:cNvSpPr>
          <p:nvPr/>
        </p:nvSpPr>
        <p:spPr bwMode="auto">
          <a:xfrm>
            <a:off x="990600" y="5257800"/>
            <a:ext cx="7924800" cy="466725"/>
          </a:xfrm>
          <a:prstGeom prst="rect">
            <a:avLst/>
          </a:prstGeom>
          <a:solidFill>
            <a:schemeClr val="accent3">
              <a:lumMod val="50000"/>
            </a:schemeClr>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Проведение учебных сборов</a:t>
            </a:r>
          </a:p>
        </p:txBody>
      </p:sp>
      <p:sp>
        <p:nvSpPr>
          <p:cNvPr id="19463" name="Text Box 7"/>
          <p:cNvSpPr txBox="1">
            <a:spLocks noChangeArrowheads="1"/>
          </p:cNvSpPr>
          <p:nvPr/>
        </p:nvSpPr>
        <p:spPr bwMode="auto">
          <a:xfrm>
            <a:off x="990600" y="3657600"/>
            <a:ext cx="7924800" cy="831850"/>
          </a:xfrm>
          <a:prstGeom prst="rect">
            <a:avLst/>
          </a:prstGeom>
          <a:solidFill>
            <a:schemeClr val="accent3">
              <a:lumMod val="50000"/>
            </a:schemeClr>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Получение знаний об обороне государства и воинской обязанности</a:t>
            </a:r>
          </a:p>
        </p:txBody>
      </p:sp>
      <p:sp>
        <p:nvSpPr>
          <p:cNvPr id="19464" name="Text Box 8"/>
          <p:cNvSpPr txBox="1">
            <a:spLocks noChangeArrowheads="1"/>
          </p:cNvSpPr>
          <p:nvPr/>
        </p:nvSpPr>
        <p:spPr bwMode="auto">
          <a:xfrm>
            <a:off x="990600" y="4648200"/>
            <a:ext cx="7924800" cy="466725"/>
          </a:xfrm>
          <a:prstGeom prst="rect">
            <a:avLst/>
          </a:prstGeom>
          <a:solidFill>
            <a:schemeClr val="accent3">
              <a:lumMod val="50000"/>
            </a:schemeClr>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Приобретение практических навыков по ГО</a:t>
            </a:r>
          </a:p>
        </p:txBody>
      </p:sp>
      <p:grpSp>
        <p:nvGrpSpPr>
          <p:cNvPr id="2" name="Group 21"/>
          <p:cNvGrpSpPr>
            <a:grpSpLocks/>
          </p:cNvGrpSpPr>
          <p:nvPr/>
        </p:nvGrpSpPr>
        <p:grpSpPr bwMode="auto">
          <a:xfrm>
            <a:off x="533400" y="1219200"/>
            <a:ext cx="457200" cy="4343400"/>
            <a:chOff x="336" y="768"/>
            <a:chExt cx="288" cy="2736"/>
          </a:xfrm>
        </p:grpSpPr>
        <p:sp>
          <p:nvSpPr>
            <p:cNvPr id="19466" name="Line 10"/>
            <p:cNvSpPr>
              <a:spLocks noChangeShapeType="1"/>
            </p:cNvSpPr>
            <p:nvPr/>
          </p:nvSpPr>
          <p:spPr bwMode="auto">
            <a:xfrm>
              <a:off x="336" y="768"/>
              <a:ext cx="0" cy="2736"/>
            </a:xfrm>
            <a:prstGeom prst="line">
              <a:avLst/>
            </a:prstGeom>
            <a:noFill/>
            <a:ln w="76200">
              <a:solidFill>
                <a:srgbClr val="FFFF99"/>
              </a:solidFill>
              <a:round/>
              <a:headEnd/>
              <a:tailEnd/>
            </a:ln>
            <a:effectLst/>
          </p:spPr>
          <p:txBody>
            <a:bodyPr/>
            <a:lstStyle/>
            <a:p>
              <a:endParaRPr lang="ru-RU"/>
            </a:p>
          </p:txBody>
        </p:sp>
        <p:sp>
          <p:nvSpPr>
            <p:cNvPr id="19468" name="Line 12"/>
            <p:cNvSpPr>
              <a:spLocks noChangeShapeType="1"/>
            </p:cNvSpPr>
            <p:nvPr/>
          </p:nvSpPr>
          <p:spPr bwMode="auto">
            <a:xfrm>
              <a:off x="336" y="1920"/>
              <a:ext cx="288" cy="0"/>
            </a:xfrm>
            <a:prstGeom prst="line">
              <a:avLst/>
            </a:prstGeom>
            <a:noFill/>
            <a:ln w="76200">
              <a:solidFill>
                <a:srgbClr val="FFFF99"/>
              </a:solidFill>
              <a:round/>
              <a:headEnd/>
              <a:tailEnd type="triangle" w="med" len="med"/>
            </a:ln>
            <a:effectLst/>
          </p:spPr>
          <p:txBody>
            <a:bodyPr/>
            <a:lstStyle/>
            <a:p>
              <a:endParaRPr lang="ru-RU"/>
            </a:p>
          </p:txBody>
        </p:sp>
        <p:sp>
          <p:nvSpPr>
            <p:cNvPr id="19469" name="Line 13"/>
            <p:cNvSpPr>
              <a:spLocks noChangeShapeType="1"/>
            </p:cNvSpPr>
            <p:nvPr/>
          </p:nvSpPr>
          <p:spPr bwMode="auto">
            <a:xfrm>
              <a:off x="336" y="2592"/>
              <a:ext cx="288" cy="0"/>
            </a:xfrm>
            <a:prstGeom prst="line">
              <a:avLst/>
            </a:prstGeom>
            <a:noFill/>
            <a:ln w="76200">
              <a:solidFill>
                <a:srgbClr val="FFFF99"/>
              </a:solidFill>
              <a:round/>
              <a:headEnd/>
              <a:tailEnd type="triangle" w="med" len="med"/>
            </a:ln>
            <a:effectLst/>
          </p:spPr>
          <p:txBody>
            <a:bodyPr/>
            <a:lstStyle/>
            <a:p>
              <a:endParaRPr lang="ru-RU"/>
            </a:p>
          </p:txBody>
        </p:sp>
        <p:sp>
          <p:nvSpPr>
            <p:cNvPr id="19470" name="Line 14"/>
            <p:cNvSpPr>
              <a:spLocks noChangeShapeType="1"/>
            </p:cNvSpPr>
            <p:nvPr/>
          </p:nvSpPr>
          <p:spPr bwMode="auto">
            <a:xfrm>
              <a:off x="336" y="3072"/>
              <a:ext cx="288" cy="0"/>
            </a:xfrm>
            <a:prstGeom prst="line">
              <a:avLst/>
            </a:prstGeom>
            <a:noFill/>
            <a:ln w="76200">
              <a:solidFill>
                <a:srgbClr val="FFFF99"/>
              </a:solidFill>
              <a:round/>
              <a:headEnd/>
              <a:tailEnd type="triangle" w="med" len="med"/>
            </a:ln>
            <a:effectLst/>
          </p:spPr>
          <p:txBody>
            <a:bodyPr/>
            <a:lstStyle/>
            <a:p>
              <a:endParaRPr lang="ru-RU"/>
            </a:p>
          </p:txBody>
        </p:sp>
        <p:sp>
          <p:nvSpPr>
            <p:cNvPr id="19471" name="Line 15"/>
            <p:cNvSpPr>
              <a:spLocks noChangeShapeType="1"/>
            </p:cNvSpPr>
            <p:nvPr/>
          </p:nvSpPr>
          <p:spPr bwMode="auto">
            <a:xfrm>
              <a:off x="336" y="3482"/>
              <a:ext cx="288" cy="0"/>
            </a:xfrm>
            <a:prstGeom prst="line">
              <a:avLst/>
            </a:prstGeom>
            <a:noFill/>
            <a:ln w="76200">
              <a:solidFill>
                <a:srgbClr val="FFFF99"/>
              </a:solidFill>
              <a:round/>
              <a:headEnd/>
              <a:tailEnd type="triangle" w="med" len="med"/>
            </a:ln>
            <a:effectLst/>
          </p:spPr>
          <p:txBody>
            <a:bodyPr/>
            <a:lstStyle/>
            <a:p>
              <a:endParaRPr lang="ru-RU"/>
            </a:p>
          </p:txBody>
        </p:sp>
        <p:sp>
          <p:nvSpPr>
            <p:cNvPr id="19472" name="Line 16"/>
            <p:cNvSpPr>
              <a:spLocks noChangeShapeType="1"/>
            </p:cNvSpPr>
            <p:nvPr/>
          </p:nvSpPr>
          <p:spPr bwMode="auto">
            <a:xfrm>
              <a:off x="336" y="1344"/>
              <a:ext cx="288" cy="0"/>
            </a:xfrm>
            <a:prstGeom prst="line">
              <a:avLst/>
            </a:prstGeom>
            <a:noFill/>
            <a:ln w="76200">
              <a:solidFill>
                <a:srgbClr val="FFFF99"/>
              </a:solidFill>
              <a:round/>
              <a:headEnd/>
              <a:tailEnd type="triangle" w="med" len="med"/>
            </a:ln>
            <a:effectLst/>
          </p:spPr>
          <p:txBody>
            <a:bodyPr/>
            <a:lstStyle/>
            <a:p>
              <a:endParaRPr lang="ru-RU"/>
            </a:p>
          </p:txBody>
        </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4169" y="548680"/>
            <a:ext cx="9115796" cy="58326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051952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35695" y="56549"/>
            <a:ext cx="5400601" cy="66655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3602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fontScale="90000"/>
          </a:bodyPr>
          <a:lstStyle/>
          <a:p>
            <a:r>
              <a:rPr lang="ru-RU" dirty="0" smtClean="0">
                <a:solidFill>
                  <a:srgbClr val="C00000"/>
                </a:solidFill>
              </a:rPr>
              <a:t>АК-12</a:t>
            </a:r>
            <a:endParaRPr lang="ru-RU" dirty="0">
              <a:solidFill>
                <a:srgbClr val="C0000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980727"/>
            <a:ext cx="9095948" cy="57615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244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barn(inVertical)">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FF0000"/>
                </a:solidFill>
              </a:rPr>
              <a:t>Универсальный солдат</a:t>
            </a:r>
            <a:endParaRPr lang="ru-RU" dirty="0">
              <a:solidFill>
                <a:srgbClr val="FF0000"/>
              </a:solidFill>
            </a:endParaRPr>
          </a:p>
        </p:txBody>
      </p:sp>
      <p:pic>
        <p:nvPicPr>
          <p:cNvPr id="1026"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67744" y="1340768"/>
            <a:ext cx="4346426" cy="53308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463352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1676400" y="2057400"/>
            <a:ext cx="7010400" cy="3956050"/>
            <a:chOff x="816" y="768"/>
            <a:chExt cx="4416" cy="2492"/>
          </a:xfrm>
        </p:grpSpPr>
        <p:sp>
          <p:nvSpPr>
            <p:cNvPr id="13314" name="Text Box 2"/>
            <p:cNvSpPr txBox="1">
              <a:spLocks noChangeArrowheads="1"/>
            </p:cNvSpPr>
            <p:nvPr/>
          </p:nvSpPr>
          <p:spPr bwMode="auto">
            <a:xfrm>
              <a:off x="816" y="768"/>
              <a:ext cx="4176" cy="542"/>
            </a:xfrm>
            <a:prstGeom prst="rect">
              <a:avLst/>
            </a:prstGeom>
            <a:solidFill>
              <a:srgbClr val="008000"/>
            </a:solidFill>
            <a:ln w="38100">
              <a:solidFill>
                <a:srgbClr val="FFFF00"/>
              </a:solidFill>
              <a:miter lim="800000"/>
              <a:headEnd/>
              <a:tailEnd/>
            </a:ln>
            <a:effectLst/>
          </p:spPr>
          <p:txBody>
            <a:bodyPr>
              <a:spAutoFit/>
            </a:bodyPr>
            <a:lstStyle/>
            <a:p>
              <a:pPr algn="ctr">
                <a:spcBef>
                  <a:spcPct val="50000"/>
                </a:spcBef>
              </a:pPr>
              <a:r>
                <a:rPr lang="ru-RU" sz="2400" b="1">
                  <a:solidFill>
                    <a:srgbClr val="FFFF00"/>
                  </a:solidFill>
                </a:rPr>
                <a:t>Войска и воинские формирования, которые не входят в состав ВС РФ </a:t>
              </a:r>
              <a:endParaRPr lang="ru-RU" sz="2400">
                <a:solidFill>
                  <a:srgbClr val="FFFF00"/>
                </a:solidFill>
              </a:endParaRPr>
            </a:p>
          </p:txBody>
        </p:sp>
        <p:sp>
          <p:nvSpPr>
            <p:cNvPr id="13315" name="Text Box 3"/>
            <p:cNvSpPr txBox="1">
              <a:spLocks noChangeArrowheads="1"/>
            </p:cNvSpPr>
            <p:nvPr/>
          </p:nvSpPr>
          <p:spPr bwMode="auto">
            <a:xfrm>
              <a:off x="2256" y="1536"/>
              <a:ext cx="2976" cy="294"/>
            </a:xfrm>
            <a:prstGeom prst="rect">
              <a:avLst/>
            </a:prstGeom>
            <a:solidFill>
              <a:schemeClr val="accent5">
                <a:lumMod val="60000"/>
                <a:lumOff val="40000"/>
              </a:schemeClr>
            </a:solidFill>
            <a:ln w="9525">
              <a:solidFill>
                <a:srgbClr val="FFFF00"/>
              </a:solidFill>
              <a:miter lim="800000"/>
              <a:headEnd/>
              <a:tailEnd/>
            </a:ln>
            <a:effectLst/>
          </p:spPr>
          <p:txBody>
            <a:bodyPr>
              <a:spAutoFit/>
            </a:bodyPr>
            <a:lstStyle/>
            <a:p>
              <a:pPr>
                <a:spcBef>
                  <a:spcPct val="50000"/>
                </a:spcBef>
              </a:pPr>
              <a:r>
                <a:rPr lang="ru-RU" sz="2400" b="1">
                  <a:solidFill>
                    <a:schemeClr val="bg1"/>
                  </a:solidFill>
                </a:rPr>
                <a:t>Внутренние войска</a:t>
              </a:r>
            </a:p>
          </p:txBody>
        </p:sp>
        <p:sp>
          <p:nvSpPr>
            <p:cNvPr id="13316" name="Text Box 4"/>
            <p:cNvSpPr txBox="1">
              <a:spLocks noChangeArrowheads="1"/>
            </p:cNvSpPr>
            <p:nvPr/>
          </p:nvSpPr>
          <p:spPr bwMode="auto">
            <a:xfrm>
              <a:off x="2256" y="2352"/>
              <a:ext cx="2976" cy="294"/>
            </a:xfrm>
            <a:prstGeom prst="rect">
              <a:avLst/>
            </a:prstGeom>
            <a:solidFill>
              <a:schemeClr val="accent5">
                <a:lumMod val="60000"/>
                <a:lumOff val="40000"/>
              </a:schemeClr>
            </a:solidFill>
            <a:ln w="9525">
              <a:solidFill>
                <a:srgbClr val="FFFF00"/>
              </a:solidFill>
              <a:miter lim="800000"/>
              <a:headEnd/>
              <a:tailEnd/>
            </a:ln>
            <a:effectLst/>
          </p:spPr>
          <p:txBody>
            <a:bodyPr>
              <a:spAutoFit/>
            </a:bodyPr>
            <a:lstStyle/>
            <a:p>
              <a:pPr>
                <a:spcBef>
                  <a:spcPct val="50000"/>
                </a:spcBef>
              </a:pPr>
              <a:r>
                <a:rPr lang="ru-RU" sz="2400" b="1">
                  <a:solidFill>
                    <a:schemeClr val="bg1"/>
                  </a:solidFill>
                </a:rPr>
                <a:t>Железнодорожные войска </a:t>
              </a:r>
            </a:p>
          </p:txBody>
        </p:sp>
        <p:sp>
          <p:nvSpPr>
            <p:cNvPr id="13317" name="Text Box 5"/>
            <p:cNvSpPr txBox="1">
              <a:spLocks noChangeArrowheads="1"/>
            </p:cNvSpPr>
            <p:nvPr/>
          </p:nvSpPr>
          <p:spPr bwMode="auto">
            <a:xfrm>
              <a:off x="2256" y="1968"/>
              <a:ext cx="2976" cy="294"/>
            </a:xfrm>
            <a:prstGeom prst="rect">
              <a:avLst/>
            </a:prstGeom>
            <a:solidFill>
              <a:schemeClr val="accent5">
                <a:lumMod val="60000"/>
                <a:lumOff val="40000"/>
              </a:schemeClr>
            </a:solidFill>
            <a:ln w="9525">
              <a:solidFill>
                <a:srgbClr val="FFFF00"/>
              </a:solidFill>
              <a:miter lim="800000"/>
              <a:headEnd/>
              <a:tailEnd/>
            </a:ln>
            <a:effectLst/>
          </p:spPr>
          <p:txBody>
            <a:bodyPr>
              <a:spAutoFit/>
            </a:bodyPr>
            <a:lstStyle/>
            <a:p>
              <a:pPr>
                <a:spcBef>
                  <a:spcPct val="50000"/>
                </a:spcBef>
              </a:pPr>
              <a:r>
                <a:rPr lang="ru-RU" sz="2400" b="1">
                  <a:solidFill>
                    <a:schemeClr val="bg1"/>
                  </a:solidFill>
                </a:rPr>
                <a:t>Пограничные войска</a:t>
              </a:r>
            </a:p>
          </p:txBody>
        </p:sp>
        <p:sp>
          <p:nvSpPr>
            <p:cNvPr id="13318" name="Text Box 6"/>
            <p:cNvSpPr txBox="1">
              <a:spLocks noChangeArrowheads="1"/>
            </p:cNvSpPr>
            <p:nvPr/>
          </p:nvSpPr>
          <p:spPr bwMode="auto">
            <a:xfrm>
              <a:off x="2256" y="2736"/>
              <a:ext cx="2976" cy="524"/>
            </a:xfrm>
            <a:prstGeom prst="rect">
              <a:avLst/>
            </a:prstGeom>
            <a:solidFill>
              <a:schemeClr val="accent5">
                <a:lumMod val="60000"/>
                <a:lumOff val="40000"/>
              </a:schemeClr>
            </a:solidFill>
            <a:ln w="9525">
              <a:solidFill>
                <a:srgbClr val="FFFF00"/>
              </a:solidFill>
              <a:miter lim="800000"/>
              <a:headEnd/>
              <a:tailEnd/>
            </a:ln>
            <a:effectLst/>
          </p:spPr>
          <p:txBody>
            <a:bodyPr>
              <a:spAutoFit/>
            </a:bodyPr>
            <a:lstStyle/>
            <a:p>
              <a:pPr>
                <a:spcBef>
                  <a:spcPct val="50000"/>
                </a:spcBef>
              </a:pPr>
              <a:r>
                <a:rPr lang="ru-RU" sz="2400" b="1">
                  <a:solidFill>
                    <a:schemeClr val="bg1"/>
                  </a:solidFill>
                </a:rPr>
                <a:t>Войска правительственной связи</a:t>
              </a:r>
            </a:p>
          </p:txBody>
        </p:sp>
        <p:sp>
          <p:nvSpPr>
            <p:cNvPr id="13319" name="Line 7"/>
            <p:cNvSpPr>
              <a:spLocks noChangeShapeType="1"/>
            </p:cNvSpPr>
            <p:nvPr/>
          </p:nvSpPr>
          <p:spPr bwMode="auto">
            <a:xfrm>
              <a:off x="1728" y="1296"/>
              <a:ext cx="0" cy="1705"/>
            </a:xfrm>
            <a:prstGeom prst="line">
              <a:avLst/>
            </a:prstGeom>
            <a:noFill/>
            <a:ln w="76200">
              <a:solidFill>
                <a:srgbClr val="FFFF99"/>
              </a:solidFill>
              <a:round/>
              <a:headEnd/>
              <a:tailEnd/>
            </a:ln>
            <a:effectLst/>
          </p:spPr>
          <p:txBody>
            <a:bodyPr/>
            <a:lstStyle/>
            <a:p>
              <a:endParaRPr lang="ru-RU"/>
            </a:p>
          </p:txBody>
        </p:sp>
        <p:sp>
          <p:nvSpPr>
            <p:cNvPr id="13320" name="Line 8"/>
            <p:cNvSpPr>
              <a:spLocks noChangeShapeType="1"/>
            </p:cNvSpPr>
            <p:nvPr/>
          </p:nvSpPr>
          <p:spPr bwMode="auto">
            <a:xfrm>
              <a:off x="1728" y="1680"/>
              <a:ext cx="528" cy="0"/>
            </a:xfrm>
            <a:prstGeom prst="line">
              <a:avLst/>
            </a:prstGeom>
            <a:noFill/>
            <a:ln w="76200">
              <a:solidFill>
                <a:srgbClr val="FFFF99"/>
              </a:solidFill>
              <a:round/>
              <a:headEnd/>
              <a:tailEnd type="triangle" w="med" len="med"/>
            </a:ln>
            <a:effectLst/>
          </p:spPr>
          <p:txBody>
            <a:bodyPr/>
            <a:lstStyle/>
            <a:p>
              <a:endParaRPr lang="ru-RU"/>
            </a:p>
          </p:txBody>
        </p:sp>
        <p:sp>
          <p:nvSpPr>
            <p:cNvPr id="13321" name="Line 9"/>
            <p:cNvSpPr>
              <a:spLocks noChangeShapeType="1"/>
            </p:cNvSpPr>
            <p:nvPr/>
          </p:nvSpPr>
          <p:spPr bwMode="auto">
            <a:xfrm>
              <a:off x="1728" y="2112"/>
              <a:ext cx="528" cy="0"/>
            </a:xfrm>
            <a:prstGeom prst="line">
              <a:avLst/>
            </a:prstGeom>
            <a:noFill/>
            <a:ln w="76200">
              <a:solidFill>
                <a:srgbClr val="FFFF99"/>
              </a:solidFill>
              <a:round/>
              <a:headEnd/>
              <a:tailEnd type="triangle" w="med" len="med"/>
            </a:ln>
            <a:effectLst/>
          </p:spPr>
          <p:txBody>
            <a:bodyPr/>
            <a:lstStyle/>
            <a:p>
              <a:endParaRPr lang="ru-RU"/>
            </a:p>
          </p:txBody>
        </p:sp>
        <p:sp>
          <p:nvSpPr>
            <p:cNvPr id="13322" name="Line 10"/>
            <p:cNvSpPr>
              <a:spLocks noChangeShapeType="1"/>
            </p:cNvSpPr>
            <p:nvPr/>
          </p:nvSpPr>
          <p:spPr bwMode="auto">
            <a:xfrm>
              <a:off x="1728" y="2496"/>
              <a:ext cx="528" cy="0"/>
            </a:xfrm>
            <a:prstGeom prst="line">
              <a:avLst/>
            </a:prstGeom>
            <a:noFill/>
            <a:ln w="76200">
              <a:solidFill>
                <a:srgbClr val="FFFF99"/>
              </a:solidFill>
              <a:round/>
              <a:headEnd/>
              <a:tailEnd type="triangle" w="med" len="med"/>
            </a:ln>
            <a:effectLst/>
          </p:spPr>
          <p:txBody>
            <a:bodyPr/>
            <a:lstStyle/>
            <a:p>
              <a:endParaRPr lang="ru-RU"/>
            </a:p>
          </p:txBody>
        </p:sp>
        <p:sp>
          <p:nvSpPr>
            <p:cNvPr id="13323" name="Line 11"/>
            <p:cNvSpPr>
              <a:spLocks noChangeShapeType="1"/>
            </p:cNvSpPr>
            <p:nvPr/>
          </p:nvSpPr>
          <p:spPr bwMode="auto">
            <a:xfrm>
              <a:off x="1728" y="2976"/>
              <a:ext cx="528" cy="0"/>
            </a:xfrm>
            <a:prstGeom prst="line">
              <a:avLst/>
            </a:prstGeom>
            <a:noFill/>
            <a:ln w="76200">
              <a:solidFill>
                <a:srgbClr val="FFFF99"/>
              </a:solidFill>
              <a:round/>
              <a:headEnd/>
              <a:tailEnd type="triangle" w="med" len="med"/>
            </a:ln>
            <a:effectLst/>
          </p:spPr>
          <p:txBody>
            <a:bodyPr/>
            <a:lstStyle/>
            <a:p>
              <a:endParaRPr lang="ru-RU"/>
            </a:p>
          </p:txBody>
        </p:sp>
      </p:grpSp>
      <p:pic>
        <p:nvPicPr>
          <p:cNvPr id="13325" name="Picture 13" descr="CIMG7039-web"/>
          <p:cNvPicPr>
            <a:picLocks noChangeAspect="1" noChangeArrowheads="1"/>
          </p:cNvPicPr>
          <p:nvPr/>
        </p:nvPicPr>
        <p:blipFill>
          <a:blip r:embed="rId2" cstate="print"/>
          <a:srcRect/>
          <a:stretch>
            <a:fillRect/>
          </a:stretch>
        </p:blipFill>
        <p:spPr bwMode="auto">
          <a:xfrm>
            <a:off x="304800" y="3124200"/>
            <a:ext cx="1657350" cy="2209800"/>
          </a:xfrm>
          <a:prstGeom prst="rect">
            <a:avLst/>
          </a:prstGeom>
          <a:noFill/>
        </p:spPr>
      </p:pic>
      <p:pic>
        <p:nvPicPr>
          <p:cNvPr id="13327" name="Picture 15" descr="Dsc00014"/>
          <p:cNvPicPr>
            <a:picLocks noChangeAspect="1" noChangeArrowheads="1"/>
          </p:cNvPicPr>
          <p:nvPr/>
        </p:nvPicPr>
        <p:blipFill>
          <a:blip r:embed="rId3" cstate="print"/>
          <a:srcRect/>
          <a:stretch>
            <a:fillRect/>
          </a:stretch>
        </p:blipFill>
        <p:spPr bwMode="auto">
          <a:xfrm>
            <a:off x="1143000" y="4648200"/>
            <a:ext cx="1784350" cy="2209800"/>
          </a:xfrm>
          <a:prstGeom prst="rect">
            <a:avLst/>
          </a:prstGeom>
          <a:noFill/>
        </p:spPr>
      </p:pic>
      <p:sp>
        <p:nvSpPr>
          <p:cNvPr id="13328" name="Text Box 16"/>
          <p:cNvSpPr txBox="1">
            <a:spLocks noChangeArrowheads="1"/>
          </p:cNvSpPr>
          <p:nvPr/>
        </p:nvSpPr>
        <p:spPr bwMode="auto">
          <a:xfrm>
            <a:off x="228600" y="228600"/>
            <a:ext cx="8610600" cy="1552575"/>
          </a:xfrm>
          <a:prstGeom prst="rect">
            <a:avLst/>
          </a:prstGeom>
          <a:noFill/>
          <a:ln w="9525">
            <a:noFill/>
            <a:miter lim="800000"/>
            <a:headEnd/>
            <a:tailEnd/>
          </a:ln>
          <a:effectLst/>
        </p:spPr>
        <p:txBody>
          <a:bodyPr>
            <a:spAutoFit/>
          </a:bodyPr>
          <a:lstStyle/>
          <a:p>
            <a:pPr algn="ctr">
              <a:spcBef>
                <a:spcPct val="50000"/>
              </a:spcBef>
            </a:pPr>
            <a:r>
              <a:rPr lang="ru-RU" sz="2400" dirty="0">
                <a:solidFill>
                  <a:schemeClr val="bg1"/>
                </a:solidFill>
              </a:rPr>
              <a:t>Согласно Федеральному закону "О воинской обязанности и военной службе" военная служба по призыву может осуществляться не только в Вооружённых Силах, но и в других войсках и воинских формированиях.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328"/>
                                        </p:tgtEl>
                                        <p:attrNameLst>
                                          <p:attrName>style.visibility</p:attrName>
                                        </p:attrNameLst>
                                      </p:cBhvr>
                                      <p:to>
                                        <p:strVal val="visible"/>
                                      </p:to>
                                    </p:set>
                                    <p:anim calcmode="lin" valueType="num">
                                      <p:cBhvr>
                                        <p:cTn id="7" dur="500" fill="hold"/>
                                        <p:tgtEl>
                                          <p:spTgt spid="13328"/>
                                        </p:tgtEl>
                                        <p:attrNameLst>
                                          <p:attrName>ppt_w</p:attrName>
                                        </p:attrNameLst>
                                      </p:cBhvr>
                                      <p:tavLst>
                                        <p:tav tm="0">
                                          <p:val>
                                            <p:fltVal val="0"/>
                                          </p:val>
                                        </p:tav>
                                        <p:tav tm="100000">
                                          <p:val>
                                            <p:strVal val="#ppt_w"/>
                                          </p:val>
                                        </p:tav>
                                      </p:tavLst>
                                    </p:anim>
                                    <p:anim calcmode="lin" valueType="num">
                                      <p:cBhvr>
                                        <p:cTn id="8" dur="500" fill="hold"/>
                                        <p:tgtEl>
                                          <p:spTgt spid="13328"/>
                                        </p:tgtEl>
                                        <p:attrNameLst>
                                          <p:attrName>ppt_h</p:attrName>
                                        </p:attrNameLst>
                                      </p:cBhvr>
                                      <p:tavLst>
                                        <p:tav tm="0">
                                          <p:val>
                                            <p:fltVal val="0"/>
                                          </p:val>
                                        </p:tav>
                                        <p:tav tm="100000">
                                          <p:val>
                                            <p:strVal val="#ppt_h"/>
                                          </p:val>
                                        </p:tav>
                                      </p:tavLst>
                                    </p:anim>
                                    <p:animEffect transition="in" filter="fade">
                                      <p:cBhvr>
                                        <p:cTn id="9" dur="500"/>
                                        <p:tgtEl>
                                          <p:spTgt spid="13328"/>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3325"/>
                                        </p:tgtEl>
                                        <p:attrNameLst>
                                          <p:attrName>style.visibility</p:attrName>
                                        </p:attrNameLst>
                                      </p:cBhvr>
                                      <p:to>
                                        <p:strVal val="visible"/>
                                      </p:to>
                                    </p:set>
                                    <p:anim calcmode="lin" valueType="num">
                                      <p:cBhvr>
                                        <p:cTn id="17" dur="500" fill="hold"/>
                                        <p:tgtEl>
                                          <p:spTgt spid="13325"/>
                                        </p:tgtEl>
                                        <p:attrNameLst>
                                          <p:attrName>ppt_w</p:attrName>
                                        </p:attrNameLst>
                                      </p:cBhvr>
                                      <p:tavLst>
                                        <p:tav tm="0">
                                          <p:val>
                                            <p:fltVal val="0"/>
                                          </p:val>
                                        </p:tav>
                                        <p:tav tm="100000">
                                          <p:val>
                                            <p:strVal val="#ppt_w"/>
                                          </p:val>
                                        </p:tav>
                                      </p:tavLst>
                                    </p:anim>
                                    <p:anim calcmode="lin" valueType="num">
                                      <p:cBhvr>
                                        <p:cTn id="18" dur="500" fill="hold"/>
                                        <p:tgtEl>
                                          <p:spTgt spid="13325"/>
                                        </p:tgtEl>
                                        <p:attrNameLst>
                                          <p:attrName>ppt_h</p:attrName>
                                        </p:attrNameLst>
                                      </p:cBhvr>
                                      <p:tavLst>
                                        <p:tav tm="0">
                                          <p:val>
                                            <p:fltVal val="0"/>
                                          </p:val>
                                        </p:tav>
                                        <p:tav tm="100000">
                                          <p:val>
                                            <p:strVal val="#ppt_h"/>
                                          </p:val>
                                        </p:tav>
                                      </p:tavLst>
                                    </p:anim>
                                    <p:animEffect transition="in" filter="fade">
                                      <p:cBhvr>
                                        <p:cTn id="19" dur="500"/>
                                        <p:tgtEl>
                                          <p:spTgt spid="13325"/>
                                        </p:tgtEl>
                                      </p:cBhvr>
                                    </p:animEffect>
                                  </p:childTnLst>
                                </p:cTn>
                              </p:par>
                              <p:par>
                                <p:cTn id="20" presetID="53" presetClass="entr" presetSubtype="16" fill="hold" nodeType="withEffect">
                                  <p:stCondLst>
                                    <p:cond delay="0"/>
                                  </p:stCondLst>
                                  <p:childTnLst>
                                    <p:set>
                                      <p:cBhvr>
                                        <p:cTn id="21" dur="1" fill="hold">
                                          <p:stCondLst>
                                            <p:cond delay="0"/>
                                          </p:stCondLst>
                                        </p:cTn>
                                        <p:tgtEl>
                                          <p:spTgt spid="13327"/>
                                        </p:tgtEl>
                                        <p:attrNameLst>
                                          <p:attrName>style.visibility</p:attrName>
                                        </p:attrNameLst>
                                      </p:cBhvr>
                                      <p:to>
                                        <p:strVal val="visible"/>
                                      </p:to>
                                    </p:set>
                                    <p:anim calcmode="lin" valueType="num">
                                      <p:cBhvr>
                                        <p:cTn id="22" dur="500" fill="hold"/>
                                        <p:tgtEl>
                                          <p:spTgt spid="13327"/>
                                        </p:tgtEl>
                                        <p:attrNameLst>
                                          <p:attrName>ppt_w</p:attrName>
                                        </p:attrNameLst>
                                      </p:cBhvr>
                                      <p:tavLst>
                                        <p:tav tm="0">
                                          <p:val>
                                            <p:fltVal val="0"/>
                                          </p:val>
                                        </p:tav>
                                        <p:tav tm="100000">
                                          <p:val>
                                            <p:strVal val="#ppt_w"/>
                                          </p:val>
                                        </p:tav>
                                      </p:tavLst>
                                    </p:anim>
                                    <p:anim calcmode="lin" valueType="num">
                                      <p:cBhvr>
                                        <p:cTn id="23" dur="500" fill="hold"/>
                                        <p:tgtEl>
                                          <p:spTgt spid="13327"/>
                                        </p:tgtEl>
                                        <p:attrNameLst>
                                          <p:attrName>ppt_h</p:attrName>
                                        </p:attrNameLst>
                                      </p:cBhvr>
                                      <p:tavLst>
                                        <p:tav tm="0">
                                          <p:val>
                                            <p:fltVal val="0"/>
                                          </p:val>
                                        </p:tav>
                                        <p:tav tm="100000">
                                          <p:val>
                                            <p:strVal val="#ppt_h"/>
                                          </p:val>
                                        </p:tav>
                                      </p:tavLst>
                                    </p:anim>
                                    <p:animEffect transition="in" filter="fade">
                                      <p:cBhvr>
                                        <p:cTn id="24" dur="500"/>
                                        <p:tgtEl>
                                          <p:spTgt spid="13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685800" y="679450"/>
            <a:ext cx="7924800" cy="1225550"/>
          </a:xfrm>
          <a:prstGeom prst="rect">
            <a:avLst/>
          </a:prstGeom>
          <a:solidFill>
            <a:schemeClr val="accent1">
              <a:lumMod val="60000"/>
              <a:lumOff val="40000"/>
            </a:schemeClr>
          </a:solidFill>
          <a:ln w="38100">
            <a:solidFill>
              <a:srgbClr val="FFFF00"/>
            </a:solidFill>
            <a:miter lim="800000"/>
            <a:headEnd/>
            <a:tailEnd/>
          </a:ln>
          <a:effectLst/>
        </p:spPr>
        <p:txBody>
          <a:bodyPr>
            <a:spAutoFit/>
          </a:bodyPr>
          <a:lstStyle/>
          <a:p>
            <a:pPr algn="ctr">
              <a:spcBef>
                <a:spcPct val="50000"/>
              </a:spcBef>
            </a:pPr>
            <a:r>
              <a:rPr lang="ru-RU" sz="2400" dirty="0">
                <a:solidFill>
                  <a:schemeClr val="bg1"/>
                </a:solidFill>
              </a:rPr>
              <a:t>Дисциплинарные взыскания, налагаемые на военнослужащих, проходящих военную службу по призыву (кроме офицеров) </a:t>
            </a:r>
          </a:p>
        </p:txBody>
      </p:sp>
      <p:sp>
        <p:nvSpPr>
          <p:cNvPr id="12292" name="Text Box 4"/>
          <p:cNvSpPr txBox="1">
            <a:spLocks noChangeArrowheads="1"/>
          </p:cNvSpPr>
          <p:nvPr/>
        </p:nvSpPr>
        <p:spPr bwMode="auto">
          <a:xfrm>
            <a:off x="5562600" y="2133600"/>
            <a:ext cx="2971800" cy="376238"/>
          </a:xfrm>
          <a:prstGeom prst="rect">
            <a:avLst/>
          </a:prstGeom>
          <a:solidFill>
            <a:schemeClr val="accent6">
              <a:lumMod val="60000"/>
              <a:lumOff val="40000"/>
            </a:schemeClr>
          </a:solidFill>
          <a:ln w="9525">
            <a:solidFill>
              <a:srgbClr val="FFFF00"/>
            </a:solidFill>
            <a:miter lim="800000"/>
            <a:headEnd/>
            <a:tailEnd/>
          </a:ln>
          <a:effectLst/>
        </p:spPr>
        <p:txBody>
          <a:bodyPr>
            <a:spAutoFit/>
          </a:bodyPr>
          <a:lstStyle/>
          <a:p>
            <a:pPr>
              <a:spcBef>
                <a:spcPct val="50000"/>
              </a:spcBef>
            </a:pPr>
            <a:r>
              <a:rPr lang="ru-RU" b="1">
                <a:solidFill>
                  <a:schemeClr val="bg1"/>
                </a:solidFill>
              </a:rPr>
              <a:t>Строгий выговор</a:t>
            </a:r>
          </a:p>
        </p:txBody>
      </p:sp>
      <p:sp>
        <p:nvSpPr>
          <p:cNvPr id="12293" name="Text Box 5"/>
          <p:cNvSpPr txBox="1">
            <a:spLocks noChangeArrowheads="1"/>
          </p:cNvSpPr>
          <p:nvPr/>
        </p:nvSpPr>
        <p:spPr bwMode="auto">
          <a:xfrm>
            <a:off x="304800" y="2209800"/>
            <a:ext cx="3048000" cy="376238"/>
          </a:xfrm>
          <a:prstGeom prst="rect">
            <a:avLst/>
          </a:prstGeom>
          <a:solidFill>
            <a:schemeClr val="accent6">
              <a:lumMod val="60000"/>
              <a:lumOff val="40000"/>
            </a:schemeClr>
          </a:solidFill>
          <a:ln w="9525">
            <a:solidFill>
              <a:srgbClr val="FFFF00"/>
            </a:solidFill>
            <a:miter lim="800000"/>
            <a:headEnd/>
            <a:tailEnd/>
          </a:ln>
          <a:effectLst/>
        </p:spPr>
        <p:txBody>
          <a:bodyPr>
            <a:spAutoFit/>
          </a:bodyPr>
          <a:lstStyle/>
          <a:p>
            <a:pPr>
              <a:spcBef>
                <a:spcPct val="50000"/>
              </a:spcBef>
            </a:pPr>
            <a:r>
              <a:rPr lang="ru-RU" b="1">
                <a:solidFill>
                  <a:schemeClr val="bg1"/>
                </a:solidFill>
              </a:rPr>
              <a:t>Выговор</a:t>
            </a:r>
          </a:p>
        </p:txBody>
      </p:sp>
      <p:sp>
        <p:nvSpPr>
          <p:cNvPr id="12294" name="Text Box 6"/>
          <p:cNvSpPr txBox="1">
            <a:spLocks noChangeArrowheads="1"/>
          </p:cNvSpPr>
          <p:nvPr/>
        </p:nvSpPr>
        <p:spPr bwMode="auto">
          <a:xfrm>
            <a:off x="304800" y="2667000"/>
            <a:ext cx="3048000" cy="925513"/>
          </a:xfrm>
          <a:prstGeom prst="rect">
            <a:avLst/>
          </a:prstGeom>
          <a:solidFill>
            <a:schemeClr val="accent6">
              <a:lumMod val="60000"/>
              <a:lumOff val="40000"/>
            </a:schemeClr>
          </a:solidFill>
          <a:ln w="9525">
            <a:solidFill>
              <a:srgbClr val="FFFF00"/>
            </a:solidFill>
            <a:miter lim="800000"/>
            <a:headEnd/>
            <a:tailEnd/>
          </a:ln>
          <a:effectLst/>
        </p:spPr>
        <p:txBody>
          <a:bodyPr>
            <a:spAutoFit/>
          </a:bodyPr>
          <a:lstStyle/>
          <a:p>
            <a:pPr>
              <a:spcBef>
                <a:spcPct val="50000"/>
              </a:spcBef>
            </a:pPr>
            <a:r>
              <a:rPr lang="ru-RU" b="1">
                <a:solidFill>
                  <a:schemeClr val="bg1"/>
                </a:solidFill>
              </a:rPr>
              <a:t>Лишение очередного увольнения из расположения части</a:t>
            </a:r>
          </a:p>
        </p:txBody>
      </p:sp>
      <p:sp>
        <p:nvSpPr>
          <p:cNvPr id="12295" name="Text Box 7"/>
          <p:cNvSpPr txBox="1">
            <a:spLocks noChangeArrowheads="1"/>
          </p:cNvSpPr>
          <p:nvPr/>
        </p:nvSpPr>
        <p:spPr bwMode="auto">
          <a:xfrm>
            <a:off x="5562600" y="2743200"/>
            <a:ext cx="3048000" cy="650875"/>
          </a:xfrm>
          <a:prstGeom prst="rect">
            <a:avLst/>
          </a:prstGeom>
          <a:solidFill>
            <a:schemeClr val="accent6">
              <a:lumMod val="60000"/>
              <a:lumOff val="40000"/>
            </a:schemeClr>
          </a:solidFill>
          <a:ln w="9525">
            <a:solidFill>
              <a:srgbClr val="FFFF00"/>
            </a:solidFill>
            <a:miter lim="800000"/>
            <a:headEnd/>
            <a:tailEnd/>
          </a:ln>
          <a:effectLst/>
        </p:spPr>
        <p:txBody>
          <a:bodyPr>
            <a:spAutoFit/>
          </a:bodyPr>
          <a:lstStyle/>
          <a:p>
            <a:pPr>
              <a:spcBef>
                <a:spcPct val="50000"/>
              </a:spcBef>
            </a:pPr>
            <a:r>
              <a:rPr lang="ru-RU" b="1">
                <a:solidFill>
                  <a:schemeClr val="bg1"/>
                </a:solidFill>
              </a:rPr>
              <a:t>Назначение вне очереди в наряд на работу</a:t>
            </a:r>
          </a:p>
        </p:txBody>
      </p:sp>
      <p:sp>
        <p:nvSpPr>
          <p:cNvPr id="12296" name="Text Box 8"/>
          <p:cNvSpPr txBox="1">
            <a:spLocks noChangeArrowheads="1"/>
          </p:cNvSpPr>
          <p:nvPr/>
        </p:nvSpPr>
        <p:spPr bwMode="auto">
          <a:xfrm>
            <a:off x="304800" y="3733800"/>
            <a:ext cx="3048000" cy="650875"/>
          </a:xfrm>
          <a:prstGeom prst="rect">
            <a:avLst/>
          </a:prstGeom>
          <a:solidFill>
            <a:schemeClr val="accent6">
              <a:lumMod val="60000"/>
              <a:lumOff val="40000"/>
            </a:schemeClr>
          </a:solidFill>
          <a:ln w="9525">
            <a:solidFill>
              <a:srgbClr val="FFFF00"/>
            </a:solidFill>
            <a:miter lim="800000"/>
            <a:headEnd/>
            <a:tailEnd/>
          </a:ln>
          <a:effectLst/>
        </p:spPr>
        <p:txBody>
          <a:bodyPr>
            <a:spAutoFit/>
          </a:bodyPr>
          <a:lstStyle/>
          <a:p>
            <a:pPr>
              <a:spcBef>
                <a:spcPct val="50000"/>
              </a:spcBef>
            </a:pPr>
            <a:r>
              <a:rPr lang="ru-RU" b="1">
                <a:solidFill>
                  <a:schemeClr val="bg1"/>
                </a:solidFill>
              </a:rPr>
              <a:t>Арест с содержанием на гауптвахте до 10 суток</a:t>
            </a:r>
          </a:p>
        </p:txBody>
      </p:sp>
      <p:sp>
        <p:nvSpPr>
          <p:cNvPr id="12297" name="Text Box 9"/>
          <p:cNvSpPr txBox="1">
            <a:spLocks noChangeArrowheads="1"/>
          </p:cNvSpPr>
          <p:nvPr/>
        </p:nvSpPr>
        <p:spPr bwMode="auto">
          <a:xfrm>
            <a:off x="304800" y="4495800"/>
            <a:ext cx="3048000" cy="376238"/>
          </a:xfrm>
          <a:prstGeom prst="rect">
            <a:avLst/>
          </a:prstGeom>
          <a:solidFill>
            <a:schemeClr val="accent6">
              <a:lumMod val="60000"/>
              <a:lumOff val="40000"/>
            </a:schemeClr>
          </a:solidFill>
          <a:ln w="9525">
            <a:solidFill>
              <a:srgbClr val="FFFF00"/>
            </a:solidFill>
            <a:miter lim="800000"/>
            <a:headEnd/>
            <a:tailEnd/>
          </a:ln>
          <a:effectLst/>
        </p:spPr>
        <p:txBody>
          <a:bodyPr>
            <a:spAutoFit/>
          </a:bodyPr>
          <a:lstStyle/>
          <a:p>
            <a:pPr>
              <a:spcBef>
                <a:spcPct val="50000"/>
              </a:spcBef>
            </a:pPr>
            <a:r>
              <a:rPr lang="ru-RU" b="1">
                <a:solidFill>
                  <a:schemeClr val="bg1"/>
                </a:solidFill>
              </a:rPr>
              <a:t>Снижение в должности</a:t>
            </a:r>
          </a:p>
        </p:txBody>
      </p:sp>
      <p:sp>
        <p:nvSpPr>
          <p:cNvPr id="12298" name="Text Box 10"/>
          <p:cNvSpPr txBox="1">
            <a:spLocks noChangeArrowheads="1"/>
          </p:cNvSpPr>
          <p:nvPr/>
        </p:nvSpPr>
        <p:spPr bwMode="auto">
          <a:xfrm>
            <a:off x="5562600" y="3657600"/>
            <a:ext cx="3048000" cy="650875"/>
          </a:xfrm>
          <a:prstGeom prst="rect">
            <a:avLst/>
          </a:prstGeom>
          <a:solidFill>
            <a:schemeClr val="accent6">
              <a:lumMod val="60000"/>
              <a:lumOff val="40000"/>
            </a:schemeClr>
          </a:solidFill>
          <a:ln w="9525">
            <a:solidFill>
              <a:srgbClr val="FFFF00"/>
            </a:solidFill>
            <a:miter lim="800000"/>
            <a:headEnd/>
            <a:tailEnd/>
          </a:ln>
          <a:effectLst/>
        </p:spPr>
        <p:txBody>
          <a:bodyPr>
            <a:spAutoFit/>
          </a:bodyPr>
          <a:lstStyle/>
          <a:p>
            <a:pPr>
              <a:spcBef>
                <a:spcPct val="50000"/>
              </a:spcBef>
            </a:pPr>
            <a:r>
              <a:rPr lang="ru-RU" b="1">
                <a:solidFill>
                  <a:schemeClr val="bg1"/>
                </a:solidFill>
              </a:rPr>
              <a:t>Лишение нагрудного знака отличия</a:t>
            </a:r>
          </a:p>
        </p:txBody>
      </p:sp>
      <p:sp>
        <p:nvSpPr>
          <p:cNvPr id="12309" name="Text Box 21"/>
          <p:cNvSpPr txBox="1">
            <a:spLocks noChangeArrowheads="1"/>
          </p:cNvSpPr>
          <p:nvPr/>
        </p:nvSpPr>
        <p:spPr bwMode="auto">
          <a:xfrm>
            <a:off x="5562600" y="4495800"/>
            <a:ext cx="3124200" cy="650875"/>
          </a:xfrm>
          <a:prstGeom prst="rect">
            <a:avLst/>
          </a:prstGeom>
          <a:solidFill>
            <a:schemeClr val="accent6">
              <a:lumMod val="60000"/>
              <a:lumOff val="40000"/>
            </a:schemeClr>
          </a:solidFill>
          <a:ln w="9525">
            <a:solidFill>
              <a:srgbClr val="FFFF00"/>
            </a:solidFill>
            <a:miter lim="800000"/>
            <a:headEnd/>
            <a:tailEnd/>
          </a:ln>
          <a:effectLst/>
        </p:spPr>
        <p:txBody>
          <a:bodyPr>
            <a:spAutoFit/>
          </a:bodyPr>
          <a:lstStyle/>
          <a:p>
            <a:pPr>
              <a:spcBef>
                <a:spcPct val="50000"/>
              </a:spcBef>
            </a:pPr>
            <a:r>
              <a:rPr lang="ru-RU" b="1">
                <a:solidFill>
                  <a:schemeClr val="bg1"/>
                </a:solidFill>
              </a:rPr>
              <a:t>Снижение в воинском звании на одну ступень</a:t>
            </a:r>
          </a:p>
        </p:txBody>
      </p:sp>
      <p:sp>
        <p:nvSpPr>
          <p:cNvPr id="12311" name="Text Box 23"/>
          <p:cNvSpPr txBox="1">
            <a:spLocks noChangeArrowheads="1"/>
          </p:cNvSpPr>
          <p:nvPr/>
        </p:nvSpPr>
        <p:spPr bwMode="auto">
          <a:xfrm>
            <a:off x="3048000" y="5334000"/>
            <a:ext cx="3124200" cy="1200150"/>
          </a:xfrm>
          <a:prstGeom prst="rect">
            <a:avLst/>
          </a:prstGeom>
          <a:solidFill>
            <a:schemeClr val="accent6">
              <a:lumMod val="60000"/>
              <a:lumOff val="40000"/>
            </a:schemeClr>
          </a:solidFill>
          <a:ln w="9525">
            <a:solidFill>
              <a:srgbClr val="FFFF00"/>
            </a:solidFill>
            <a:miter lim="800000"/>
            <a:headEnd/>
            <a:tailEnd/>
          </a:ln>
          <a:effectLst/>
        </p:spPr>
        <p:txBody>
          <a:bodyPr>
            <a:spAutoFit/>
          </a:bodyPr>
          <a:lstStyle/>
          <a:p>
            <a:pPr>
              <a:spcBef>
                <a:spcPct val="50000"/>
              </a:spcBef>
            </a:pPr>
            <a:r>
              <a:rPr lang="ru-RU" b="1">
                <a:solidFill>
                  <a:schemeClr val="bg1"/>
                </a:solidFill>
              </a:rPr>
              <a:t>Снижение в воинском звании на одну ступень с переводом на низшую должность</a:t>
            </a:r>
          </a:p>
        </p:txBody>
      </p:sp>
      <p:sp>
        <p:nvSpPr>
          <p:cNvPr id="12312" name="Line 24"/>
          <p:cNvSpPr>
            <a:spLocks noChangeShapeType="1"/>
          </p:cNvSpPr>
          <p:nvPr/>
        </p:nvSpPr>
        <p:spPr bwMode="auto">
          <a:xfrm>
            <a:off x="3810000" y="1981200"/>
            <a:ext cx="0" cy="2706688"/>
          </a:xfrm>
          <a:prstGeom prst="line">
            <a:avLst/>
          </a:prstGeom>
          <a:noFill/>
          <a:ln w="76200">
            <a:solidFill>
              <a:srgbClr val="FFFF99"/>
            </a:solidFill>
            <a:round/>
            <a:headEnd/>
            <a:tailEnd/>
          </a:ln>
          <a:effectLst/>
        </p:spPr>
        <p:txBody>
          <a:bodyPr/>
          <a:lstStyle/>
          <a:p>
            <a:endParaRPr lang="ru-RU"/>
          </a:p>
        </p:txBody>
      </p:sp>
      <p:sp>
        <p:nvSpPr>
          <p:cNvPr id="12313" name="Line 25"/>
          <p:cNvSpPr>
            <a:spLocks noChangeShapeType="1"/>
          </p:cNvSpPr>
          <p:nvPr/>
        </p:nvSpPr>
        <p:spPr bwMode="auto">
          <a:xfrm>
            <a:off x="5105400" y="1905000"/>
            <a:ext cx="0" cy="2895600"/>
          </a:xfrm>
          <a:prstGeom prst="line">
            <a:avLst/>
          </a:prstGeom>
          <a:noFill/>
          <a:ln w="76200">
            <a:solidFill>
              <a:srgbClr val="FFFF99"/>
            </a:solidFill>
            <a:round/>
            <a:headEnd/>
            <a:tailEnd/>
          </a:ln>
          <a:effectLst/>
        </p:spPr>
        <p:txBody>
          <a:bodyPr/>
          <a:lstStyle/>
          <a:p>
            <a:endParaRPr lang="ru-RU"/>
          </a:p>
        </p:txBody>
      </p:sp>
      <p:sp>
        <p:nvSpPr>
          <p:cNvPr id="12316" name="Line 28"/>
          <p:cNvSpPr>
            <a:spLocks noChangeShapeType="1"/>
          </p:cNvSpPr>
          <p:nvPr/>
        </p:nvSpPr>
        <p:spPr bwMode="auto">
          <a:xfrm>
            <a:off x="4419600" y="1905000"/>
            <a:ext cx="0" cy="3352800"/>
          </a:xfrm>
          <a:prstGeom prst="line">
            <a:avLst/>
          </a:prstGeom>
          <a:noFill/>
          <a:ln w="76200">
            <a:solidFill>
              <a:srgbClr val="FFFF99"/>
            </a:solidFill>
            <a:round/>
            <a:headEnd/>
            <a:tailEnd type="triangle" w="med" len="med"/>
          </a:ln>
          <a:effectLst/>
        </p:spPr>
        <p:txBody>
          <a:bodyPr/>
          <a:lstStyle/>
          <a:p>
            <a:endParaRPr lang="ru-RU"/>
          </a:p>
        </p:txBody>
      </p:sp>
      <p:sp>
        <p:nvSpPr>
          <p:cNvPr id="12317" name="Line 29"/>
          <p:cNvSpPr>
            <a:spLocks noChangeShapeType="1"/>
          </p:cNvSpPr>
          <p:nvPr/>
        </p:nvSpPr>
        <p:spPr bwMode="auto">
          <a:xfrm flipH="1">
            <a:off x="3429000" y="4648200"/>
            <a:ext cx="381000" cy="0"/>
          </a:xfrm>
          <a:prstGeom prst="line">
            <a:avLst/>
          </a:prstGeom>
          <a:noFill/>
          <a:ln w="76200">
            <a:solidFill>
              <a:srgbClr val="FFFF99"/>
            </a:solidFill>
            <a:round/>
            <a:headEnd/>
            <a:tailEnd type="triangle" w="med" len="med"/>
          </a:ln>
          <a:effectLst/>
        </p:spPr>
        <p:txBody>
          <a:bodyPr/>
          <a:lstStyle/>
          <a:p>
            <a:endParaRPr lang="ru-RU"/>
          </a:p>
        </p:txBody>
      </p:sp>
      <p:sp>
        <p:nvSpPr>
          <p:cNvPr id="12318" name="Line 30"/>
          <p:cNvSpPr>
            <a:spLocks noChangeShapeType="1"/>
          </p:cNvSpPr>
          <p:nvPr/>
        </p:nvSpPr>
        <p:spPr bwMode="auto">
          <a:xfrm flipH="1">
            <a:off x="3352800" y="4114800"/>
            <a:ext cx="457200" cy="0"/>
          </a:xfrm>
          <a:prstGeom prst="line">
            <a:avLst/>
          </a:prstGeom>
          <a:noFill/>
          <a:ln w="76200">
            <a:solidFill>
              <a:srgbClr val="FFFF99"/>
            </a:solidFill>
            <a:round/>
            <a:headEnd/>
            <a:tailEnd type="triangle" w="med" len="med"/>
          </a:ln>
          <a:effectLst/>
        </p:spPr>
        <p:txBody>
          <a:bodyPr/>
          <a:lstStyle/>
          <a:p>
            <a:endParaRPr lang="ru-RU"/>
          </a:p>
        </p:txBody>
      </p:sp>
      <p:sp>
        <p:nvSpPr>
          <p:cNvPr id="12319" name="Line 31"/>
          <p:cNvSpPr>
            <a:spLocks noChangeShapeType="1"/>
          </p:cNvSpPr>
          <p:nvPr/>
        </p:nvSpPr>
        <p:spPr bwMode="auto">
          <a:xfrm flipH="1">
            <a:off x="3352800" y="3124200"/>
            <a:ext cx="457200" cy="0"/>
          </a:xfrm>
          <a:prstGeom prst="line">
            <a:avLst/>
          </a:prstGeom>
          <a:noFill/>
          <a:ln w="76200">
            <a:solidFill>
              <a:srgbClr val="FFFF99"/>
            </a:solidFill>
            <a:round/>
            <a:headEnd/>
            <a:tailEnd type="triangle" w="med" len="med"/>
          </a:ln>
          <a:effectLst/>
        </p:spPr>
        <p:txBody>
          <a:bodyPr/>
          <a:lstStyle/>
          <a:p>
            <a:endParaRPr lang="ru-RU"/>
          </a:p>
        </p:txBody>
      </p:sp>
      <p:sp>
        <p:nvSpPr>
          <p:cNvPr id="12320" name="Line 32"/>
          <p:cNvSpPr>
            <a:spLocks noChangeShapeType="1"/>
          </p:cNvSpPr>
          <p:nvPr/>
        </p:nvSpPr>
        <p:spPr bwMode="auto">
          <a:xfrm flipH="1">
            <a:off x="3352800" y="2362200"/>
            <a:ext cx="457200" cy="0"/>
          </a:xfrm>
          <a:prstGeom prst="line">
            <a:avLst/>
          </a:prstGeom>
          <a:noFill/>
          <a:ln w="76200">
            <a:solidFill>
              <a:srgbClr val="FFFF99"/>
            </a:solidFill>
            <a:round/>
            <a:headEnd/>
            <a:tailEnd type="triangle" w="med" len="med"/>
          </a:ln>
          <a:effectLst/>
        </p:spPr>
        <p:txBody>
          <a:bodyPr/>
          <a:lstStyle/>
          <a:p>
            <a:endParaRPr lang="ru-RU"/>
          </a:p>
        </p:txBody>
      </p:sp>
      <p:sp>
        <p:nvSpPr>
          <p:cNvPr id="12321" name="Line 33"/>
          <p:cNvSpPr>
            <a:spLocks noChangeShapeType="1"/>
          </p:cNvSpPr>
          <p:nvPr/>
        </p:nvSpPr>
        <p:spPr bwMode="auto">
          <a:xfrm>
            <a:off x="5105400" y="2286000"/>
            <a:ext cx="457200" cy="0"/>
          </a:xfrm>
          <a:prstGeom prst="line">
            <a:avLst/>
          </a:prstGeom>
          <a:noFill/>
          <a:ln w="76200">
            <a:solidFill>
              <a:srgbClr val="FFFF99"/>
            </a:solidFill>
            <a:round/>
            <a:headEnd/>
            <a:tailEnd type="triangle" w="med" len="med"/>
          </a:ln>
          <a:effectLst/>
        </p:spPr>
        <p:txBody>
          <a:bodyPr/>
          <a:lstStyle/>
          <a:p>
            <a:endParaRPr lang="ru-RU"/>
          </a:p>
        </p:txBody>
      </p:sp>
      <p:sp>
        <p:nvSpPr>
          <p:cNvPr id="12322" name="Line 34"/>
          <p:cNvSpPr>
            <a:spLocks noChangeShapeType="1"/>
          </p:cNvSpPr>
          <p:nvPr/>
        </p:nvSpPr>
        <p:spPr bwMode="auto">
          <a:xfrm>
            <a:off x="5105400" y="3048000"/>
            <a:ext cx="457200" cy="0"/>
          </a:xfrm>
          <a:prstGeom prst="line">
            <a:avLst/>
          </a:prstGeom>
          <a:noFill/>
          <a:ln w="76200">
            <a:solidFill>
              <a:srgbClr val="FFFF99"/>
            </a:solidFill>
            <a:round/>
            <a:headEnd/>
            <a:tailEnd type="triangle" w="med" len="med"/>
          </a:ln>
          <a:effectLst/>
        </p:spPr>
        <p:txBody>
          <a:bodyPr/>
          <a:lstStyle/>
          <a:p>
            <a:endParaRPr lang="ru-RU"/>
          </a:p>
        </p:txBody>
      </p:sp>
      <p:sp>
        <p:nvSpPr>
          <p:cNvPr id="12323" name="Line 35"/>
          <p:cNvSpPr>
            <a:spLocks noChangeShapeType="1"/>
          </p:cNvSpPr>
          <p:nvPr/>
        </p:nvSpPr>
        <p:spPr bwMode="auto">
          <a:xfrm>
            <a:off x="5181600" y="4038600"/>
            <a:ext cx="381000" cy="0"/>
          </a:xfrm>
          <a:prstGeom prst="line">
            <a:avLst/>
          </a:prstGeom>
          <a:noFill/>
          <a:ln w="76200">
            <a:solidFill>
              <a:srgbClr val="FFFF99"/>
            </a:solidFill>
            <a:round/>
            <a:headEnd/>
            <a:tailEnd type="triangle" w="med" len="med"/>
          </a:ln>
          <a:effectLst/>
        </p:spPr>
        <p:txBody>
          <a:bodyPr/>
          <a:lstStyle/>
          <a:p>
            <a:endParaRPr lang="ru-RU"/>
          </a:p>
        </p:txBody>
      </p:sp>
      <p:sp>
        <p:nvSpPr>
          <p:cNvPr id="12324" name="Line 36"/>
          <p:cNvSpPr>
            <a:spLocks noChangeShapeType="1"/>
          </p:cNvSpPr>
          <p:nvPr/>
        </p:nvSpPr>
        <p:spPr bwMode="auto">
          <a:xfrm>
            <a:off x="5105400" y="4800600"/>
            <a:ext cx="457200" cy="0"/>
          </a:xfrm>
          <a:prstGeom prst="line">
            <a:avLst/>
          </a:prstGeom>
          <a:noFill/>
          <a:ln w="76200">
            <a:solidFill>
              <a:srgbClr val="FFFF99"/>
            </a:solidFill>
            <a:round/>
            <a:headEnd/>
            <a:tailEnd type="triangle" w="med" len="med"/>
          </a:ln>
          <a:effectLst/>
        </p:spPr>
        <p:txBody>
          <a:bodyP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000" fill="hold"/>
                                        <p:tgtEl>
                                          <p:spTgt spid="12290"/>
                                        </p:tgtEl>
                                        <p:attrNameLst>
                                          <p:attrName>ppt_w</p:attrName>
                                        </p:attrNameLst>
                                      </p:cBhvr>
                                      <p:tavLst>
                                        <p:tav tm="0">
                                          <p:val>
                                            <p:fltVal val="0"/>
                                          </p:val>
                                        </p:tav>
                                        <p:tav tm="100000">
                                          <p:val>
                                            <p:strVal val="#ppt_w"/>
                                          </p:val>
                                        </p:tav>
                                      </p:tavLst>
                                    </p:anim>
                                    <p:anim calcmode="lin" valueType="num">
                                      <p:cBhvr>
                                        <p:cTn id="8" dur="1000" fill="hold"/>
                                        <p:tgtEl>
                                          <p:spTgt spid="12290"/>
                                        </p:tgtEl>
                                        <p:attrNameLst>
                                          <p:attrName>ppt_h</p:attrName>
                                        </p:attrNameLst>
                                      </p:cBhvr>
                                      <p:tavLst>
                                        <p:tav tm="0">
                                          <p:val>
                                            <p:fltVal val="0"/>
                                          </p:val>
                                        </p:tav>
                                        <p:tav tm="100000">
                                          <p:val>
                                            <p:strVal val="#ppt_h"/>
                                          </p:val>
                                        </p:tav>
                                      </p:tavLst>
                                    </p:anim>
                                    <p:anim calcmode="lin" valueType="num">
                                      <p:cBhvr>
                                        <p:cTn id="9" dur="1000" fill="hold"/>
                                        <p:tgtEl>
                                          <p:spTgt spid="12290"/>
                                        </p:tgtEl>
                                        <p:attrNameLst>
                                          <p:attrName>style.rotation</p:attrName>
                                        </p:attrNameLst>
                                      </p:cBhvr>
                                      <p:tavLst>
                                        <p:tav tm="0">
                                          <p:val>
                                            <p:fltVal val="90"/>
                                          </p:val>
                                        </p:tav>
                                        <p:tav tm="100000">
                                          <p:val>
                                            <p:fltVal val="0"/>
                                          </p:val>
                                        </p:tav>
                                      </p:tavLst>
                                    </p:anim>
                                    <p:animEffect transition="in" filter="fade">
                                      <p:cBhvr>
                                        <p:cTn id="10" dur="1000"/>
                                        <p:tgtEl>
                                          <p:spTgt spid="1229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2293"/>
                                        </p:tgtEl>
                                        <p:attrNameLst>
                                          <p:attrName>style.visibility</p:attrName>
                                        </p:attrNameLst>
                                      </p:cBhvr>
                                      <p:to>
                                        <p:strVal val="visible"/>
                                      </p:to>
                                    </p:set>
                                    <p:anim calcmode="lin" valueType="num">
                                      <p:cBhvr>
                                        <p:cTn id="13" dur="1000" fill="hold"/>
                                        <p:tgtEl>
                                          <p:spTgt spid="12293"/>
                                        </p:tgtEl>
                                        <p:attrNameLst>
                                          <p:attrName>ppt_w</p:attrName>
                                        </p:attrNameLst>
                                      </p:cBhvr>
                                      <p:tavLst>
                                        <p:tav tm="0">
                                          <p:val>
                                            <p:fltVal val="0"/>
                                          </p:val>
                                        </p:tav>
                                        <p:tav tm="100000">
                                          <p:val>
                                            <p:strVal val="#ppt_w"/>
                                          </p:val>
                                        </p:tav>
                                      </p:tavLst>
                                    </p:anim>
                                    <p:anim calcmode="lin" valueType="num">
                                      <p:cBhvr>
                                        <p:cTn id="14" dur="1000" fill="hold"/>
                                        <p:tgtEl>
                                          <p:spTgt spid="12293"/>
                                        </p:tgtEl>
                                        <p:attrNameLst>
                                          <p:attrName>ppt_h</p:attrName>
                                        </p:attrNameLst>
                                      </p:cBhvr>
                                      <p:tavLst>
                                        <p:tav tm="0">
                                          <p:val>
                                            <p:fltVal val="0"/>
                                          </p:val>
                                        </p:tav>
                                        <p:tav tm="100000">
                                          <p:val>
                                            <p:strVal val="#ppt_h"/>
                                          </p:val>
                                        </p:tav>
                                      </p:tavLst>
                                    </p:anim>
                                    <p:anim calcmode="lin" valueType="num">
                                      <p:cBhvr>
                                        <p:cTn id="15" dur="1000" fill="hold"/>
                                        <p:tgtEl>
                                          <p:spTgt spid="12293"/>
                                        </p:tgtEl>
                                        <p:attrNameLst>
                                          <p:attrName>style.rotation</p:attrName>
                                        </p:attrNameLst>
                                      </p:cBhvr>
                                      <p:tavLst>
                                        <p:tav tm="0">
                                          <p:val>
                                            <p:fltVal val="90"/>
                                          </p:val>
                                        </p:tav>
                                        <p:tav tm="100000">
                                          <p:val>
                                            <p:fltVal val="0"/>
                                          </p:val>
                                        </p:tav>
                                      </p:tavLst>
                                    </p:anim>
                                    <p:animEffect transition="in" filter="fade">
                                      <p:cBhvr>
                                        <p:cTn id="16" dur="1000"/>
                                        <p:tgtEl>
                                          <p:spTgt spid="1229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2294"/>
                                        </p:tgtEl>
                                        <p:attrNameLst>
                                          <p:attrName>style.visibility</p:attrName>
                                        </p:attrNameLst>
                                      </p:cBhvr>
                                      <p:to>
                                        <p:strVal val="visible"/>
                                      </p:to>
                                    </p:set>
                                    <p:anim calcmode="lin" valueType="num">
                                      <p:cBhvr>
                                        <p:cTn id="19" dur="1000" fill="hold"/>
                                        <p:tgtEl>
                                          <p:spTgt spid="12294"/>
                                        </p:tgtEl>
                                        <p:attrNameLst>
                                          <p:attrName>ppt_w</p:attrName>
                                        </p:attrNameLst>
                                      </p:cBhvr>
                                      <p:tavLst>
                                        <p:tav tm="0">
                                          <p:val>
                                            <p:fltVal val="0"/>
                                          </p:val>
                                        </p:tav>
                                        <p:tav tm="100000">
                                          <p:val>
                                            <p:strVal val="#ppt_w"/>
                                          </p:val>
                                        </p:tav>
                                      </p:tavLst>
                                    </p:anim>
                                    <p:anim calcmode="lin" valueType="num">
                                      <p:cBhvr>
                                        <p:cTn id="20" dur="1000" fill="hold"/>
                                        <p:tgtEl>
                                          <p:spTgt spid="12294"/>
                                        </p:tgtEl>
                                        <p:attrNameLst>
                                          <p:attrName>ppt_h</p:attrName>
                                        </p:attrNameLst>
                                      </p:cBhvr>
                                      <p:tavLst>
                                        <p:tav tm="0">
                                          <p:val>
                                            <p:fltVal val="0"/>
                                          </p:val>
                                        </p:tav>
                                        <p:tav tm="100000">
                                          <p:val>
                                            <p:strVal val="#ppt_h"/>
                                          </p:val>
                                        </p:tav>
                                      </p:tavLst>
                                    </p:anim>
                                    <p:anim calcmode="lin" valueType="num">
                                      <p:cBhvr>
                                        <p:cTn id="21" dur="1000" fill="hold"/>
                                        <p:tgtEl>
                                          <p:spTgt spid="12294"/>
                                        </p:tgtEl>
                                        <p:attrNameLst>
                                          <p:attrName>style.rotation</p:attrName>
                                        </p:attrNameLst>
                                      </p:cBhvr>
                                      <p:tavLst>
                                        <p:tav tm="0">
                                          <p:val>
                                            <p:fltVal val="90"/>
                                          </p:val>
                                        </p:tav>
                                        <p:tav tm="100000">
                                          <p:val>
                                            <p:fltVal val="0"/>
                                          </p:val>
                                        </p:tav>
                                      </p:tavLst>
                                    </p:anim>
                                    <p:animEffect transition="in" filter="fade">
                                      <p:cBhvr>
                                        <p:cTn id="22" dur="1000"/>
                                        <p:tgtEl>
                                          <p:spTgt spid="1229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2296"/>
                                        </p:tgtEl>
                                        <p:attrNameLst>
                                          <p:attrName>style.visibility</p:attrName>
                                        </p:attrNameLst>
                                      </p:cBhvr>
                                      <p:to>
                                        <p:strVal val="visible"/>
                                      </p:to>
                                    </p:set>
                                    <p:anim calcmode="lin" valueType="num">
                                      <p:cBhvr>
                                        <p:cTn id="25" dur="1000" fill="hold"/>
                                        <p:tgtEl>
                                          <p:spTgt spid="12296"/>
                                        </p:tgtEl>
                                        <p:attrNameLst>
                                          <p:attrName>ppt_w</p:attrName>
                                        </p:attrNameLst>
                                      </p:cBhvr>
                                      <p:tavLst>
                                        <p:tav tm="0">
                                          <p:val>
                                            <p:fltVal val="0"/>
                                          </p:val>
                                        </p:tav>
                                        <p:tav tm="100000">
                                          <p:val>
                                            <p:strVal val="#ppt_w"/>
                                          </p:val>
                                        </p:tav>
                                      </p:tavLst>
                                    </p:anim>
                                    <p:anim calcmode="lin" valueType="num">
                                      <p:cBhvr>
                                        <p:cTn id="26" dur="1000" fill="hold"/>
                                        <p:tgtEl>
                                          <p:spTgt spid="12296"/>
                                        </p:tgtEl>
                                        <p:attrNameLst>
                                          <p:attrName>ppt_h</p:attrName>
                                        </p:attrNameLst>
                                      </p:cBhvr>
                                      <p:tavLst>
                                        <p:tav tm="0">
                                          <p:val>
                                            <p:fltVal val="0"/>
                                          </p:val>
                                        </p:tav>
                                        <p:tav tm="100000">
                                          <p:val>
                                            <p:strVal val="#ppt_h"/>
                                          </p:val>
                                        </p:tav>
                                      </p:tavLst>
                                    </p:anim>
                                    <p:anim calcmode="lin" valueType="num">
                                      <p:cBhvr>
                                        <p:cTn id="27" dur="1000" fill="hold"/>
                                        <p:tgtEl>
                                          <p:spTgt spid="12296"/>
                                        </p:tgtEl>
                                        <p:attrNameLst>
                                          <p:attrName>style.rotation</p:attrName>
                                        </p:attrNameLst>
                                      </p:cBhvr>
                                      <p:tavLst>
                                        <p:tav tm="0">
                                          <p:val>
                                            <p:fltVal val="90"/>
                                          </p:val>
                                        </p:tav>
                                        <p:tav tm="100000">
                                          <p:val>
                                            <p:fltVal val="0"/>
                                          </p:val>
                                        </p:tav>
                                      </p:tavLst>
                                    </p:anim>
                                    <p:animEffect transition="in" filter="fade">
                                      <p:cBhvr>
                                        <p:cTn id="28" dur="1000"/>
                                        <p:tgtEl>
                                          <p:spTgt spid="12296"/>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2297"/>
                                        </p:tgtEl>
                                        <p:attrNameLst>
                                          <p:attrName>style.visibility</p:attrName>
                                        </p:attrNameLst>
                                      </p:cBhvr>
                                      <p:to>
                                        <p:strVal val="visible"/>
                                      </p:to>
                                    </p:set>
                                    <p:anim calcmode="lin" valueType="num">
                                      <p:cBhvr>
                                        <p:cTn id="31" dur="1000" fill="hold"/>
                                        <p:tgtEl>
                                          <p:spTgt spid="12297"/>
                                        </p:tgtEl>
                                        <p:attrNameLst>
                                          <p:attrName>ppt_w</p:attrName>
                                        </p:attrNameLst>
                                      </p:cBhvr>
                                      <p:tavLst>
                                        <p:tav tm="0">
                                          <p:val>
                                            <p:fltVal val="0"/>
                                          </p:val>
                                        </p:tav>
                                        <p:tav tm="100000">
                                          <p:val>
                                            <p:strVal val="#ppt_w"/>
                                          </p:val>
                                        </p:tav>
                                      </p:tavLst>
                                    </p:anim>
                                    <p:anim calcmode="lin" valueType="num">
                                      <p:cBhvr>
                                        <p:cTn id="32" dur="1000" fill="hold"/>
                                        <p:tgtEl>
                                          <p:spTgt spid="12297"/>
                                        </p:tgtEl>
                                        <p:attrNameLst>
                                          <p:attrName>ppt_h</p:attrName>
                                        </p:attrNameLst>
                                      </p:cBhvr>
                                      <p:tavLst>
                                        <p:tav tm="0">
                                          <p:val>
                                            <p:fltVal val="0"/>
                                          </p:val>
                                        </p:tav>
                                        <p:tav tm="100000">
                                          <p:val>
                                            <p:strVal val="#ppt_h"/>
                                          </p:val>
                                        </p:tav>
                                      </p:tavLst>
                                    </p:anim>
                                    <p:anim calcmode="lin" valueType="num">
                                      <p:cBhvr>
                                        <p:cTn id="33" dur="1000" fill="hold"/>
                                        <p:tgtEl>
                                          <p:spTgt spid="12297"/>
                                        </p:tgtEl>
                                        <p:attrNameLst>
                                          <p:attrName>style.rotation</p:attrName>
                                        </p:attrNameLst>
                                      </p:cBhvr>
                                      <p:tavLst>
                                        <p:tav tm="0">
                                          <p:val>
                                            <p:fltVal val="90"/>
                                          </p:val>
                                        </p:tav>
                                        <p:tav tm="100000">
                                          <p:val>
                                            <p:fltVal val="0"/>
                                          </p:val>
                                        </p:tav>
                                      </p:tavLst>
                                    </p:anim>
                                    <p:animEffect transition="in" filter="fade">
                                      <p:cBhvr>
                                        <p:cTn id="34" dur="1000"/>
                                        <p:tgtEl>
                                          <p:spTgt spid="12297"/>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2292"/>
                                        </p:tgtEl>
                                        <p:attrNameLst>
                                          <p:attrName>style.visibility</p:attrName>
                                        </p:attrNameLst>
                                      </p:cBhvr>
                                      <p:to>
                                        <p:strVal val="visible"/>
                                      </p:to>
                                    </p:set>
                                    <p:anim calcmode="lin" valueType="num">
                                      <p:cBhvr>
                                        <p:cTn id="37" dur="1000" fill="hold"/>
                                        <p:tgtEl>
                                          <p:spTgt spid="12292"/>
                                        </p:tgtEl>
                                        <p:attrNameLst>
                                          <p:attrName>ppt_w</p:attrName>
                                        </p:attrNameLst>
                                      </p:cBhvr>
                                      <p:tavLst>
                                        <p:tav tm="0">
                                          <p:val>
                                            <p:fltVal val="0"/>
                                          </p:val>
                                        </p:tav>
                                        <p:tav tm="100000">
                                          <p:val>
                                            <p:strVal val="#ppt_w"/>
                                          </p:val>
                                        </p:tav>
                                      </p:tavLst>
                                    </p:anim>
                                    <p:anim calcmode="lin" valueType="num">
                                      <p:cBhvr>
                                        <p:cTn id="38" dur="1000" fill="hold"/>
                                        <p:tgtEl>
                                          <p:spTgt spid="12292"/>
                                        </p:tgtEl>
                                        <p:attrNameLst>
                                          <p:attrName>ppt_h</p:attrName>
                                        </p:attrNameLst>
                                      </p:cBhvr>
                                      <p:tavLst>
                                        <p:tav tm="0">
                                          <p:val>
                                            <p:fltVal val="0"/>
                                          </p:val>
                                        </p:tav>
                                        <p:tav tm="100000">
                                          <p:val>
                                            <p:strVal val="#ppt_h"/>
                                          </p:val>
                                        </p:tav>
                                      </p:tavLst>
                                    </p:anim>
                                    <p:anim calcmode="lin" valueType="num">
                                      <p:cBhvr>
                                        <p:cTn id="39" dur="1000" fill="hold"/>
                                        <p:tgtEl>
                                          <p:spTgt spid="12292"/>
                                        </p:tgtEl>
                                        <p:attrNameLst>
                                          <p:attrName>style.rotation</p:attrName>
                                        </p:attrNameLst>
                                      </p:cBhvr>
                                      <p:tavLst>
                                        <p:tav tm="0">
                                          <p:val>
                                            <p:fltVal val="90"/>
                                          </p:val>
                                        </p:tav>
                                        <p:tav tm="100000">
                                          <p:val>
                                            <p:fltVal val="0"/>
                                          </p:val>
                                        </p:tav>
                                      </p:tavLst>
                                    </p:anim>
                                    <p:animEffect transition="in" filter="fade">
                                      <p:cBhvr>
                                        <p:cTn id="40" dur="1000"/>
                                        <p:tgtEl>
                                          <p:spTgt spid="12292"/>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2295"/>
                                        </p:tgtEl>
                                        <p:attrNameLst>
                                          <p:attrName>style.visibility</p:attrName>
                                        </p:attrNameLst>
                                      </p:cBhvr>
                                      <p:to>
                                        <p:strVal val="visible"/>
                                      </p:to>
                                    </p:set>
                                    <p:anim calcmode="lin" valueType="num">
                                      <p:cBhvr>
                                        <p:cTn id="43" dur="1000" fill="hold"/>
                                        <p:tgtEl>
                                          <p:spTgt spid="12295"/>
                                        </p:tgtEl>
                                        <p:attrNameLst>
                                          <p:attrName>ppt_w</p:attrName>
                                        </p:attrNameLst>
                                      </p:cBhvr>
                                      <p:tavLst>
                                        <p:tav tm="0">
                                          <p:val>
                                            <p:fltVal val="0"/>
                                          </p:val>
                                        </p:tav>
                                        <p:tav tm="100000">
                                          <p:val>
                                            <p:strVal val="#ppt_w"/>
                                          </p:val>
                                        </p:tav>
                                      </p:tavLst>
                                    </p:anim>
                                    <p:anim calcmode="lin" valueType="num">
                                      <p:cBhvr>
                                        <p:cTn id="44" dur="1000" fill="hold"/>
                                        <p:tgtEl>
                                          <p:spTgt spid="12295"/>
                                        </p:tgtEl>
                                        <p:attrNameLst>
                                          <p:attrName>ppt_h</p:attrName>
                                        </p:attrNameLst>
                                      </p:cBhvr>
                                      <p:tavLst>
                                        <p:tav tm="0">
                                          <p:val>
                                            <p:fltVal val="0"/>
                                          </p:val>
                                        </p:tav>
                                        <p:tav tm="100000">
                                          <p:val>
                                            <p:strVal val="#ppt_h"/>
                                          </p:val>
                                        </p:tav>
                                      </p:tavLst>
                                    </p:anim>
                                    <p:anim calcmode="lin" valueType="num">
                                      <p:cBhvr>
                                        <p:cTn id="45" dur="1000" fill="hold"/>
                                        <p:tgtEl>
                                          <p:spTgt spid="12295"/>
                                        </p:tgtEl>
                                        <p:attrNameLst>
                                          <p:attrName>style.rotation</p:attrName>
                                        </p:attrNameLst>
                                      </p:cBhvr>
                                      <p:tavLst>
                                        <p:tav tm="0">
                                          <p:val>
                                            <p:fltVal val="90"/>
                                          </p:val>
                                        </p:tav>
                                        <p:tav tm="100000">
                                          <p:val>
                                            <p:fltVal val="0"/>
                                          </p:val>
                                        </p:tav>
                                      </p:tavLst>
                                    </p:anim>
                                    <p:animEffect transition="in" filter="fade">
                                      <p:cBhvr>
                                        <p:cTn id="46" dur="1000"/>
                                        <p:tgtEl>
                                          <p:spTgt spid="12295"/>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2298"/>
                                        </p:tgtEl>
                                        <p:attrNameLst>
                                          <p:attrName>style.visibility</p:attrName>
                                        </p:attrNameLst>
                                      </p:cBhvr>
                                      <p:to>
                                        <p:strVal val="visible"/>
                                      </p:to>
                                    </p:set>
                                    <p:anim calcmode="lin" valueType="num">
                                      <p:cBhvr>
                                        <p:cTn id="49" dur="1000" fill="hold"/>
                                        <p:tgtEl>
                                          <p:spTgt spid="12298"/>
                                        </p:tgtEl>
                                        <p:attrNameLst>
                                          <p:attrName>ppt_w</p:attrName>
                                        </p:attrNameLst>
                                      </p:cBhvr>
                                      <p:tavLst>
                                        <p:tav tm="0">
                                          <p:val>
                                            <p:fltVal val="0"/>
                                          </p:val>
                                        </p:tav>
                                        <p:tav tm="100000">
                                          <p:val>
                                            <p:strVal val="#ppt_w"/>
                                          </p:val>
                                        </p:tav>
                                      </p:tavLst>
                                    </p:anim>
                                    <p:anim calcmode="lin" valueType="num">
                                      <p:cBhvr>
                                        <p:cTn id="50" dur="1000" fill="hold"/>
                                        <p:tgtEl>
                                          <p:spTgt spid="12298"/>
                                        </p:tgtEl>
                                        <p:attrNameLst>
                                          <p:attrName>ppt_h</p:attrName>
                                        </p:attrNameLst>
                                      </p:cBhvr>
                                      <p:tavLst>
                                        <p:tav tm="0">
                                          <p:val>
                                            <p:fltVal val="0"/>
                                          </p:val>
                                        </p:tav>
                                        <p:tav tm="100000">
                                          <p:val>
                                            <p:strVal val="#ppt_h"/>
                                          </p:val>
                                        </p:tav>
                                      </p:tavLst>
                                    </p:anim>
                                    <p:anim calcmode="lin" valueType="num">
                                      <p:cBhvr>
                                        <p:cTn id="51" dur="1000" fill="hold"/>
                                        <p:tgtEl>
                                          <p:spTgt spid="12298"/>
                                        </p:tgtEl>
                                        <p:attrNameLst>
                                          <p:attrName>style.rotation</p:attrName>
                                        </p:attrNameLst>
                                      </p:cBhvr>
                                      <p:tavLst>
                                        <p:tav tm="0">
                                          <p:val>
                                            <p:fltVal val="90"/>
                                          </p:val>
                                        </p:tav>
                                        <p:tav tm="100000">
                                          <p:val>
                                            <p:fltVal val="0"/>
                                          </p:val>
                                        </p:tav>
                                      </p:tavLst>
                                    </p:anim>
                                    <p:animEffect transition="in" filter="fade">
                                      <p:cBhvr>
                                        <p:cTn id="52" dur="1000"/>
                                        <p:tgtEl>
                                          <p:spTgt spid="12298"/>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2309"/>
                                        </p:tgtEl>
                                        <p:attrNameLst>
                                          <p:attrName>style.visibility</p:attrName>
                                        </p:attrNameLst>
                                      </p:cBhvr>
                                      <p:to>
                                        <p:strVal val="visible"/>
                                      </p:to>
                                    </p:set>
                                    <p:anim calcmode="lin" valueType="num">
                                      <p:cBhvr>
                                        <p:cTn id="55" dur="1000" fill="hold"/>
                                        <p:tgtEl>
                                          <p:spTgt spid="12309"/>
                                        </p:tgtEl>
                                        <p:attrNameLst>
                                          <p:attrName>ppt_w</p:attrName>
                                        </p:attrNameLst>
                                      </p:cBhvr>
                                      <p:tavLst>
                                        <p:tav tm="0">
                                          <p:val>
                                            <p:fltVal val="0"/>
                                          </p:val>
                                        </p:tav>
                                        <p:tav tm="100000">
                                          <p:val>
                                            <p:strVal val="#ppt_w"/>
                                          </p:val>
                                        </p:tav>
                                      </p:tavLst>
                                    </p:anim>
                                    <p:anim calcmode="lin" valueType="num">
                                      <p:cBhvr>
                                        <p:cTn id="56" dur="1000" fill="hold"/>
                                        <p:tgtEl>
                                          <p:spTgt spid="12309"/>
                                        </p:tgtEl>
                                        <p:attrNameLst>
                                          <p:attrName>ppt_h</p:attrName>
                                        </p:attrNameLst>
                                      </p:cBhvr>
                                      <p:tavLst>
                                        <p:tav tm="0">
                                          <p:val>
                                            <p:fltVal val="0"/>
                                          </p:val>
                                        </p:tav>
                                        <p:tav tm="100000">
                                          <p:val>
                                            <p:strVal val="#ppt_h"/>
                                          </p:val>
                                        </p:tav>
                                      </p:tavLst>
                                    </p:anim>
                                    <p:anim calcmode="lin" valueType="num">
                                      <p:cBhvr>
                                        <p:cTn id="57" dur="1000" fill="hold"/>
                                        <p:tgtEl>
                                          <p:spTgt spid="12309"/>
                                        </p:tgtEl>
                                        <p:attrNameLst>
                                          <p:attrName>style.rotation</p:attrName>
                                        </p:attrNameLst>
                                      </p:cBhvr>
                                      <p:tavLst>
                                        <p:tav tm="0">
                                          <p:val>
                                            <p:fltVal val="90"/>
                                          </p:val>
                                        </p:tav>
                                        <p:tav tm="100000">
                                          <p:val>
                                            <p:fltVal val="0"/>
                                          </p:val>
                                        </p:tav>
                                      </p:tavLst>
                                    </p:anim>
                                    <p:animEffect transition="in" filter="fade">
                                      <p:cBhvr>
                                        <p:cTn id="58" dur="1000"/>
                                        <p:tgtEl>
                                          <p:spTgt spid="12309"/>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2311"/>
                                        </p:tgtEl>
                                        <p:attrNameLst>
                                          <p:attrName>style.visibility</p:attrName>
                                        </p:attrNameLst>
                                      </p:cBhvr>
                                      <p:to>
                                        <p:strVal val="visible"/>
                                      </p:to>
                                    </p:set>
                                    <p:anim calcmode="lin" valueType="num">
                                      <p:cBhvr>
                                        <p:cTn id="61" dur="1000" fill="hold"/>
                                        <p:tgtEl>
                                          <p:spTgt spid="12311"/>
                                        </p:tgtEl>
                                        <p:attrNameLst>
                                          <p:attrName>ppt_w</p:attrName>
                                        </p:attrNameLst>
                                      </p:cBhvr>
                                      <p:tavLst>
                                        <p:tav tm="0">
                                          <p:val>
                                            <p:fltVal val="0"/>
                                          </p:val>
                                        </p:tav>
                                        <p:tav tm="100000">
                                          <p:val>
                                            <p:strVal val="#ppt_w"/>
                                          </p:val>
                                        </p:tav>
                                      </p:tavLst>
                                    </p:anim>
                                    <p:anim calcmode="lin" valueType="num">
                                      <p:cBhvr>
                                        <p:cTn id="62" dur="1000" fill="hold"/>
                                        <p:tgtEl>
                                          <p:spTgt spid="12311"/>
                                        </p:tgtEl>
                                        <p:attrNameLst>
                                          <p:attrName>ppt_h</p:attrName>
                                        </p:attrNameLst>
                                      </p:cBhvr>
                                      <p:tavLst>
                                        <p:tav tm="0">
                                          <p:val>
                                            <p:fltVal val="0"/>
                                          </p:val>
                                        </p:tav>
                                        <p:tav tm="100000">
                                          <p:val>
                                            <p:strVal val="#ppt_h"/>
                                          </p:val>
                                        </p:tav>
                                      </p:tavLst>
                                    </p:anim>
                                    <p:anim calcmode="lin" valueType="num">
                                      <p:cBhvr>
                                        <p:cTn id="63" dur="1000" fill="hold"/>
                                        <p:tgtEl>
                                          <p:spTgt spid="12311"/>
                                        </p:tgtEl>
                                        <p:attrNameLst>
                                          <p:attrName>style.rotation</p:attrName>
                                        </p:attrNameLst>
                                      </p:cBhvr>
                                      <p:tavLst>
                                        <p:tav tm="0">
                                          <p:val>
                                            <p:fltVal val="90"/>
                                          </p:val>
                                        </p:tav>
                                        <p:tav tm="100000">
                                          <p:val>
                                            <p:fltVal val="0"/>
                                          </p:val>
                                        </p:tav>
                                      </p:tavLst>
                                    </p:anim>
                                    <p:animEffect transition="in" filter="fade">
                                      <p:cBhvr>
                                        <p:cTn id="64" dur="1000"/>
                                        <p:tgtEl>
                                          <p:spTgt spid="12311"/>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2316"/>
                                        </p:tgtEl>
                                        <p:attrNameLst>
                                          <p:attrName>style.visibility</p:attrName>
                                        </p:attrNameLst>
                                      </p:cBhvr>
                                      <p:to>
                                        <p:strVal val="visible"/>
                                      </p:to>
                                    </p:set>
                                    <p:anim calcmode="lin" valueType="num">
                                      <p:cBhvr>
                                        <p:cTn id="67" dur="1000" fill="hold"/>
                                        <p:tgtEl>
                                          <p:spTgt spid="12316"/>
                                        </p:tgtEl>
                                        <p:attrNameLst>
                                          <p:attrName>ppt_w</p:attrName>
                                        </p:attrNameLst>
                                      </p:cBhvr>
                                      <p:tavLst>
                                        <p:tav tm="0">
                                          <p:val>
                                            <p:fltVal val="0"/>
                                          </p:val>
                                        </p:tav>
                                        <p:tav tm="100000">
                                          <p:val>
                                            <p:strVal val="#ppt_w"/>
                                          </p:val>
                                        </p:tav>
                                      </p:tavLst>
                                    </p:anim>
                                    <p:anim calcmode="lin" valueType="num">
                                      <p:cBhvr>
                                        <p:cTn id="68" dur="1000" fill="hold"/>
                                        <p:tgtEl>
                                          <p:spTgt spid="12316"/>
                                        </p:tgtEl>
                                        <p:attrNameLst>
                                          <p:attrName>ppt_h</p:attrName>
                                        </p:attrNameLst>
                                      </p:cBhvr>
                                      <p:tavLst>
                                        <p:tav tm="0">
                                          <p:val>
                                            <p:fltVal val="0"/>
                                          </p:val>
                                        </p:tav>
                                        <p:tav tm="100000">
                                          <p:val>
                                            <p:strVal val="#ppt_h"/>
                                          </p:val>
                                        </p:tav>
                                      </p:tavLst>
                                    </p:anim>
                                    <p:anim calcmode="lin" valueType="num">
                                      <p:cBhvr>
                                        <p:cTn id="69" dur="1000" fill="hold"/>
                                        <p:tgtEl>
                                          <p:spTgt spid="12316"/>
                                        </p:tgtEl>
                                        <p:attrNameLst>
                                          <p:attrName>style.rotation</p:attrName>
                                        </p:attrNameLst>
                                      </p:cBhvr>
                                      <p:tavLst>
                                        <p:tav tm="0">
                                          <p:val>
                                            <p:fltVal val="90"/>
                                          </p:val>
                                        </p:tav>
                                        <p:tav tm="100000">
                                          <p:val>
                                            <p:fltVal val="0"/>
                                          </p:val>
                                        </p:tav>
                                      </p:tavLst>
                                    </p:anim>
                                    <p:animEffect transition="in" filter="fade">
                                      <p:cBhvr>
                                        <p:cTn id="70" dur="1000"/>
                                        <p:tgtEl>
                                          <p:spTgt spid="12316"/>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12313"/>
                                        </p:tgtEl>
                                        <p:attrNameLst>
                                          <p:attrName>style.visibility</p:attrName>
                                        </p:attrNameLst>
                                      </p:cBhvr>
                                      <p:to>
                                        <p:strVal val="visible"/>
                                      </p:to>
                                    </p:set>
                                    <p:anim calcmode="lin" valueType="num">
                                      <p:cBhvr>
                                        <p:cTn id="73" dur="1000" fill="hold"/>
                                        <p:tgtEl>
                                          <p:spTgt spid="12313"/>
                                        </p:tgtEl>
                                        <p:attrNameLst>
                                          <p:attrName>ppt_w</p:attrName>
                                        </p:attrNameLst>
                                      </p:cBhvr>
                                      <p:tavLst>
                                        <p:tav tm="0">
                                          <p:val>
                                            <p:fltVal val="0"/>
                                          </p:val>
                                        </p:tav>
                                        <p:tav tm="100000">
                                          <p:val>
                                            <p:strVal val="#ppt_w"/>
                                          </p:val>
                                        </p:tav>
                                      </p:tavLst>
                                    </p:anim>
                                    <p:anim calcmode="lin" valueType="num">
                                      <p:cBhvr>
                                        <p:cTn id="74" dur="1000" fill="hold"/>
                                        <p:tgtEl>
                                          <p:spTgt spid="12313"/>
                                        </p:tgtEl>
                                        <p:attrNameLst>
                                          <p:attrName>ppt_h</p:attrName>
                                        </p:attrNameLst>
                                      </p:cBhvr>
                                      <p:tavLst>
                                        <p:tav tm="0">
                                          <p:val>
                                            <p:fltVal val="0"/>
                                          </p:val>
                                        </p:tav>
                                        <p:tav tm="100000">
                                          <p:val>
                                            <p:strVal val="#ppt_h"/>
                                          </p:val>
                                        </p:tav>
                                      </p:tavLst>
                                    </p:anim>
                                    <p:anim calcmode="lin" valueType="num">
                                      <p:cBhvr>
                                        <p:cTn id="75" dur="1000" fill="hold"/>
                                        <p:tgtEl>
                                          <p:spTgt spid="12313"/>
                                        </p:tgtEl>
                                        <p:attrNameLst>
                                          <p:attrName>style.rotation</p:attrName>
                                        </p:attrNameLst>
                                      </p:cBhvr>
                                      <p:tavLst>
                                        <p:tav tm="0">
                                          <p:val>
                                            <p:fltVal val="90"/>
                                          </p:val>
                                        </p:tav>
                                        <p:tav tm="100000">
                                          <p:val>
                                            <p:fltVal val="0"/>
                                          </p:val>
                                        </p:tav>
                                      </p:tavLst>
                                    </p:anim>
                                    <p:animEffect transition="in" filter="fade">
                                      <p:cBhvr>
                                        <p:cTn id="76" dur="1000"/>
                                        <p:tgtEl>
                                          <p:spTgt spid="12313"/>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12312"/>
                                        </p:tgtEl>
                                        <p:attrNameLst>
                                          <p:attrName>style.visibility</p:attrName>
                                        </p:attrNameLst>
                                      </p:cBhvr>
                                      <p:to>
                                        <p:strVal val="visible"/>
                                      </p:to>
                                    </p:set>
                                    <p:anim calcmode="lin" valueType="num">
                                      <p:cBhvr>
                                        <p:cTn id="79" dur="1000" fill="hold"/>
                                        <p:tgtEl>
                                          <p:spTgt spid="12312"/>
                                        </p:tgtEl>
                                        <p:attrNameLst>
                                          <p:attrName>ppt_w</p:attrName>
                                        </p:attrNameLst>
                                      </p:cBhvr>
                                      <p:tavLst>
                                        <p:tav tm="0">
                                          <p:val>
                                            <p:fltVal val="0"/>
                                          </p:val>
                                        </p:tav>
                                        <p:tav tm="100000">
                                          <p:val>
                                            <p:strVal val="#ppt_w"/>
                                          </p:val>
                                        </p:tav>
                                      </p:tavLst>
                                    </p:anim>
                                    <p:anim calcmode="lin" valueType="num">
                                      <p:cBhvr>
                                        <p:cTn id="80" dur="1000" fill="hold"/>
                                        <p:tgtEl>
                                          <p:spTgt spid="12312"/>
                                        </p:tgtEl>
                                        <p:attrNameLst>
                                          <p:attrName>ppt_h</p:attrName>
                                        </p:attrNameLst>
                                      </p:cBhvr>
                                      <p:tavLst>
                                        <p:tav tm="0">
                                          <p:val>
                                            <p:fltVal val="0"/>
                                          </p:val>
                                        </p:tav>
                                        <p:tav tm="100000">
                                          <p:val>
                                            <p:strVal val="#ppt_h"/>
                                          </p:val>
                                        </p:tav>
                                      </p:tavLst>
                                    </p:anim>
                                    <p:anim calcmode="lin" valueType="num">
                                      <p:cBhvr>
                                        <p:cTn id="81" dur="1000" fill="hold"/>
                                        <p:tgtEl>
                                          <p:spTgt spid="12312"/>
                                        </p:tgtEl>
                                        <p:attrNameLst>
                                          <p:attrName>style.rotation</p:attrName>
                                        </p:attrNameLst>
                                      </p:cBhvr>
                                      <p:tavLst>
                                        <p:tav tm="0">
                                          <p:val>
                                            <p:fltVal val="90"/>
                                          </p:val>
                                        </p:tav>
                                        <p:tav tm="100000">
                                          <p:val>
                                            <p:fltVal val="0"/>
                                          </p:val>
                                        </p:tav>
                                      </p:tavLst>
                                    </p:anim>
                                    <p:animEffect transition="in" filter="fade">
                                      <p:cBhvr>
                                        <p:cTn id="82" dur="1000"/>
                                        <p:tgtEl>
                                          <p:spTgt spid="12312"/>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12320"/>
                                        </p:tgtEl>
                                        <p:attrNameLst>
                                          <p:attrName>style.visibility</p:attrName>
                                        </p:attrNameLst>
                                      </p:cBhvr>
                                      <p:to>
                                        <p:strVal val="visible"/>
                                      </p:to>
                                    </p:set>
                                    <p:anim calcmode="lin" valueType="num">
                                      <p:cBhvr>
                                        <p:cTn id="85" dur="1000" fill="hold"/>
                                        <p:tgtEl>
                                          <p:spTgt spid="12320"/>
                                        </p:tgtEl>
                                        <p:attrNameLst>
                                          <p:attrName>ppt_w</p:attrName>
                                        </p:attrNameLst>
                                      </p:cBhvr>
                                      <p:tavLst>
                                        <p:tav tm="0">
                                          <p:val>
                                            <p:fltVal val="0"/>
                                          </p:val>
                                        </p:tav>
                                        <p:tav tm="100000">
                                          <p:val>
                                            <p:strVal val="#ppt_w"/>
                                          </p:val>
                                        </p:tav>
                                      </p:tavLst>
                                    </p:anim>
                                    <p:anim calcmode="lin" valueType="num">
                                      <p:cBhvr>
                                        <p:cTn id="86" dur="1000" fill="hold"/>
                                        <p:tgtEl>
                                          <p:spTgt spid="12320"/>
                                        </p:tgtEl>
                                        <p:attrNameLst>
                                          <p:attrName>ppt_h</p:attrName>
                                        </p:attrNameLst>
                                      </p:cBhvr>
                                      <p:tavLst>
                                        <p:tav tm="0">
                                          <p:val>
                                            <p:fltVal val="0"/>
                                          </p:val>
                                        </p:tav>
                                        <p:tav tm="100000">
                                          <p:val>
                                            <p:strVal val="#ppt_h"/>
                                          </p:val>
                                        </p:tav>
                                      </p:tavLst>
                                    </p:anim>
                                    <p:anim calcmode="lin" valueType="num">
                                      <p:cBhvr>
                                        <p:cTn id="87" dur="1000" fill="hold"/>
                                        <p:tgtEl>
                                          <p:spTgt spid="12320"/>
                                        </p:tgtEl>
                                        <p:attrNameLst>
                                          <p:attrName>style.rotation</p:attrName>
                                        </p:attrNameLst>
                                      </p:cBhvr>
                                      <p:tavLst>
                                        <p:tav tm="0">
                                          <p:val>
                                            <p:fltVal val="90"/>
                                          </p:val>
                                        </p:tav>
                                        <p:tav tm="100000">
                                          <p:val>
                                            <p:fltVal val="0"/>
                                          </p:val>
                                        </p:tav>
                                      </p:tavLst>
                                    </p:anim>
                                    <p:animEffect transition="in" filter="fade">
                                      <p:cBhvr>
                                        <p:cTn id="88" dur="1000"/>
                                        <p:tgtEl>
                                          <p:spTgt spid="12320"/>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12319"/>
                                        </p:tgtEl>
                                        <p:attrNameLst>
                                          <p:attrName>style.visibility</p:attrName>
                                        </p:attrNameLst>
                                      </p:cBhvr>
                                      <p:to>
                                        <p:strVal val="visible"/>
                                      </p:to>
                                    </p:set>
                                    <p:anim calcmode="lin" valueType="num">
                                      <p:cBhvr>
                                        <p:cTn id="91" dur="1000" fill="hold"/>
                                        <p:tgtEl>
                                          <p:spTgt spid="12319"/>
                                        </p:tgtEl>
                                        <p:attrNameLst>
                                          <p:attrName>ppt_w</p:attrName>
                                        </p:attrNameLst>
                                      </p:cBhvr>
                                      <p:tavLst>
                                        <p:tav tm="0">
                                          <p:val>
                                            <p:fltVal val="0"/>
                                          </p:val>
                                        </p:tav>
                                        <p:tav tm="100000">
                                          <p:val>
                                            <p:strVal val="#ppt_w"/>
                                          </p:val>
                                        </p:tav>
                                      </p:tavLst>
                                    </p:anim>
                                    <p:anim calcmode="lin" valueType="num">
                                      <p:cBhvr>
                                        <p:cTn id="92" dur="1000" fill="hold"/>
                                        <p:tgtEl>
                                          <p:spTgt spid="12319"/>
                                        </p:tgtEl>
                                        <p:attrNameLst>
                                          <p:attrName>ppt_h</p:attrName>
                                        </p:attrNameLst>
                                      </p:cBhvr>
                                      <p:tavLst>
                                        <p:tav tm="0">
                                          <p:val>
                                            <p:fltVal val="0"/>
                                          </p:val>
                                        </p:tav>
                                        <p:tav tm="100000">
                                          <p:val>
                                            <p:strVal val="#ppt_h"/>
                                          </p:val>
                                        </p:tav>
                                      </p:tavLst>
                                    </p:anim>
                                    <p:anim calcmode="lin" valueType="num">
                                      <p:cBhvr>
                                        <p:cTn id="93" dur="1000" fill="hold"/>
                                        <p:tgtEl>
                                          <p:spTgt spid="12319"/>
                                        </p:tgtEl>
                                        <p:attrNameLst>
                                          <p:attrName>style.rotation</p:attrName>
                                        </p:attrNameLst>
                                      </p:cBhvr>
                                      <p:tavLst>
                                        <p:tav tm="0">
                                          <p:val>
                                            <p:fltVal val="90"/>
                                          </p:val>
                                        </p:tav>
                                        <p:tav tm="100000">
                                          <p:val>
                                            <p:fltVal val="0"/>
                                          </p:val>
                                        </p:tav>
                                      </p:tavLst>
                                    </p:anim>
                                    <p:animEffect transition="in" filter="fade">
                                      <p:cBhvr>
                                        <p:cTn id="94" dur="1000"/>
                                        <p:tgtEl>
                                          <p:spTgt spid="12319"/>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12318"/>
                                        </p:tgtEl>
                                        <p:attrNameLst>
                                          <p:attrName>style.visibility</p:attrName>
                                        </p:attrNameLst>
                                      </p:cBhvr>
                                      <p:to>
                                        <p:strVal val="visible"/>
                                      </p:to>
                                    </p:set>
                                    <p:anim calcmode="lin" valueType="num">
                                      <p:cBhvr>
                                        <p:cTn id="97" dur="1000" fill="hold"/>
                                        <p:tgtEl>
                                          <p:spTgt spid="12318"/>
                                        </p:tgtEl>
                                        <p:attrNameLst>
                                          <p:attrName>ppt_w</p:attrName>
                                        </p:attrNameLst>
                                      </p:cBhvr>
                                      <p:tavLst>
                                        <p:tav tm="0">
                                          <p:val>
                                            <p:fltVal val="0"/>
                                          </p:val>
                                        </p:tav>
                                        <p:tav tm="100000">
                                          <p:val>
                                            <p:strVal val="#ppt_w"/>
                                          </p:val>
                                        </p:tav>
                                      </p:tavLst>
                                    </p:anim>
                                    <p:anim calcmode="lin" valueType="num">
                                      <p:cBhvr>
                                        <p:cTn id="98" dur="1000" fill="hold"/>
                                        <p:tgtEl>
                                          <p:spTgt spid="12318"/>
                                        </p:tgtEl>
                                        <p:attrNameLst>
                                          <p:attrName>ppt_h</p:attrName>
                                        </p:attrNameLst>
                                      </p:cBhvr>
                                      <p:tavLst>
                                        <p:tav tm="0">
                                          <p:val>
                                            <p:fltVal val="0"/>
                                          </p:val>
                                        </p:tav>
                                        <p:tav tm="100000">
                                          <p:val>
                                            <p:strVal val="#ppt_h"/>
                                          </p:val>
                                        </p:tav>
                                      </p:tavLst>
                                    </p:anim>
                                    <p:anim calcmode="lin" valueType="num">
                                      <p:cBhvr>
                                        <p:cTn id="99" dur="1000" fill="hold"/>
                                        <p:tgtEl>
                                          <p:spTgt spid="12318"/>
                                        </p:tgtEl>
                                        <p:attrNameLst>
                                          <p:attrName>style.rotation</p:attrName>
                                        </p:attrNameLst>
                                      </p:cBhvr>
                                      <p:tavLst>
                                        <p:tav tm="0">
                                          <p:val>
                                            <p:fltVal val="90"/>
                                          </p:val>
                                        </p:tav>
                                        <p:tav tm="100000">
                                          <p:val>
                                            <p:fltVal val="0"/>
                                          </p:val>
                                        </p:tav>
                                      </p:tavLst>
                                    </p:anim>
                                    <p:animEffect transition="in" filter="fade">
                                      <p:cBhvr>
                                        <p:cTn id="100" dur="1000"/>
                                        <p:tgtEl>
                                          <p:spTgt spid="12318"/>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12317"/>
                                        </p:tgtEl>
                                        <p:attrNameLst>
                                          <p:attrName>style.visibility</p:attrName>
                                        </p:attrNameLst>
                                      </p:cBhvr>
                                      <p:to>
                                        <p:strVal val="visible"/>
                                      </p:to>
                                    </p:set>
                                    <p:anim calcmode="lin" valueType="num">
                                      <p:cBhvr>
                                        <p:cTn id="103" dur="1000" fill="hold"/>
                                        <p:tgtEl>
                                          <p:spTgt spid="12317"/>
                                        </p:tgtEl>
                                        <p:attrNameLst>
                                          <p:attrName>ppt_w</p:attrName>
                                        </p:attrNameLst>
                                      </p:cBhvr>
                                      <p:tavLst>
                                        <p:tav tm="0">
                                          <p:val>
                                            <p:fltVal val="0"/>
                                          </p:val>
                                        </p:tav>
                                        <p:tav tm="100000">
                                          <p:val>
                                            <p:strVal val="#ppt_w"/>
                                          </p:val>
                                        </p:tav>
                                      </p:tavLst>
                                    </p:anim>
                                    <p:anim calcmode="lin" valueType="num">
                                      <p:cBhvr>
                                        <p:cTn id="104" dur="1000" fill="hold"/>
                                        <p:tgtEl>
                                          <p:spTgt spid="12317"/>
                                        </p:tgtEl>
                                        <p:attrNameLst>
                                          <p:attrName>ppt_h</p:attrName>
                                        </p:attrNameLst>
                                      </p:cBhvr>
                                      <p:tavLst>
                                        <p:tav tm="0">
                                          <p:val>
                                            <p:fltVal val="0"/>
                                          </p:val>
                                        </p:tav>
                                        <p:tav tm="100000">
                                          <p:val>
                                            <p:strVal val="#ppt_h"/>
                                          </p:val>
                                        </p:tav>
                                      </p:tavLst>
                                    </p:anim>
                                    <p:anim calcmode="lin" valueType="num">
                                      <p:cBhvr>
                                        <p:cTn id="105" dur="1000" fill="hold"/>
                                        <p:tgtEl>
                                          <p:spTgt spid="12317"/>
                                        </p:tgtEl>
                                        <p:attrNameLst>
                                          <p:attrName>style.rotation</p:attrName>
                                        </p:attrNameLst>
                                      </p:cBhvr>
                                      <p:tavLst>
                                        <p:tav tm="0">
                                          <p:val>
                                            <p:fltVal val="90"/>
                                          </p:val>
                                        </p:tav>
                                        <p:tav tm="100000">
                                          <p:val>
                                            <p:fltVal val="0"/>
                                          </p:val>
                                        </p:tav>
                                      </p:tavLst>
                                    </p:anim>
                                    <p:animEffect transition="in" filter="fade">
                                      <p:cBhvr>
                                        <p:cTn id="106" dur="1000"/>
                                        <p:tgtEl>
                                          <p:spTgt spid="12317"/>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12324"/>
                                        </p:tgtEl>
                                        <p:attrNameLst>
                                          <p:attrName>style.visibility</p:attrName>
                                        </p:attrNameLst>
                                      </p:cBhvr>
                                      <p:to>
                                        <p:strVal val="visible"/>
                                      </p:to>
                                    </p:set>
                                    <p:anim calcmode="lin" valueType="num">
                                      <p:cBhvr>
                                        <p:cTn id="109" dur="1000" fill="hold"/>
                                        <p:tgtEl>
                                          <p:spTgt spid="12324"/>
                                        </p:tgtEl>
                                        <p:attrNameLst>
                                          <p:attrName>ppt_w</p:attrName>
                                        </p:attrNameLst>
                                      </p:cBhvr>
                                      <p:tavLst>
                                        <p:tav tm="0">
                                          <p:val>
                                            <p:fltVal val="0"/>
                                          </p:val>
                                        </p:tav>
                                        <p:tav tm="100000">
                                          <p:val>
                                            <p:strVal val="#ppt_w"/>
                                          </p:val>
                                        </p:tav>
                                      </p:tavLst>
                                    </p:anim>
                                    <p:anim calcmode="lin" valueType="num">
                                      <p:cBhvr>
                                        <p:cTn id="110" dur="1000" fill="hold"/>
                                        <p:tgtEl>
                                          <p:spTgt spid="12324"/>
                                        </p:tgtEl>
                                        <p:attrNameLst>
                                          <p:attrName>ppt_h</p:attrName>
                                        </p:attrNameLst>
                                      </p:cBhvr>
                                      <p:tavLst>
                                        <p:tav tm="0">
                                          <p:val>
                                            <p:fltVal val="0"/>
                                          </p:val>
                                        </p:tav>
                                        <p:tav tm="100000">
                                          <p:val>
                                            <p:strVal val="#ppt_h"/>
                                          </p:val>
                                        </p:tav>
                                      </p:tavLst>
                                    </p:anim>
                                    <p:anim calcmode="lin" valueType="num">
                                      <p:cBhvr>
                                        <p:cTn id="111" dur="1000" fill="hold"/>
                                        <p:tgtEl>
                                          <p:spTgt spid="12324"/>
                                        </p:tgtEl>
                                        <p:attrNameLst>
                                          <p:attrName>style.rotation</p:attrName>
                                        </p:attrNameLst>
                                      </p:cBhvr>
                                      <p:tavLst>
                                        <p:tav tm="0">
                                          <p:val>
                                            <p:fltVal val="90"/>
                                          </p:val>
                                        </p:tav>
                                        <p:tav tm="100000">
                                          <p:val>
                                            <p:fltVal val="0"/>
                                          </p:val>
                                        </p:tav>
                                      </p:tavLst>
                                    </p:anim>
                                    <p:animEffect transition="in" filter="fade">
                                      <p:cBhvr>
                                        <p:cTn id="112" dur="1000"/>
                                        <p:tgtEl>
                                          <p:spTgt spid="12324"/>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12323"/>
                                        </p:tgtEl>
                                        <p:attrNameLst>
                                          <p:attrName>style.visibility</p:attrName>
                                        </p:attrNameLst>
                                      </p:cBhvr>
                                      <p:to>
                                        <p:strVal val="visible"/>
                                      </p:to>
                                    </p:set>
                                    <p:anim calcmode="lin" valueType="num">
                                      <p:cBhvr>
                                        <p:cTn id="115" dur="1000" fill="hold"/>
                                        <p:tgtEl>
                                          <p:spTgt spid="12323"/>
                                        </p:tgtEl>
                                        <p:attrNameLst>
                                          <p:attrName>ppt_w</p:attrName>
                                        </p:attrNameLst>
                                      </p:cBhvr>
                                      <p:tavLst>
                                        <p:tav tm="0">
                                          <p:val>
                                            <p:fltVal val="0"/>
                                          </p:val>
                                        </p:tav>
                                        <p:tav tm="100000">
                                          <p:val>
                                            <p:strVal val="#ppt_w"/>
                                          </p:val>
                                        </p:tav>
                                      </p:tavLst>
                                    </p:anim>
                                    <p:anim calcmode="lin" valueType="num">
                                      <p:cBhvr>
                                        <p:cTn id="116" dur="1000" fill="hold"/>
                                        <p:tgtEl>
                                          <p:spTgt spid="12323"/>
                                        </p:tgtEl>
                                        <p:attrNameLst>
                                          <p:attrName>ppt_h</p:attrName>
                                        </p:attrNameLst>
                                      </p:cBhvr>
                                      <p:tavLst>
                                        <p:tav tm="0">
                                          <p:val>
                                            <p:fltVal val="0"/>
                                          </p:val>
                                        </p:tav>
                                        <p:tav tm="100000">
                                          <p:val>
                                            <p:strVal val="#ppt_h"/>
                                          </p:val>
                                        </p:tav>
                                      </p:tavLst>
                                    </p:anim>
                                    <p:anim calcmode="lin" valueType="num">
                                      <p:cBhvr>
                                        <p:cTn id="117" dur="1000" fill="hold"/>
                                        <p:tgtEl>
                                          <p:spTgt spid="12323"/>
                                        </p:tgtEl>
                                        <p:attrNameLst>
                                          <p:attrName>style.rotation</p:attrName>
                                        </p:attrNameLst>
                                      </p:cBhvr>
                                      <p:tavLst>
                                        <p:tav tm="0">
                                          <p:val>
                                            <p:fltVal val="90"/>
                                          </p:val>
                                        </p:tav>
                                        <p:tav tm="100000">
                                          <p:val>
                                            <p:fltVal val="0"/>
                                          </p:val>
                                        </p:tav>
                                      </p:tavLst>
                                    </p:anim>
                                    <p:animEffect transition="in" filter="fade">
                                      <p:cBhvr>
                                        <p:cTn id="118" dur="1000"/>
                                        <p:tgtEl>
                                          <p:spTgt spid="12323"/>
                                        </p:tgtEl>
                                      </p:cBhvr>
                                    </p:animEffect>
                                  </p:childTnLst>
                                </p:cTn>
                              </p:par>
                              <p:par>
                                <p:cTn id="119" presetID="31" presetClass="entr" presetSubtype="0" fill="hold" grpId="0" nodeType="withEffect">
                                  <p:stCondLst>
                                    <p:cond delay="0"/>
                                  </p:stCondLst>
                                  <p:childTnLst>
                                    <p:set>
                                      <p:cBhvr>
                                        <p:cTn id="120" dur="1" fill="hold">
                                          <p:stCondLst>
                                            <p:cond delay="0"/>
                                          </p:stCondLst>
                                        </p:cTn>
                                        <p:tgtEl>
                                          <p:spTgt spid="12322"/>
                                        </p:tgtEl>
                                        <p:attrNameLst>
                                          <p:attrName>style.visibility</p:attrName>
                                        </p:attrNameLst>
                                      </p:cBhvr>
                                      <p:to>
                                        <p:strVal val="visible"/>
                                      </p:to>
                                    </p:set>
                                    <p:anim calcmode="lin" valueType="num">
                                      <p:cBhvr>
                                        <p:cTn id="121" dur="1000" fill="hold"/>
                                        <p:tgtEl>
                                          <p:spTgt spid="12322"/>
                                        </p:tgtEl>
                                        <p:attrNameLst>
                                          <p:attrName>ppt_w</p:attrName>
                                        </p:attrNameLst>
                                      </p:cBhvr>
                                      <p:tavLst>
                                        <p:tav tm="0">
                                          <p:val>
                                            <p:fltVal val="0"/>
                                          </p:val>
                                        </p:tav>
                                        <p:tav tm="100000">
                                          <p:val>
                                            <p:strVal val="#ppt_w"/>
                                          </p:val>
                                        </p:tav>
                                      </p:tavLst>
                                    </p:anim>
                                    <p:anim calcmode="lin" valueType="num">
                                      <p:cBhvr>
                                        <p:cTn id="122" dur="1000" fill="hold"/>
                                        <p:tgtEl>
                                          <p:spTgt spid="12322"/>
                                        </p:tgtEl>
                                        <p:attrNameLst>
                                          <p:attrName>ppt_h</p:attrName>
                                        </p:attrNameLst>
                                      </p:cBhvr>
                                      <p:tavLst>
                                        <p:tav tm="0">
                                          <p:val>
                                            <p:fltVal val="0"/>
                                          </p:val>
                                        </p:tav>
                                        <p:tav tm="100000">
                                          <p:val>
                                            <p:strVal val="#ppt_h"/>
                                          </p:val>
                                        </p:tav>
                                      </p:tavLst>
                                    </p:anim>
                                    <p:anim calcmode="lin" valueType="num">
                                      <p:cBhvr>
                                        <p:cTn id="123" dur="1000" fill="hold"/>
                                        <p:tgtEl>
                                          <p:spTgt spid="12322"/>
                                        </p:tgtEl>
                                        <p:attrNameLst>
                                          <p:attrName>style.rotation</p:attrName>
                                        </p:attrNameLst>
                                      </p:cBhvr>
                                      <p:tavLst>
                                        <p:tav tm="0">
                                          <p:val>
                                            <p:fltVal val="90"/>
                                          </p:val>
                                        </p:tav>
                                        <p:tav tm="100000">
                                          <p:val>
                                            <p:fltVal val="0"/>
                                          </p:val>
                                        </p:tav>
                                      </p:tavLst>
                                    </p:anim>
                                    <p:animEffect transition="in" filter="fade">
                                      <p:cBhvr>
                                        <p:cTn id="124" dur="1000"/>
                                        <p:tgtEl>
                                          <p:spTgt spid="12322"/>
                                        </p:tgtEl>
                                      </p:cBhvr>
                                    </p:animEffect>
                                  </p:childTnLst>
                                </p:cTn>
                              </p:par>
                              <p:par>
                                <p:cTn id="125" presetID="31" presetClass="entr" presetSubtype="0" fill="hold" grpId="0" nodeType="withEffect">
                                  <p:stCondLst>
                                    <p:cond delay="0"/>
                                  </p:stCondLst>
                                  <p:childTnLst>
                                    <p:set>
                                      <p:cBhvr>
                                        <p:cTn id="126" dur="1" fill="hold">
                                          <p:stCondLst>
                                            <p:cond delay="0"/>
                                          </p:stCondLst>
                                        </p:cTn>
                                        <p:tgtEl>
                                          <p:spTgt spid="12321"/>
                                        </p:tgtEl>
                                        <p:attrNameLst>
                                          <p:attrName>style.visibility</p:attrName>
                                        </p:attrNameLst>
                                      </p:cBhvr>
                                      <p:to>
                                        <p:strVal val="visible"/>
                                      </p:to>
                                    </p:set>
                                    <p:anim calcmode="lin" valueType="num">
                                      <p:cBhvr>
                                        <p:cTn id="127" dur="1000" fill="hold"/>
                                        <p:tgtEl>
                                          <p:spTgt spid="12321"/>
                                        </p:tgtEl>
                                        <p:attrNameLst>
                                          <p:attrName>ppt_w</p:attrName>
                                        </p:attrNameLst>
                                      </p:cBhvr>
                                      <p:tavLst>
                                        <p:tav tm="0">
                                          <p:val>
                                            <p:fltVal val="0"/>
                                          </p:val>
                                        </p:tav>
                                        <p:tav tm="100000">
                                          <p:val>
                                            <p:strVal val="#ppt_w"/>
                                          </p:val>
                                        </p:tav>
                                      </p:tavLst>
                                    </p:anim>
                                    <p:anim calcmode="lin" valueType="num">
                                      <p:cBhvr>
                                        <p:cTn id="128" dur="1000" fill="hold"/>
                                        <p:tgtEl>
                                          <p:spTgt spid="12321"/>
                                        </p:tgtEl>
                                        <p:attrNameLst>
                                          <p:attrName>ppt_h</p:attrName>
                                        </p:attrNameLst>
                                      </p:cBhvr>
                                      <p:tavLst>
                                        <p:tav tm="0">
                                          <p:val>
                                            <p:fltVal val="0"/>
                                          </p:val>
                                        </p:tav>
                                        <p:tav tm="100000">
                                          <p:val>
                                            <p:strVal val="#ppt_h"/>
                                          </p:val>
                                        </p:tav>
                                      </p:tavLst>
                                    </p:anim>
                                    <p:anim calcmode="lin" valueType="num">
                                      <p:cBhvr>
                                        <p:cTn id="129" dur="1000" fill="hold"/>
                                        <p:tgtEl>
                                          <p:spTgt spid="12321"/>
                                        </p:tgtEl>
                                        <p:attrNameLst>
                                          <p:attrName>style.rotation</p:attrName>
                                        </p:attrNameLst>
                                      </p:cBhvr>
                                      <p:tavLst>
                                        <p:tav tm="0">
                                          <p:val>
                                            <p:fltVal val="90"/>
                                          </p:val>
                                        </p:tav>
                                        <p:tav tm="100000">
                                          <p:val>
                                            <p:fltVal val="0"/>
                                          </p:val>
                                        </p:tav>
                                      </p:tavLst>
                                    </p:anim>
                                    <p:animEffect transition="in" filter="fade">
                                      <p:cBhvr>
                                        <p:cTn id="130" dur="1000"/>
                                        <p:tgtEl>
                                          <p:spTgt spid="12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12292" grpId="0" animBg="1"/>
      <p:bldP spid="12293" grpId="0" animBg="1"/>
      <p:bldP spid="12294" grpId="0" animBg="1"/>
      <p:bldP spid="12295" grpId="0" animBg="1"/>
      <p:bldP spid="12296" grpId="0" animBg="1"/>
      <p:bldP spid="12297" grpId="0" animBg="1"/>
      <p:bldP spid="12298" grpId="0" animBg="1"/>
      <p:bldP spid="12309" grpId="0" animBg="1"/>
      <p:bldP spid="12311" grpId="0" animBg="1"/>
      <p:bldP spid="12312" grpId="0" animBg="1"/>
      <p:bldP spid="12313" grpId="0" animBg="1"/>
      <p:bldP spid="12316" grpId="0" animBg="1"/>
      <p:bldP spid="12317" grpId="0" animBg="1"/>
      <p:bldP spid="12318" grpId="0" animBg="1"/>
      <p:bldP spid="12319" grpId="0" animBg="1"/>
      <p:bldP spid="12320" grpId="0" animBg="1"/>
      <p:bldP spid="12321" grpId="0" animBg="1"/>
      <p:bldP spid="12322" grpId="0" animBg="1"/>
      <p:bldP spid="12323" grpId="0" animBg="1"/>
      <p:bldP spid="1232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1219200" y="2209800"/>
            <a:ext cx="6781800" cy="2585323"/>
          </a:xfrm>
          <a:prstGeom prst="rect">
            <a:avLst/>
          </a:prstGeom>
          <a:noFill/>
          <a:ln w="9525">
            <a:noFill/>
            <a:miter lim="800000"/>
            <a:headEnd/>
            <a:tailEnd/>
          </a:ln>
          <a:effectLst/>
        </p:spPr>
        <p:txBody>
          <a:bodyPr>
            <a:spAutoFit/>
          </a:bodyPr>
          <a:lstStyle/>
          <a:p>
            <a:pPr algn="ctr"/>
            <a:r>
              <a:rPr lang="ru-RU" sz="5400" dirty="0">
                <a:solidFill>
                  <a:srgbClr val="C00000"/>
                </a:solidFill>
              </a:rPr>
              <a:t>Прохождение военной службы </a:t>
            </a:r>
          </a:p>
          <a:p>
            <a:pPr algn="ctr"/>
            <a:r>
              <a:rPr lang="ru-RU" sz="5400" dirty="0">
                <a:solidFill>
                  <a:srgbClr val="C00000"/>
                </a:solidFill>
              </a:rPr>
              <a:t>по контракту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arn(inVertical)">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381000" y="228600"/>
            <a:ext cx="8458200" cy="1739900"/>
          </a:xfrm>
          <a:prstGeom prst="rect">
            <a:avLst/>
          </a:prstGeom>
          <a:noFill/>
          <a:ln w="9525">
            <a:noFill/>
            <a:miter lim="800000"/>
            <a:headEnd/>
            <a:tailEnd/>
          </a:ln>
          <a:effectLst/>
        </p:spPr>
        <p:txBody>
          <a:bodyPr>
            <a:spAutoFit/>
          </a:bodyPr>
          <a:lstStyle/>
          <a:p>
            <a:pPr>
              <a:spcBef>
                <a:spcPct val="50000"/>
              </a:spcBef>
            </a:pPr>
            <a:r>
              <a:rPr lang="ru-RU" sz="3600" dirty="0">
                <a:solidFill>
                  <a:schemeClr val="bg1"/>
                </a:solidFill>
              </a:rPr>
              <a:t>Организация военной службы по контракту - одно из направлений создания </a:t>
            </a:r>
            <a:r>
              <a:rPr lang="ru-RU" sz="3600" dirty="0">
                <a:solidFill>
                  <a:srgbClr val="C00000"/>
                </a:solidFill>
              </a:rPr>
              <a:t>профессиональной </a:t>
            </a:r>
            <a:r>
              <a:rPr lang="ru-RU" sz="3600" dirty="0">
                <a:solidFill>
                  <a:schemeClr val="bg1"/>
                </a:solidFill>
              </a:rPr>
              <a:t>армии </a:t>
            </a:r>
          </a:p>
        </p:txBody>
      </p:sp>
      <p:pic>
        <p:nvPicPr>
          <p:cNvPr id="41989" name="Picture 5"/>
          <p:cNvPicPr>
            <a:picLocks noChangeAspect="1" noChangeArrowheads="1"/>
          </p:cNvPicPr>
          <p:nvPr/>
        </p:nvPicPr>
        <p:blipFill>
          <a:blip r:embed="rId2" cstate="print"/>
          <a:srcRect/>
          <a:stretch>
            <a:fillRect/>
          </a:stretch>
        </p:blipFill>
        <p:spPr bwMode="auto">
          <a:xfrm>
            <a:off x="1295400" y="2514600"/>
            <a:ext cx="6724650" cy="4122738"/>
          </a:xfrm>
          <a:prstGeom prst="rect">
            <a:avLst/>
          </a:prstGeom>
          <a:noFill/>
          <a:ln w="9525">
            <a:noFill/>
            <a:miter lim="800000"/>
            <a:headEnd/>
            <a:tailEnd/>
          </a:ln>
          <a:effectLst/>
        </p:spPr>
      </p:pic>
      <p:pic>
        <p:nvPicPr>
          <p:cNvPr id="41991" name="Picture 7"/>
          <p:cNvPicPr>
            <a:picLocks noChangeAspect="1" noChangeArrowheads="1"/>
          </p:cNvPicPr>
          <p:nvPr/>
        </p:nvPicPr>
        <p:blipFill>
          <a:blip r:embed="rId3" cstate="print"/>
          <a:srcRect/>
          <a:stretch>
            <a:fillRect/>
          </a:stretch>
        </p:blipFill>
        <p:spPr bwMode="auto">
          <a:xfrm>
            <a:off x="1905000" y="2057400"/>
            <a:ext cx="2514600" cy="18986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barn(inVertical)">
                                      <p:cBhvr>
                                        <p:cTn id="7" dur="500"/>
                                        <p:tgtEl>
                                          <p:spTgt spid="41986"/>
                                        </p:tgtEl>
                                      </p:cBhvr>
                                    </p:animEffect>
                                  </p:childTnLst>
                                </p:cTn>
                              </p:par>
                              <p:par>
                                <p:cTn id="8" presetID="16" presetClass="entr" presetSubtype="21" fill="hold" nodeType="withEffect">
                                  <p:stCondLst>
                                    <p:cond delay="0"/>
                                  </p:stCondLst>
                                  <p:childTnLst>
                                    <p:set>
                                      <p:cBhvr>
                                        <p:cTn id="9" dur="1" fill="hold">
                                          <p:stCondLst>
                                            <p:cond delay="0"/>
                                          </p:stCondLst>
                                        </p:cTn>
                                        <p:tgtEl>
                                          <p:spTgt spid="41991"/>
                                        </p:tgtEl>
                                        <p:attrNameLst>
                                          <p:attrName>style.visibility</p:attrName>
                                        </p:attrNameLst>
                                      </p:cBhvr>
                                      <p:to>
                                        <p:strVal val="visible"/>
                                      </p:to>
                                    </p:set>
                                    <p:animEffect transition="in" filter="barn(inVertical)">
                                      <p:cBhvr>
                                        <p:cTn id="10" dur="500"/>
                                        <p:tgtEl>
                                          <p:spTgt spid="41991"/>
                                        </p:tgtEl>
                                      </p:cBhvr>
                                    </p:animEffect>
                                  </p:childTnLst>
                                </p:cTn>
                              </p:par>
                              <p:par>
                                <p:cTn id="11" presetID="16" presetClass="entr" presetSubtype="21" fill="hold" nodeType="withEffect">
                                  <p:stCondLst>
                                    <p:cond delay="0"/>
                                  </p:stCondLst>
                                  <p:childTnLst>
                                    <p:set>
                                      <p:cBhvr>
                                        <p:cTn id="12" dur="1" fill="hold">
                                          <p:stCondLst>
                                            <p:cond delay="0"/>
                                          </p:stCondLst>
                                        </p:cTn>
                                        <p:tgtEl>
                                          <p:spTgt spid="41989"/>
                                        </p:tgtEl>
                                        <p:attrNameLst>
                                          <p:attrName>style.visibility</p:attrName>
                                        </p:attrNameLst>
                                      </p:cBhvr>
                                      <p:to>
                                        <p:strVal val="visible"/>
                                      </p:to>
                                    </p:set>
                                    <p:animEffect transition="in" filter="barn(inVertical)">
                                      <p:cBhvr>
                                        <p:cTn id="13"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52400" y="228600"/>
            <a:ext cx="8763000" cy="1590675"/>
          </a:xfrm>
          <a:prstGeom prst="rect">
            <a:avLst/>
          </a:prstGeom>
          <a:solidFill>
            <a:schemeClr val="accent3">
              <a:lumMod val="75000"/>
            </a:schemeClr>
          </a:solidFill>
          <a:ln w="38100">
            <a:solidFill>
              <a:srgbClr val="FFFF00"/>
            </a:solidFill>
            <a:miter lim="800000"/>
            <a:headEnd/>
            <a:tailEnd/>
          </a:ln>
          <a:effectLst/>
        </p:spPr>
        <p:txBody>
          <a:bodyPr>
            <a:spAutoFit/>
          </a:bodyPr>
          <a:lstStyle/>
          <a:p>
            <a:r>
              <a:rPr lang="ru-RU" sz="2400" b="1" dirty="0">
                <a:solidFill>
                  <a:srgbClr val="C00000"/>
                </a:solidFill>
              </a:rPr>
              <a:t>Военная служба по контракту </a:t>
            </a:r>
            <a:r>
              <a:rPr lang="ru-RU" sz="2400" dirty="0">
                <a:solidFill>
                  <a:schemeClr val="bg1"/>
                </a:solidFill>
              </a:rPr>
              <a:t>- это добровольная служба, когда гражданин заключает контракт с Министерством обороны РФ, где обязуется проходить военную службу на определенных условиях.</a:t>
            </a:r>
          </a:p>
        </p:txBody>
      </p:sp>
      <p:sp>
        <p:nvSpPr>
          <p:cNvPr id="40963" name="Text Box 3"/>
          <p:cNvSpPr txBox="1">
            <a:spLocks noChangeArrowheads="1"/>
          </p:cNvSpPr>
          <p:nvPr/>
        </p:nvSpPr>
        <p:spPr bwMode="auto">
          <a:xfrm>
            <a:off x="152400" y="5154613"/>
            <a:ext cx="8839200" cy="1474787"/>
          </a:xfrm>
          <a:prstGeom prst="rect">
            <a:avLst/>
          </a:prstGeom>
          <a:solidFill>
            <a:srgbClr val="FFC000"/>
          </a:solidFill>
          <a:ln w="9525" algn="ctr">
            <a:solidFill>
              <a:srgbClr val="FFFF00"/>
            </a:solidFill>
            <a:miter lim="800000"/>
            <a:headEnd/>
            <a:tailEnd/>
          </a:ln>
          <a:effectLst/>
        </p:spPr>
        <p:txBody>
          <a:bodyPr>
            <a:spAutoFit/>
          </a:bodyPr>
          <a:lstStyle/>
          <a:p>
            <a:pPr>
              <a:spcBef>
                <a:spcPct val="50000"/>
              </a:spcBef>
            </a:pPr>
            <a:r>
              <a:rPr lang="ru-RU" dirty="0">
                <a:solidFill>
                  <a:schemeClr val="bg1"/>
                </a:solidFill>
              </a:rPr>
              <a:t>Условия контракта о прохождении военной службы включают в себя обязанности гражданина проходить военную службу в Вооруженных Силах Российской Федерации, других войсках, воинских формированиях или органах в течение установленного контрактом срока, добросовестно исполнять все общие, должностные и специальные обязанности военнослужащих. </a:t>
            </a:r>
          </a:p>
        </p:txBody>
      </p:sp>
      <p:pic>
        <p:nvPicPr>
          <p:cNvPr id="40965" name="Picture 5" descr="Slygba"/>
          <p:cNvPicPr>
            <a:picLocks noChangeAspect="1" noChangeArrowheads="1"/>
          </p:cNvPicPr>
          <p:nvPr/>
        </p:nvPicPr>
        <p:blipFill>
          <a:blip r:embed="rId2" cstate="print"/>
          <a:srcRect/>
          <a:stretch>
            <a:fillRect/>
          </a:stretch>
        </p:blipFill>
        <p:spPr bwMode="auto">
          <a:xfrm>
            <a:off x="2949724" y="1819273"/>
            <a:ext cx="3168352" cy="332130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barn(inVertical)">
                                      <p:cBhvr>
                                        <p:cTn id="7" dur="500"/>
                                        <p:tgtEl>
                                          <p:spTgt spid="40962"/>
                                        </p:tgtEl>
                                      </p:cBhvr>
                                    </p:animEffect>
                                  </p:childTnLst>
                                </p:cTn>
                              </p:par>
                              <p:par>
                                <p:cTn id="8" presetID="16" presetClass="entr" presetSubtype="21" fill="hold" nodeType="withEffect">
                                  <p:stCondLst>
                                    <p:cond delay="0"/>
                                  </p:stCondLst>
                                  <p:childTnLst>
                                    <p:set>
                                      <p:cBhvr>
                                        <p:cTn id="9" dur="1" fill="hold">
                                          <p:stCondLst>
                                            <p:cond delay="0"/>
                                          </p:stCondLst>
                                        </p:cTn>
                                        <p:tgtEl>
                                          <p:spTgt spid="40965"/>
                                        </p:tgtEl>
                                        <p:attrNameLst>
                                          <p:attrName>style.visibility</p:attrName>
                                        </p:attrNameLst>
                                      </p:cBhvr>
                                      <p:to>
                                        <p:strVal val="visible"/>
                                      </p:to>
                                    </p:set>
                                    <p:animEffect transition="in" filter="barn(inVertical)">
                                      <p:cBhvr>
                                        <p:cTn id="10" dur="500"/>
                                        <p:tgtEl>
                                          <p:spTgt spid="4096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0963"/>
                                        </p:tgtEl>
                                        <p:attrNameLst>
                                          <p:attrName>style.visibility</p:attrName>
                                        </p:attrNameLst>
                                      </p:cBhvr>
                                      <p:to>
                                        <p:strVal val="visible"/>
                                      </p:to>
                                    </p:set>
                                    <p:animEffect transition="in" filter="barn(inVertical)">
                                      <p:cBhvr>
                                        <p:cTn id="13"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nimBg="1"/>
      <p:bldP spid="4096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Text Box 6"/>
          <p:cNvSpPr txBox="1">
            <a:spLocks noChangeArrowheads="1"/>
          </p:cNvSpPr>
          <p:nvPr/>
        </p:nvSpPr>
        <p:spPr bwMode="auto">
          <a:xfrm>
            <a:off x="4648200" y="914400"/>
            <a:ext cx="4495800" cy="3785652"/>
          </a:xfrm>
          <a:prstGeom prst="rect">
            <a:avLst/>
          </a:prstGeom>
          <a:solidFill>
            <a:srgbClr val="00B0F0"/>
          </a:solidFill>
          <a:ln w="38100" algn="ctr">
            <a:solidFill>
              <a:srgbClr val="FFFF00"/>
            </a:solidFill>
            <a:miter lim="800000"/>
            <a:headEnd/>
            <a:tailEnd/>
          </a:ln>
          <a:effectLst/>
        </p:spPr>
        <p:txBody>
          <a:bodyPr wrap="square">
            <a:spAutoFit/>
          </a:bodyPr>
          <a:lstStyle/>
          <a:p>
            <a:endParaRPr lang="ru-RU" sz="2400" dirty="0">
              <a:solidFill>
                <a:schemeClr val="bg1"/>
              </a:solidFill>
            </a:endParaRPr>
          </a:p>
          <a:p>
            <a:r>
              <a:rPr lang="ru-RU" sz="2400" dirty="0">
                <a:solidFill>
                  <a:srgbClr val="C00000"/>
                </a:solidFill>
              </a:rPr>
              <a:t>Годными </a:t>
            </a:r>
            <a:r>
              <a:rPr lang="ru-RU" sz="2400" dirty="0">
                <a:solidFill>
                  <a:schemeClr val="bg1"/>
                </a:solidFill>
              </a:rPr>
              <a:t>к поступлению на военную службу по контракту признаются граждане, которые по состоянию здоровья годны к военной службе </a:t>
            </a:r>
            <a:r>
              <a:rPr lang="ru-RU" sz="2400" dirty="0">
                <a:solidFill>
                  <a:srgbClr val="C00000"/>
                </a:solidFill>
              </a:rPr>
              <a:t>(категория «А») </a:t>
            </a:r>
            <a:r>
              <a:rPr lang="ru-RU" sz="2400" dirty="0">
                <a:solidFill>
                  <a:schemeClr val="bg1"/>
                </a:solidFill>
              </a:rPr>
              <a:t>или годны к военной службе с незначительными ограничениями </a:t>
            </a:r>
            <a:r>
              <a:rPr lang="ru-RU" sz="2400" dirty="0">
                <a:solidFill>
                  <a:srgbClr val="C00000"/>
                </a:solidFill>
              </a:rPr>
              <a:t>(категория «Б»).</a:t>
            </a:r>
          </a:p>
          <a:p>
            <a:endParaRPr lang="ru-RU" sz="2400" dirty="0">
              <a:solidFill>
                <a:schemeClr val="bg1"/>
              </a:solidFill>
            </a:endParaRPr>
          </a:p>
        </p:txBody>
      </p:sp>
      <p:pic>
        <p:nvPicPr>
          <p:cNvPr id="36872" name="Picture 8" descr="vmf3"/>
          <p:cNvPicPr>
            <a:picLocks noChangeAspect="1" noChangeArrowheads="1"/>
          </p:cNvPicPr>
          <p:nvPr/>
        </p:nvPicPr>
        <p:blipFill>
          <a:blip r:embed="rId2" cstate="print"/>
          <a:srcRect/>
          <a:stretch>
            <a:fillRect/>
          </a:stretch>
        </p:blipFill>
        <p:spPr bwMode="auto">
          <a:xfrm>
            <a:off x="455613" y="914400"/>
            <a:ext cx="3811587" cy="4876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animEffect transition="in" filter="wipe(down)">
                                      <p:cBhvr>
                                        <p:cTn id="7" dur="500"/>
                                        <p:tgtEl>
                                          <p:spTgt spid="36870"/>
                                        </p:tgtEl>
                                      </p:cBhvr>
                                    </p:animEffect>
                                  </p:childTnLst>
                                </p:cTn>
                              </p:par>
                              <p:par>
                                <p:cTn id="8" presetID="22" presetClass="entr" presetSubtype="4" fill="hold" nodeType="withEffect">
                                  <p:stCondLst>
                                    <p:cond delay="0"/>
                                  </p:stCondLst>
                                  <p:childTnLst>
                                    <p:set>
                                      <p:cBhvr>
                                        <p:cTn id="9" dur="1" fill="hold">
                                          <p:stCondLst>
                                            <p:cond delay="0"/>
                                          </p:stCondLst>
                                        </p:cTn>
                                        <p:tgtEl>
                                          <p:spTgt spid="36872"/>
                                        </p:tgtEl>
                                        <p:attrNameLst>
                                          <p:attrName>style.visibility</p:attrName>
                                        </p:attrNameLst>
                                      </p:cBhvr>
                                      <p:to>
                                        <p:strVal val="visible"/>
                                      </p:to>
                                    </p:set>
                                    <p:animEffect transition="in" filter="wipe(down)">
                                      <p:cBhvr>
                                        <p:cTn id="10" dur="500"/>
                                        <p:tgtEl>
                                          <p:spTgt spid="36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 Box 6"/>
          <p:cNvSpPr txBox="1">
            <a:spLocks noChangeArrowheads="1"/>
          </p:cNvSpPr>
          <p:nvPr/>
        </p:nvSpPr>
        <p:spPr bwMode="auto">
          <a:xfrm>
            <a:off x="304800" y="228600"/>
            <a:ext cx="8610600" cy="1204913"/>
          </a:xfrm>
          <a:prstGeom prst="rect">
            <a:avLst/>
          </a:prstGeom>
          <a:solidFill>
            <a:srgbClr val="008000"/>
          </a:solidFill>
          <a:ln w="38100" algn="ctr">
            <a:solidFill>
              <a:srgbClr val="FFFF00"/>
            </a:solidFill>
            <a:miter lim="800000"/>
            <a:headEnd/>
            <a:tailEnd/>
          </a:ln>
          <a:effectLst/>
        </p:spPr>
        <p:txBody>
          <a:bodyPr anchor="ctr"/>
          <a:lstStyle/>
          <a:p>
            <a:pPr algn="ctr"/>
            <a:endParaRPr lang="ru-RU" sz="2800" dirty="0">
              <a:solidFill>
                <a:srgbClr val="FFFF00"/>
              </a:solidFill>
              <a:effectLst>
                <a:outerShdw blurRad="38100" dist="38100" dir="2700000" algn="tl">
                  <a:srgbClr val="000000"/>
                </a:outerShdw>
              </a:effectLst>
            </a:endParaRPr>
          </a:p>
          <a:p>
            <a:pPr algn="ctr"/>
            <a:r>
              <a:rPr lang="ru-RU" sz="2800" dirty="0">
                <a:solidFill>
                  <a:srgbClr val="FFFF00"/>
                </a:solidFill>
                <a:effectLst>
                  <a:outerShdw blurRad="38100" dist="38100" dir="2700000" algn="tl">
                    <a:srgbClr val="000000"/>
                  </a:outerShdw>
                </a:effectLst>
              </a:rPr>
              <a:t>Нормативы по физической подготовке </a:t>
            </a:r>
          </a:p>
          <a:p>
            <a:pPr algn="ctr"/>
            <a:r>
              <a:rPr lang="ru-RU" sz="2800" dirty="0">
                <a:solidFill>
                  <a:srgbClr val="FFFF00"/>
                </a:solidFill>
                <a:effectLst>
                  <a:outerShdw blurRad="38100" dist="38100" dir="2700000" algn="tl">
                    <a:srgbClr val="000000"/>
                  </a:outerShdw>
                </a:effectLst>
              </a:rPr>
              <a:t>для молодого пополнения</a:t>
            </a:r>
          </a:p>
          <a:p>
            <a:pPr algn="ctr"/>
            <a:endParaRPr lang="ru-RU" sz="2800" dirty="0">
              <a:solidFill>
                <a:srgbClr val="FFFF00"/>
              </a:solidFill>
              <a:effectLst>
                <a:outerShdw blurRad="38100" dist="38100" dir="2700000" algn="tl">
                  <a:srgbClr val="000000"/>
                </a:outerShdw>
              </a:effectLst>
            </a:endParaRPr>
          </a:p>
        </p:txBody>
      </p:sp>
      <p:sp>
        <p:nvSpPr>
          <p:cNvPr id="8248" name="Text Box 56"/>
          <p:cNvSpPr txBox="1">
            <a:spLocks noChangeArrowheads="1"/>
          </p:cNvSpPr>
          <p:nvPr/>
        </p:nvSpPr>
        <p:spPr bwMode="auto">
          <a:xfrm>
            <a:off x="0" y="1752600"/>
            <a:ext cx="9144000" cy="1200329"/>
          </a:xfrm>
          <a:prstGeom prst="rect">
            <a:avLst/>
          </a:prstGeom>
          <a:noFill/>
          <a:ln w="9525">
            <a:noFill/>
            <a:miter lim="800000"/>
            <a:headEnd/>
            <a:tailEnd/>
          </a:ln>
          <a:effectLst/>
        </p:spPr>
        <p:txBody>
          <a:bodyPr>
            <a:spAutoFit/>
          </a:bodyPr>
          <a:lstStyle/>
          <a:p>
            <a:pPr algn="ctr">
              <a:spcBef>
                <a:spcPct val="50000"/>
              </a:spcBef>
            </a:pPr>
            <a:r>
              <a:rPr lang="ru-RU" sz="2400" dirty="0">
                <a:solidFill>
                  <a:srgbClr val="002060"/>
                </a:solidFill>
              </a:rPr>
              <a:t>Уровень физической подготовленности включает обычно проверку таких показателей, как бег на 100 м и 3000 м, подтягивание на перекладине, плавание. </a:t>
            </a:r>
          </a:p>
        </p:txBody>
      </p:sp>
      <p:sp>
        <p:nvSpPr>
          <p:cNvPr id="8261" name="Text Box 69"/>
          <p:cNvSpPr txBox="1">
            <a:spLocks noChangeArrowheads="1"/>
          </p:cNvSpPr>
          <p:nvPr/>
        </p:nvSpPr>
        <p:spPr bwMode="auto">
          <a:xfrm>
            <a:off x="457200" y="5562600"/>
            <a:ext cx="8305800" cy="830997"/>
          </a:xfrm>
          <a:prstGeom prst="rect">
            <a:avLst/>
          </a:prstGeom>
          <a:noFill/>
          <a:ln w="9525">
            <a:noFill/>
            <a:miter lim="800000"/>
            <a:headEnd/>
            <a:tailEnd/>
          </a:ln>
          <a:effectLst/>
        </p:spPr>
        <p:txBody>
          <a:bodyPr>
            <a:spAutoFit/>
          </a:bodyPr>
          <a:lstStyle/>
          <a:p>
            <a:pPr algn="ctr">
              <a:spcBef>
                <a:spcPct val="50000"/>
              </a:spcBef>
            </a:pPr>
            <a:r>
              <a:rPr lang="ru-RU" sz="2400" dirty="0">
                <a:solidFill>
                  <a:srgbClr val="002060"/>
                </a:solidFill>
              </a:rPr>
              <a:t>Для тех, кто не умеет плавать, плавание может быть заменено другим видом.</a:t>
            </a:r>
          </a:p>
        </p:txBody>
      </p:sp>
      <p:graphicFrame>
        <p:nvGraphicFramePr>
          <p:cNvPr id="8355" name="Group 163"/>
          <p:cNvGraphicFramePr>
            <a:graphicFrameLocks noGrp="1"/>
          </p:cNvGraphicFramePr>
          <p:nvPr>
            <p:ph sz="half" idx="4294967295"/>
          </p:nvPr>
        </p:nvGraphicFramePr>
        <p:xfrm>
          <a:off x="1600200" y="3124200"/>
          <a:ext cx="7543800" cy="2152968"/>
        </p:xfrm>
        <a:graphic>
          <a:graphicData uri="http://schemas.openxmlformats.org/drawingml/2006/table">
            <a:tbl>
              <a:tblPr/>
              <a:tblGrid>
                <a:gridCol w="3771900"/>
                <a:gridCol w="3771900"/>
              </a:tblGrid>
              <a:tr h="496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bg1"/>
                          </a:solidFill>
                          <a:effectLst/>
                          <a:latin typeface="Arial" charset="0"/>
                        </a:rPr>
                        <a:t>Бег на 100 м</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3017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bg1"/>
                          </a:solidFill>
                          <a:effectLst/>
                          <a:latin typeface="Arial" charset="0"/>
                        </a:rPr>
                        <a:t>13,6 - 14,8 секунд</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lumMod val="50000"/>
                      </a:schemeClr>
                    </a:solidFill>
                  </a:tcPr>
                </a:tc>
              </a:tr>
              <a:tr h="407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bg1"/>
                          </a:solidFill>
                          <a:effectLst/>
                          <a:latin typeface="Arial" charset="0"/>
                        </a:rPr>
                        <a:t>Кросс на 3000 м</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3017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800" b="0" i="0" u="none" strike="noStrike" cap="none" normalizeH="0" baseline="0" smtClean="0">
                          <a:ln>
                            <a:noFill/>
                          </a:ln>
                          <a:solidFill>
                            <a:schemeClr val="bg1"/>
                          </a:solidFill>
                          <a:effectLst/>
                          <a:latin typeface="Arial" charset="0"/>
                        </a:rPr>
                        <a:t>12,00 - 13,30 минут</a:t>
                      </a:r>
                      <a:endParaRPr kumimoji="0" lang="ru-RU"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lumMod val="50000"/>
                      </a:schemeClr>
                    </a:solidFill>
                  </a:tcPr>
                </a:tc>
              </a:tr>
              <a:tr h="407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800" b="0" i="0" u="none" strike="noStrike" cap="none" normalizeH="0" baseline="0" smtClean="0">
                          <a:ln>
                            <a:noFill/>
                          </a:ln>
                          <a:solidFill>
                            <a:schemeClr val="bg1"/>
                          </a:solidFill>
                          <a:effectLst/>
                          <a:latin typeface="Arial" charset="0"/>
                        </a:rPr>
                        <a:t>Подтягивание</a:t>
                      </a:r>
                      <a:endParaRPr kumimoji="0" lang="ru-RU"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3017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800" b="0" i="0" u="none" strike="noStrike" cap="none" normalizeH="0" baseline="0" smtClean="0">
                          <a:ln>
                            <a:noFill/>
                          </a:ln>
                          <a:solidFill>
                            <a:schemeClr val="bg1"/>
                          </a:solidFill>
                          <a:effectLst/>
                          <a:latin typeface="Arial" charset="0"/>
                        </a:rPr>
                        <a:t>11 - 7 раз</a:t>
                      </a:r>
                      <a:endParaRPr kumimoji="0" lang="ru-RU"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lumMod val="50000"/>
                      </a:schemeClr>
                    </a:solidFill>
                  </a:tcPr>
                </a:tc>
              </a:tr>
              <a:tr h="598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800" b="0" i="0" u="none" strike="noStrike" cap="none" normalizeH="0" baseline="0" smtClean="0">
                          <a:ln>
                            <a:noFill/>
                          </a:ln>
                          <a:solidFill>
                            <a:schemeClr val="bg1"/>
                          </a:solidFill>
                          <a:effectLst/>
                          <a:latin typeface="Arial" charset="0"/>
                        </a:rPr>
                        <a:t>Плавание</a:t>
                      </a:r>
                      <a:endParaRPr kumimoji="0" lang="ru-RU"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3017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dirty="0" smtClean="0">
                          <a:ln>
                            <a:noFill/>
                          </a:ln>
                          <a:solidFill>
                            <a:schemeClr val="bg1"/>
                          </a:solidFill>
                          <a:effectLst/>
                          <a:latin typeface="Arial" charset="0"/>
                        </a:rPr>
                        <a:t>50 - 100 метров</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lumMod val="5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p:cTn id="7" dur="1000" fill="hold"/>
                                        <p:tgtEl>
                                          <p:spTgt spid="8198"/>
                                        </p:tgtEl>
                                        <p:attrNameLst>
                                          <p:attrName>ppt_w</p:attrName>
                                        </p:attrNameLst>
                                      </p:cBhvr>
                                      <p:tavLst>
                                        <p:tav tm="0">
                                          <p:val>
                                            <p:fltVal val="0"/>
                                          </p:val>
                                        </p:tav>
                                        <p:tav tm="100000">
                                          <p:val>
                                            <p:strVal val="#ppt_w"/>
                                          </p:val>
                                        </p:tav>
                                      </p:tavLst>
                                    </p:anim>
                                    <p:anim calcmode="lin" valueType="num">
                                      <p:cBhvr>
                                        <p:cTn id="8" dur="1000" fill="hold"/>
                                        <p:tgtEl>
                                          <p:spTgt spid="8198"/>
                                        </p:tgtEl>
                                        <p:attrNameLst>
                                          <p:attrName>ppt_h</p:attrName>
                                        </p:attrNameLst>
                                      </p:cBhvr>
                                      <p:tavLst>
                                        <p:tav tm="0">
                                          <p:val>
                                            <p:fltVal val="0"/>
                                          </p:val>
                                        </p:tav>
                                        <p:tav tm="100000">
                                          <p:val>
                                            <p:strVal val="#ppt_h"/>
                                          </p:val>
                                        </p:tav>
                                      </p:tavLst>
                                    </p:anim>
                                    <p:anim calcmode="lin" valueType="num">
                                      <p:cBhvr>
                                        <p:cTn id="9" dur="1000" fill="hold"/>
                                        <p:tgtEl>
                                          <p:spTgt spid="8198"/>
                                        </p:tgtEl>
                                        <p:attrNameLst>
                                          <p:attrName>style.rotation</p:attrName>
                                        </p:attrNameLst>
                                      </p:cBhvr>
                                      <p:tavLst>
                                        <p:tav tm="0">
                                          <p:val>
                                            <p:fltVal val="90"/>
                                          </p:val>
                                        </p:tav>
                                        <p:tav tm="100000">
                                          <p:val>
                                            <p:fltVal val="0"/>
                                          </p:val>
                                        </p:tav>
                                      </p:tavLst>
                                    </p:anim>
                                    <p:animEffect transition="in" filter="fade">
                                      <p:cBhvr>
                                        <p:cTn id="10" dur="1000"/>
                                        <p:tgtEl>
                                          <p:spTgt spid="819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248"/>
                                        </p:tgtEl>
                                        <p:attrNameLst>
                                          <p:attrName>style.visibility</p:attrName>
                                        </p:attrNameLst>
                                      </p:cBhvr>
                                      <p:to>
                                        <p:strVal val="visible"/>
                                      </p:to>
                                    </p:set>
                                    <p:anim calcmode="lin" valueType="num">
                                      <p:cBhvr>
                                        <p:cTn id="13" dur="1000" fill="hold"/>
                                        <p:tgtEl>
                                          <p:spTgt spid="8248"/>
                                        </p:tgtEl>
                                        <p:attrNameLst>
                                          <p:attrName>ppt_w</p:attrName>
                                        </p:attrNameLst>
                                      </p:cBhvr>
                                      <p:tavLst>
                                        <p:tav tm="0">
                                          <p:val>
                                            <p:fltVal val="0"/>
                                          </p:val>
                                        </p:tav>
                                        <p:tav tm="100000">
                                          <p:val>
                                            <p:strVal val="#ppt_w"/>
                                          </p:val>
                                        </p:tav>
                                      </p:tavLst>
                                    </p:anim>
                                    <p:anim calcmode="lin" valueType="num">
                                      <p:cBhvr>
                                        <p:cTn id="14" dur="1000" fill="hold"/>
                                        <p:tgtEl>
                                          <p:spTgt spid="8248"/>
                                        </p:tgtEl>
                                        <p:attrNameLst>
                                          <p:attrName>ppt_h</p:attrName>
                                        </p:attrNameLst>
                                      </p:cBhvr>
                                      <p:tavLst>
                                        <p:tav tm="0">
                                          <p:val>
                                            <p:fltVal val="0"/>
                                          </p:val>
                                        </p:tav>
                                        <p:tav tm="100000">
                                          <p:val>
                                            <p:strVal val="#ppt_h"/>
                                          </p:val>
                                        </p:tav>
                                      </p:tavLst>
                                    </p:anim>
                                    <p:anim calcmode="lin" valueType="num">
                                      <p:cBhvr>
                                        <p:cTn id="15" dur="1000" fill="hold"/>
                                        <p:tgtEl>
                                          <p:spTgt spid="8248"/>
                                        </p:tgtEl>
                                        <p:attrNameLst>
                                          <p:attrName>style.rotation</p:attrName>
                                        </p:attrNameLst>
                                      </p:cBhvr>
                                      <p:tavLst>
                                        <p:tav tm="0">
                                          <p:val>
                                            <p:fltVal val="90"/>
                                          </p:val>
                                        </p:tav>
                                        <p:tav tm="100000">
                                          <p:val>
                                            <p:fltVal val="0"/>
                                          </p:val>
                                        </p:tav>
                                      </p:tavLst>
                                    </p:anim>
                                    <p:animEffect transition="in" filter="fade">
                                      <p:cBhvr>
                                        <p:cTn id="16" dur="1000"/>
                                        <p:tgtEl>
                                          <p:spTgt spid="824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261"/>
                                        </p:tgtEl>
                                        <p:attrNameLst>
                                          <p:attrName>style.visibility</p:attrName>
                                        </p:attrNameLst>
                                      </p:cBhvr>
                                      <p:to>
                                        <p:strVal val="visible"/>
                                      </p:to>
                                    </p:set>
                                    <p:anim calcmode="lin" valueType="num">
                                      <p:cBhvr>
                                        <p:cTn id="19" dur="1000" fill="hold"/>
                                        <p:tgtEl>
                                          <p:spTgt spid="8261"/>
                                        </p:tgtEl>
                                        <p:attrNameLst>
                                          <p:attrName>ppt_w</p:attrName>
                                        </p:attrNameLst>
                                      </p:cBhvr>
                                      <p:tavLst>
                                        <p:tav tm="0">
                                          <p:val>
                                            <p:fltVal val="0"/>
                                          </p:val>
                                        </p:tav>
                                        <p:tav tm="100000">
                                          <p:val>
                                            <p:strVal val="#ppt_w"/>
                                          </p:val>
                                        </p:tav>
                                      </p:tavLst>
                                    </p:anim>
                                    <p:anim calcmode="lin" valueType="num">
                                      <p:cBhvr>
                                        <p:cTn id="20" dur="1000" fill="hold"/>
                                        <p:tgtEl>
                                          <p:spTgt spid="8261"/>
                                        </p:tgtEl>
                                        <p:attrNameLst>
                                          <p:attrName>ppt_h</p:attrName>
                                        </p:attrNameLst>
                                      </p:cBhvr>
                                      <p:tavLst>
                                        <p:tav tm="0">
                                          <p:val>
                                            <p:fltVal val="0"/>
                                          </p:val>
                                        </p:tav>
                                        <p:tav tm="100000">
                                          <p:val>
                                            <p:strVal val="#ppt_h"/>
                                          </p:val>
                                        </p:tav>
                                      </p:tavLst>
                                    </p:anim>
                                    <p:anim calcmode="lin" valueType="num">
                                      <p:cBhvr>
                                        <p:cTn id="21" dur="1000" fill="hold"/>
                                        <p:tgtEl>
                                          <p:spTgt spid="8261"/>
                                        </p:tgtEl>
                                        <p:attrNameLst>
                                          <p:attrName>style.rotation</p:attrName>
                                        </p:attrNameLst>
                                      </p:cBhvr>
                                      <p:tavLst>
                                        <p:tav tm="0">
                                          <p:val>
                                            <p:fltVal val="90"/>
                                          </p:val>
                                        </p:tav>
                                        <p:tav tm="100000">
                                          <p:val>
                                            <p:fltVal val="0"/>
                                          </p:val>
                                        </p:tav>
                                      </p:tavLst>
                                    </p:anim>
                                    <p:animEffect transition="in" filter="fade">
                                      <p:cBhvr>
                                        <p:cTn id="22" dur="1000"/>
                                        <p:tgtEl>
                                          <p:spTgt spid="8261"/>
                                        </p:tgtEl>
                                      </p:cBhvr>
                                    </p:animEffect>
                                  </p:childTnLst>
                                </p:cTn>
                              </p:par>
                              <p:par>
                                <p:cTn id="23" presetID="31" presetClass="entr" presetSubtype="0" fill="hold" nodeType="withEffect">
                                  <p:stCondLst>
                                    <p:cond delay="0"/>
                                  </p:stCondLst>
                                  <p:childTnLst>
                                    <p:set>
                                      <p:cBhvr>
                                        <p:cTn id="24" dur="1" fill="hold">
                                          <p:stCondLst>
                                            <p:cond delay="0"/>
                                          </p:stCondLst>
                                        </p:cTn>
                                        <p:tgtEl>
                                          <p:spTgt spid="8355"/>
                                        </p:tgtEl>
                                        <p:attrNameLst>
                                          <p:attrName>style.visibility</p:attrName>
                                        </p:attrNameLst>
                                      </p:cBhvr>
                                      <p:to>
                                        <p:strVal val="visible"/>
                                      </p:to>
                                    </p:set>
                                    <p:anim calcmode="lin" valueType="num">
                                      <p:cBhvr>
                                        <p:cTn id="25" dur="1000" fill="hold"/>
                                        <p:tgtEl>
                                          <p:spTgt spid="8355"/>
                                        </p:tgtEl>
                                        <p:attrNameLst>
                                          <p:attrName>ppt_w</p:attrName>
                                        </p:attrNameLst>
                                      </p:cBhvr>
                                      <p:tavLst>
                                        <p:tav tm="0">
                                          <p:val>
                                            <p:fltVal val="0"/>
                                          </p:val>
                                        </p:tav>
                                        <p:tav tm="100000">
                                          <p:val>
                                            <p:strVal val="#ppt_w"/>
                                          </p:val>
                                        </p:tav>
                                      </p:tavLst>
                                    </p:anim>
                                    <p:anim calcmode="lin" valueType="num">
                                      <p:cBhvr>
                                        <p:cTn id="26" dur="1000" fill="hold"/>
                                        <p:tgtEl>
                                          <p:spTgt spid="8355"/>
                                        </p:tgtEl>
                                        <p:attrNameLst>
                                          <p:attrName>ppt_h</p:attrName>
                                        </p:attrNameLst>
                                      </p:cBhvr>
                                      <p:tavLst>
                                        <p:tav tm="0">
                                          <p:val>
                                            <p:fltVal val="0"/>
                                          </p:val>
                                        </p:tav>
                                        <p:tav tm="100000">
                                          <p:val>
                                            <p:strVal val="#ppt_h"/>
                                          </p:val>
                                        </p:tav>
                                      </p:tavLst>
                                    </p:anim>
                                    <p:anim calcmode="lin" valueType="num">
                                      <p:cBhvr>
                                        <p:cTn id="27" dur="1000" fill="hold"/>
                                        <p:tgtEl>
                                          <p:spTgt spid="8355"/>
                                        </p:tgtEl>
                                        <p:attrNameLst>
                                          <p:attrName>style.rotation</p:attrName>
                                        </p:attrNameLst>
                                      </p:cBhvr>
                                      <p:tavLst>
                                        <p:tav tm="0">
                                          <p:val>
                                            <p:fltVal val="90"/>
                                          </p:val>
                                        </p:tav>
                                        <p:tav tm="100000">
                                          <p:val>
                                            <p:fltVal val="0"/>
                                          </p:val>
                                        </p:tav>
                                      </p:tavLst>
                                    </p:anim>
                                    <p:animEffect transition="in" filter="fade">
                                      <p:cBhvr>
                                        <p:cTn id="28" dur="1000"/>
                                        <p:tgtEl>
                                          <p:spTgt spid="8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P spid="8248" grpId="0"/>
      <p:bldP spid="826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04800" y="228600"/>
            <a:ext cx="8686800" cy="2246769"/>
          </a:xfrm>
          <a:prstGeom prst="rect">
            <a:avLst/>
          </a:prstGeom>
          <a:solidFill>
            <a:schemeClr val="accent3">
              <a:lumMod val="75000"/>
            </a:schemeClr>
          </a:solidFill>
          <a:ln w="9525" algn="ctr">
            <a:solidFill>
              <a:srgbClr val="FFFF00"/>
            </a:solidFill>
            <a:miter lim="800000"/>
            <a:headEnd/>
            <a:tailEnd/>
          </a:ln>
          <a:effectLst/>
        </p:spPr>
        <p:txBody>
          <a:bodyPr>
            <a:spAutoFit/>
          </a:bodyPr>
          <a:lstStyle/>
          <a:p>
            <a:pPr algn="l"/>
            <a:r>
              <a:rPr lang="ru-RU" sz="2000" dirty="0">
                <a:solidFill>
                  <a:schemeClr val="bg1"/>
                </a:solidFill>
              </a:rPr>
              <a:t>По результатам профессионального психологического отбора выносится одно из четырех заключений о профессиональной пригодности гражданина к военной службе по контракту на конкретной воинской должности:</a:t>
            </a:r>
          </a:p>
          <a:p>
            <a:pPr lvl="3" algn="l">
              <a:buFontTx/>
              <a:buChar char="•"/>
            </a:pPr>
            <a:r>
              <a:rPr lang="ru-RU" sz="2000" dirty="0">
                <a:solidFill>
                  <a:schemeClr val="bg1"/>
                </a:solidFill>
              </a:rPr>
              <a:t> рекомендуется в первую очередь - </a:t>
            </a:r>
            <a:r>
              <a:rPr lang="ru-RU" sz="2000" dirty="0">
                <a:solidFill>
                  <a:srgbClr val="C00000"/>
                </a:solidFill>
              </a:rPr>
              <a:t>первая категория;</a:t>
            </a:r>
          </a:p>
          <a:p>
            <a:pPr lvl="3" algn="l">
              <a:buFontTx/>
              <a:buChar char="•"/>
            </a:pPr>
            <a:r>
              <a:rPr lang="ru-RU" sz="2000" dirty="0">
                <a:solidFill>
                  <a:srgbClr val="C00000"/>
                </a:solidFill>
              </a:rPr>
              <a:t> </a:t>
            </a:r>
            <a:r>
              <a:rPr lang="ru-RU" sz="2000" dirty="0">
                <a:solidFill>
                  <a:schemeClr val="bg1"/>
                </a:solidFill>
              </a:rPr>
              <a:t>рекомендуется -</a:t>
            </a:r>
            <a:r>
              <a:rPr lang="ru-RU" sz="2000" dirty="0">
                <a:solidFill>
                  <a:srgbClr val="C00000"/>
                </a:solidFill>
              </a:rPr>
              <a:t> вторая категория;</a:t>
            </a:r>
          </a:p>
          <a:p>
            <a:pPr lvl="3" algn="l">
              <a:buFontTx/>
              <a:buChar char="•"/>
            </a:pPr>
            <a:r>
              <a:rPr lang="ru-RU" sz="2000" dirty="0">
                <a:solidFill>
                  <a:schemeClr val="bg1"/>
                </a:solidFill>
              </a:rPr>
              <a:t> рекомендуется условно - </a:t>
            </a:r>
            <a:r>
              <a:rPr lang="ru-RU" sz="2000" dirty="0">
                <a:solidFill>
                  <a:srgbClr val="C00000"/>
                </a:solidFill>
              </a:rPr>
              <a:t>третья категория</a:t>
            </a:r>
            <a:r>
              <a:rPr lang="ru-RU" sz="2000" dirty="0">
                <a:solidFill>
                  <a:schemeClr val="bg1"/>
                </a:solidFill>
              </a:rPr>
              <a:t>;</a:t>
            </a:r>
          </a:p>
          <a:p>
            <a:pPr lvl="3" algn="l">
              <a:buFontTx/>
              <a:buChar char="•"/>
            </a:pPr>
            <a:r>
              <a:rPr lang="ru-RU" sz="2000" dirty="0">
                <a:solidFill>
                  <a:schemeClr val="bg1"/>
                </a:solidFill>
              </a:rPr>
              <a:t> не рекомендуется - </a:t>
            </a:r>
            <a:r>
              <a:rPr lang="ru-RU" sz="2000" dirty="0">
                <a:solidFill>
                  <a:srgbClr val="C00000"/>
                </a:solidFill>
              </a:rPr>
              <a:t>четвертая категория</a:t>
            </a:r>
            <a:r>
              <a:rPr lang="ru-RU" sz="2000" dirty="0">
                <a:solidFill>
                  <a:schemeClr val="bg1"/>
                </a:solidFill>
              </a:rPr>
              <a:t>.</a:t>
            </a:r>
          </a:p>
        </p:txBody>
      </p:sp>
      <p:sp>
        <p:nvSpPr>
          <p:cNvPr id="43011" name="Text Box 3"/>
          <p:cNvSpPr txBox="1">
            <a:spLocks noChangeArrowheads="1"/>
          </p:cNvSpPr>
          <p:nvPr/>
        </p:nvSpPr>
        <p:spPr bwMode="auto">
          <a:xfrm>
            <a:off x="304800" y="5638800"/>
            <a:ext cx="8610600" cy="1006475"/>
          </a:xfrm>
          <a:prstGeom prst="rect">
            <a:avLst/>
          </a:prstGeom>
          <a:solidFill>
            <a:schemeClr val="accent1">
              <a:lumMod val="75000"/>
            </a:schemeClr>
          </a:solidFill>
          <a:ln w="38100">
            <a:noFill/>
            <a:miter lim="800000"/>
            <a:headEnd/>
            <a:tailEnd/>
          </a:ln>
          <a:effectLst/>
        </p:spPr>
        <p:txBody>
          <a:bodyPr>
            <a:spAutoFit/>
          </a:bodyPr>
          <a:lstStyle/>
          <a:p>
            <a:r>
              <a:rPr lang="ru-RU" sz="2000" dirty="0">
                <a:solidFill>
                  <a:schemeClr val="bg1"/>
                </a:solidFill>
              </a:rPr>
              <a:t>Гражданин, получивший </a:t>
            </a:r>
            <a:r>
              <a:rPr lang="ru-RU" sz="2000" dirty="0">
                <a:solidFill>
                  <a:srgbClr val="C00000"/>
                </a:solidFill>
              </a:rPr>
              <a:t>четвертую категорию </a:t>
            </a:r>
            <a:r>
              <a:rPr lang="ru-RU" sz="2000" dirty="0">
                <a:solidFill>
                  <a:schemeClr val="bg1"/>
                </a:solidFill>
              </a:rPr>
              <a:t>по результатам профессионального психологического отбора, на военную службу по контракту не принимается </a:t>
            </a:r>
          </a:p>
        </p:txBody>
      </p:sp>
      <p:pic>
        <p:nvPicPr>
          <p:cNvPr id="43013" name="Picture 5" descr="image006"/>
          <p:cNvPicPr>
            <a:picLocks noChangeAspect="1" noChangeArrowheads="1"/>
          </p:cNvPicPr>
          <p:nvPr/>
        </p:nvPicPr>
        <p:blipFill>
          <a:blip r:embed="rId2" cstate="print"/>
          <a:srcRect/>
          <a:stretch>
            <a:fillRect/>
          </a:stretch>
        </p:blipFill>
        <p:spPr bwMode="auto">
          <a:xfrm>
            <a:off x="1143000" y="2971800"/>
            <a:ext cx="7162800" cy="24272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p:cTn id="7" dur="1000" fill="hold"/>
                                        <p:tgtEl>
                                          <p:spTgt spid="43010"/>
                                        </p:tgtEl>
                                        <p:attrNameLst>
                                          <p:attrName>ppt_w</p:attrName>
                                        </p:attrNameLst>
                                      </p:cBhvr>
                                      <p:tavLst>
                                        <p:tav tm="0">
                                          <p:val>
                                            <p:fltVal val="0"/>
                                          </p:val>
                                        </p:tav>
                                        <p:tav tm="100000">
                                          <p:val>
                                            <p:strVal val="#ppt_w"/>
                                          </p:val>
                                        </p:tav>
                                      </p:tavLst>
                                    </p:anim>
                                    <p:anim calcmode="lin" valueType="num">
                                      <p:cBhvr>
                                        <p:cTn id="8" dur="1000" fill="hold"/>
                                        <p:tgtEl>
                                          <p:spTgt spid="43010"/>
                                        </p:tgtEl>
                                        <p:attrNameLst>
                                          <p:attrName>ppt_h</p:attrName>
                                        </p:attrNameLst>
                                      </p:cBhvr>
                                      <p:tavLst>
                                        <p:tav tm="0">
                                          <p:val>
                                            <p:fltVal val="0"/>
                                          </p:val>
                                        </p:tav>
                                        <p:tav tm="100000">
                                          <p:val>
                                            <p:strVal val="#ppt_h"/>
                                          </p:val>
                                        </p:tav>
                                      </p:tavLst>
                                    </p:anim>
                                    <p:anim calcmode="lin" valueType="num">
                                      <p:cBhvr>
                                        <p:cTn id="9" dur="1000" fill="hold"/>
                                        <p:tgtEl>
                                          <p:spTgt spid="43010"/>
                                        </p:tgtEl>
                                        <p:attrNameLst>
                                          <p:attrName>style.rotation</p:attrName>
                                        </p:attrNameLst>
                                      </p:cBhvr>
                                      <p:tavLst>
                                        <p:tav tm="0">
                                          <p:val>
                                            <p:fltVal val="90"/>
                                          </p:val>
                                        </p:tav>
                                        <p:tav tm="100000">
                                          <p:val>
                                            <p:fltVal val="0"/>
                                          </p:val>
                                        </p:tav>
                                      </p:tavLst>
                                    </p:anim>
                                    <p:animEffect transition="in" filter="fade">
                                      <p:cBhvr>
                                        <p:cTn id="10" dur="1000"/>
                                        <p:tgtEl>
                                          <p:spTgt spid="43010"/>
                                        </p:tgtEl>
                                      </p:cBhvr>
                                    </p:animEffect>
                                  </p:childTnLst>
                                </p:cTn>
                              </p:par>
                              <p:par>
                                <p:cTn id="11" presetID="31" presetClass="entr" presetSubtype="0" fill="hold" nodeType="withEffect">
                                  <p:stCondLst>
                                    <p:cond delay="0"/>
                                  </p:stCondLst>
                                  <p:childTnLst>
                                    <p:set>
                                      <p:cBhvr>
                                        <p:cTn id="12" dur="1" fill="hold">
                                          <p:stCondLst>
                                            <p:cond delay="0"/>
                                          </p:stCondLst>
                                        </p:cTn>
                                        <p:tgtEl>
                                          <p:spTgt spid="43013"/>
                                        </p:tgtEl>
                                        <p:attrNameLst>
                                          <p:attrName>style.visibility</p:attrName>
                                        </p:attrNameLst>
                                      </p:cBhvr>
                                      <p:to>
                                        <p:strVal val="visible"/>
                                      </p:to>
                                    </p:set>
                                    <p:anim calcmode="lin" valueType="num">
                                      <p:cBhvr>
                                        <p:cTn id="13" dur="1000" fill="hold"/>
                                        <p:tgtEl>
                                          <p:spTgt spid="43013"/>
                                        </p:tgtEl>
                                        <p:attrNameLst>
                                          <p:attrName>ppt_w</p:attrName>
                                        </p:attrNameLst>
                                      </p:cBhvr>
                                      <p:tavLst>
                                        <p:tav tm="0">
                                          <p:val>
                                            <p:fltVal val="0"/>
                                          </p:val>
                                        </p:tav>
                                        <p:tav tm="100000">
                                          <p:val>
                                            <p:strVal val="#ppt_w"/>
                                          </p:val>
                                        </p:tav>
                                      </p:tavLst>
                                    </p:anim>
                                    <p:anim calcmode="lin" valueType="num">
                                      <p:cBhvr>
                                        <p:cTn id="14" dur="1000" fill="hold"/>
                                        <p:tgtEl>
                                          <p:spTgt spid="43013"/>
                                        </p:tgtEl>
                                        <p:attrNameLst>
                                          <p:attrName>ppt_h</p:attrName>
                                        </p:attrNameLst>
                                      </p:cBhvr>
                                      <p:tavLst>
                                        <p:tav tm="0">
                                          <p:val>
                                            <p:fltVal val="0"/>
                                          </p:val>
                                        </p:tav>
                                        <p:tav tm="100000">
                                          <p:val>
                                            <p:strVal val="#ppt_h"/>
                                          </p:val>
                                        </p:tav>
                                      </p:tavLst>
                                    </p:anim>
                                    <p:anim calcmode="lin" valueType="num">
                                      <p:cBhvr>
                                        <p:cTn id="15" dur="1000" fill="hold"/>
                                        <p:tgtEl>
                                          <p:spTgt spid="43013"/>
                                        </p:tgtEl>
                                        <p:attrNameLst>
                                          <p:attrName>style.rotation</p:attrName>
                                        </p:attrNameLst>
                                      </p:cBhvr>
                                      <p:tavLst>
                                        <p:tav tm="0">
                                          <p:val>
                                            <p:fltVal val="90"/>
                                          </p:val>
                                        </p:tav>
                                        <p:tav tm="100000">
                                          <p:val>
                                            <p:fltVal val="0"/>
                                          </p:val>
                                        </p:tav>
                                      </p:tavLst>
                                    </p:anim>
                                    <p:animEffect transition="in" filter="fade">
                                      <p:cBhvr>
                                        <p:cTn id="16" dur="1000"/>
                                        <p:tgtEl>
                                          <p:spTgt spid="4301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3011"/>
                                        </p:tgtEl>
                                        <p:attrNameLst>
                                          <p:attrName>style.visibility</p:attrName>
                                        </p:attrNameLst>
                                      </p:cBhvr>
                                      <p:to>
                                        <p:strVal val="visible"/>
                                      </p:to>
                                    </p:set>
                                    <p:anim calcmode="lin" valueType="num">
                                      <p:cBhvr>
                                        <p:cTn id="19" dur="1000" fill="hold"/>
                                        <p:tgtEl>
                                          <p:spTgt spid="43011"/>
                                        </p:tgtEl>
                                        <p:attrNameLst>
                                          <p:attrName>ppt_w</p:attrName>
                                        </p:attrNameLst>
                                      </p:cBhvr>
                                      <p:tavLst>
                                        <p:tav tm="0">
                                          <p:val>
                                            <p:fltVal val="0"/>
                                          </p:val>
                                        </p:tav>
                                        <p:tav tm="100000">
                                          <p:val>
                                            <p:strVal val="#ppt_w"/>
                                          </p:val>
                                        </p:tav>
                                      </p:tavLst>
                                    </p:anim>
                                    <p:anim calcmode="lin" valueType="num">
                                      <p:cBhvr>
                                        <p:cTn id="20" dur="1000" fill="hold"/>
                                        <p:tgtEl>
                                          <p:spTgt spid="43011"/>
                                        </p:tgtEl>
                                        <p:attrNameLst>
                                          <p:attrName>ppt_h</p:attrName>
                                        </p:attrNameLst>
                                      </p:cBhvr>
                                      <p:tavLst>
                                        <p:tav tm="0">
                                          <p:val>
                                            <p:fltVal val="0"/>
                                          </p:val>
                                        </p:tav>
                                        <p:tav tm="100000">
                                          <p:val>
                                            <p:strVal val="#ppt_h"/>
                                          </p:val>
                                        </p:tav>
                                      </p:tavLst>
                                    </p:anim>
                                    <p:anim calcmode="lin" valueType="num">
                                      <p:cBhvr>
                                        <p:cTn id="21" dur="1000" fill="hold"/>
                                        <p:tgtEl>
                                          <p:spTgt spid="43011"/>
                                        </p:tgtEl>
                                        <p:attrNameLst>
                                          <p:attrName>style.rotation</p:attrName>
                                        </p:attrNameLst>
                                      </p:cBhvr>
                                      <p:tavLst>
                                        <p:tav tm="0">
                                          <p:val>
                                            <p:fltVal val="90"/>
                                          </p:val>
                                        </p:tav>
                                        <p:tav tm="100000">
                                          <p:val>
                                            <p:fltVal val="0"/>
                                          </p:val>
                                        </p:tav>
                                      </p:tavLst>
                                    </p:anim>
                                    <p:animEffect transition="in" filter="fade">
                                      <p:cBhvr>
                                        <p:cTn id="22" dur="1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nimBg="1"/>
      <p:bldP spid="430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28600" y="228600"/>
            <a:ext cx="8686800" cy="2308324"/>
          </a:xfrm>
          <a:prstGeom prst="rect">
            <a:avLst/>
          </a:prstGeom>
          <a:solidFill>
            <a:srgbClr val="00B0F0"/>
          </a:solidFill>
          <a:ln w="38100" algn="ctr">
            <a:solidFill>
              <a:srgbClr val="FFFF00"/>
            </a:solidFill>
            <a:miter lim="800000"/>
            <a:headEnd/>
            <a:tailEnd/>
          </a:ln>
          <a:effectLst/>
        </p:spPr>
        <p:txBody>
          <a:bodyPr>
            <a:spAutoFit/>
          </a:bodyPr>
          <a:lstStyle/>
          <a:p>
            <a:r>
              <a:rPr lang="ru-RU" sz="2400" b="1" dirty="0">
                <a:solidFill>
                  <a:srgbClr val="C00000"/>
                </a:solidFill>
              </a:rPr>
              <a:t>Первый контракт о прохождении военной службы</a:t>
            </a:r>
            <a:r>
              <a:rPr lang="ru-RU" sz="2400" i="1" dirty="0">
                <a:solidFill>
                  <a:srgbClr val="C00000"/>
                </a:solidFill>
              </a:rPr>
              <a:t> </a:t>
            </a:r>
          </a:p>
          <a:p>
            <a:r>
              <a:rPr lang="ru-RU" sz="2400" dirty="0">
                <a:solidFill>
                  <a:schemeClr val="bg1"/>
                </a:solidFill>
              </a:rPr>
              <a:t>с поступающим на воинскую должность, для которой штатом предусмотрено воинское звание солдата, матроса, сержанта, старшины, заключается </a:t>
            </a:r>
            <a:r>
              <a:rPr lang="ru-RU" sz="2400" dirty="0">
                <a:solidFill>
                  <a:srgbClr val="C00000"/>
                </a:solidFill>
              </a:rPr>
              <a:t>на 3 года</a:t>
            </a:r>
            <a:r>
              <a:rPr lang="ru-RU" sz="2400" dirty="0">
                <a:solidFill>
                  <a:schemeClr val="bg1"/>
                </a:solidFill>
              </a:rPr>
              <a:t>; </a:t>
            </a:r>
          </a:p>
          <a:p>
            <a:r>
              <a:rPr lang="ru-RU" sz="2400" dirty="0">
                <a:solidFill>
                  <a:schemeClr val="bg1"/>
                </a:solidFill>
              </a:rPr>
              <a:t>с поступающим на воинскую должность, для которой штатом предусмотрено воинское </a:t>
            </a:r>
            <a:r>
              <a:rPr lang="ru-RU" sz="2400" dirty="0" smtClean="0">
                <a:solidFill>
                  <a:schemeClr val="bg1"/>
                </a:solidFill>
              </a:rPr>
              <a:t>звание </a:t>
            </a:r>
            <a:r>
              <a:rPr lang="ru-RU" sz="2400" dirty="0">
                <a:solidFill>
                  <a:schemeClr val="bg1"/>
                </a:solidFill>
              </a:rPr>
              <a:t>офицера, - </a:t>
            </a:r>
            <a:r>
              <a:rPr lang="ru-RU" sz="2400" dirty="0">
                <a:solidFill>
                  <a:srgbClr val="C00000"/>
                </a:solidFill>
              </a:rPr>
              <a:t>на 5 лет</a:t>
            </a:r>
            <a:r>
              <a:rPr lang="ru-RU" sz="2400" dirty="0">
                <a:solidFill>
                  <a:schemeClr val="bg1"/>
                </a:solidFill>
              </a:rPr>
              <a:t>.</a:t>
            </a:r>
          </a:p>
        </p:txBody>
      </p:sp>
      <p:sp>
        <p:nvSpPr>
          <p:cNvPr id="44035" name="Text Box 3"/>
          <p:cNvSpPr txBox="1">
            <a:spLocks noChangeArrowheads="1"/>
          </p:cNvSpPr>
          <p:nvPr/>
        </p:nvSpPr>
        <p:spPr bwMode="auto">
          <a:xfrm>
            <a:off x="4572000" y="3200400"/>
            <a:ext cx="4114800" cy="2298700"/>
          </a:xfrm>
          <a:prstGeom prst="rect">
            <a:avLst/>
          </a:prstGeom>
          <a:solidFill>
            <a:schemeClr val="accent1">
              <a:lumMod val="60000"/>
              <a:lumOff val="40000"/>
            </a:schemeClr>
          </a:solidFill>
          <a:ln w="9525" algn="ctr">
            <a:solidFill>
              <a:srgbClr val="FFFF00"/>
            </a:solidFill>
            <a:miter lim="800000"/>
            <a:headEnd/>
            <a:tailEnd/>
          </a:ln>
          <a:effectLst/>
        </p:spPr>
        <p:txBody>
          <a:bodyPr>
            <a:spAutoFit/>
          </a:bodyPr>
          <a:lstStyle/>
          <a:p>
            <a:r>
              <a:rPr lang="ru-RU" dirty="0">
                <a:solidFill>
                  <a:schemeClr val="bg1"/>
                </a:solidFill>
              </a:rPr>
              <a:t>Военнослужащий, проходящий военную службу по призыву, может заключить первый контракт о прохождении военной службы на меньший срок при условии, что общая продолжительность его военной службы по призыву и по первому контракту составит 3 года.</a:t>
            </a:r>
          </a:p>
        </p:txBody>
      </p:sp>
      <p:sp>
        <p:nvSpPr>
          <p:cNvPr id="44036" name="Text Box 4"/>
          <p:cNvSpPr txBox="1">
            <a:spLocks noChangeArrowheads="1"/>
          </p:cNvSpPr>
          <p:nvPr/>
        </p:nvSpPr>
        <p:spPr bwMode="auto">
          <a:xfrm>
            <a:off x="152400" y="5791200"/>
            <a:ext cx="8763000" cy="860425"/>
          </a:xfrm>
          <a:prstGeom prst="rect">
            <a:avLst/>
          </a:prstGeom>
          <a:solidFill>
            <a:schemeClr val="tx2">
              <a:lumMod val="75000"/>
            </a:schemeClr>
          </a:solidFill>
          <a:ln w="38100">
            <a:solidFill>
              <a:srgbClr val="FFFF00"/>
            </a:solidFill>
            <a:miter lim="800000"/>
            <a:headEnd/>
            <a:tailEnd/>
          </a:ln>
          <a:effectLst/>
        </p:spPr>
        <p:txBody>
          <a:bodyPr>
            <a:spAutoFit/>
          </a:bodyPr>
          <a:lstStyle/>
          <a:p>
            <a:r>
              <a:rPr lang="ru-RU" sz="2400" b="1" dirty="0">
                <a:solidFill>
                  <a:srgbClr val="C00000"/>
                </a:solidFill>
              </a:rPr>
              <a:t>Новый контракт</a:t>
            </a:r>
            <a:r>
              <a:rPr lang="ru-RU" sz="2400" dirty="0">
                <a:solidFill>
                  <a:srgbClr val="C00000"/>
                </a:solidFill>
              </a:rPr>
              <a:t> </a:t>
            </a:r>
            <a:r>
              <a:rPr lang="ru-RU" sz="2400" dirty="0">
                <a:solidFill>
                  <a:schemeClr val="bg1"/>
                </a:solidFill>
              </a:rPr>
              <a:t>о прохождении военной службы может заключаться военнослужащими </a:t>
            </a:r>
            <a:r>
              <a:rPr lang="ru-RU" sz="2400" dirty="0">
                <a:solidFill>
                  <a:srgbClr val="C00000"/>
                </a:solidFill>
              </a:rPr>
              <a:t>на срок 3, 5 и 10 лет</a:t>
            </a:r>
            <a:r>
              <a:rPr lang="ru-RU" sz="2400" dirty="0">
                <a:solidFill>
                  <a:schemeClr val="bg1"/>
                </a:solidFill>
              </a:rPr>
              <a:t>.</a:t>
            </a:r>
          </a:p>
        </p:txBody>
      </p:sp>
      <p:pic>
        <p:nvPicPr>
          <p:cNvPr id="44037" name="Picture 5" descr="contract1"/>
          <p:cNvPicPr>
            <a:picLocks noChangeAspect="1" noChangeArrowheads="1"/>
          </p:cNvPicPr>
          <p:nvPr/>
        </p:nvPicPr>
        <p:blipFill>
          <a:blip r:embed="rId2" cstate="print"/>
          <a:srcRect/>
          <a:stretch>
            <a:fillRect/>
          </a:stretch>
        </p:blipFill>
        <p:spPr bwMode="auto">
          <a:xfrm>
            <a:off x="457200" y="3124200"/>
            <a:ext cx="3733800" cy="24511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barn(inVertical)">
                                      <p:cBhvr>
                                        <p:cTn id="7" dur="500"/>
                                        <p:tgtEl>
                                          <p:spTgt spid="440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4035"/>
                                        </p:tgtEl>
                                        <p:attrNameLst>
                                          <p:attrName>style.visibility</p:attrName>
                                        </p:attrNameLst>
                                      </p:cBhvr>
                                      <p:to>
                                        <p:strVal val="visible"/>
                                      </p:to>
                                    </p:set>
                                    <p:animEffect transition="in" filter="barn(inVertical)">
                                      <p:cBhvr>
                                        <p:cTn id="10" dur="500"/>
                                        <p:tgtEl>
                                          <p:spTgt spid="44035"/>
                                        </p:tgtEl>
                                      </p:cBhvr>
                                    </p:animEffect>
                                  </p:childTnLst>
                                </p:cTn>
                              </p:par>
                              <p:par>
                                <p:cTn id="11" presetID="16" presetClass="entr" presetSubtype="21" fill="hold" nodeType="withEffect">
                                  <p:stCondLst>
                                    <p:cond delay="0"/>
                                  </p:stCondLst>
                                  <p:childTnLst>
                                    <p:set>
                                      <p:cBhvr>
                                        <p:cTn id="12" dur="1" fill="hold">
                                          <p:stCondLst>
                                            <p:cond delay="0"/>
                                          </p:stCondLst>
                                        </p:cTn>
                                        <p:tgtEl>
                                          <p:spTgt spid="44037"/>
                                        </p:tgtEl>
                                        <p:attrNameLst>
                                          <p:attrName>style.visibility</p:attrName>
                                        </p:attrNameLst>
                                      </p:cBhvr>
                                      <p:to>
                                        <p:strVal val="visible"/>
                                      </p:to>
                                    </p:set>
                                    <p:animEffect transition="in" filter="barn(inVertical)">
                                      <p:cBhvr>
                                        <p:cTn id="13" dur="500"/>
                                        <p:tgtEl>
                                          <p:spTgt spid="4403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4036"/>
                                        </p:tgtEl>
                                        <p:attrNameLst>
                                          <p:attrName>style.visibility</p:attrName>
                                        </p:attrNameLst>
                                      </p:cBhvr>
                                      <p:to>
                                        <p:strVal val="visible"/>
                                      </p:to>
                                    </p:set>
                                    <p:animEffect transition="in" filter="barn(inVertical)">
                                      <p:cBhvr>
                                        <p:cTn id="16"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nimBg="1"/>
      <p:bldP spid="44035" grpId="0" animBg="1"/>
      <p:bldP spid="4403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52400" y="228600"/>
            <a:ext cx="8763000" cy="495300"/>
          </a:xfrm>
          <a:prstGeom prst="rect">
            <a:avLst/>
          </a:prstGeom>
          <a:solidFill>
            <a:srgbClr val="008000"/>
          </a:solidFill>
          <a:ln w="38100">
            <a:solidFill>
              <a:srgbClr val="FFFF00"/>
            </a:solidFill>
            <a:miter lim="800000"/>
            <a:headEnd/>
            <a:tailEnd/>
          </a:ln>
          <a:effectLst/>
        </p:spPr>
        <p:txBody>
          <a:bodyPr>
            <a:spAutoFit/>
          </a:bodyPr>
          <a:lstStyle/>
          <a:p>
            <a:r>
              <a:rPr lang="ru-RU" sz="2400">
                <a:solidFill>
                  <a:schemeClr val="bg1"/>
                </a:solidFill>
              </a:rPr>
              <a:t>Военно-морской флот </a:t>
            </a:r>
          </a:p>
        </p:txBody>
      </p:sp>
      <p:sp>
        <p:nvSpPr>
          <p:cNvPr id="39940" name="Text Box 4"/>
          <p:cNvSpPr txBox="1">
            <a:spLocks noChangeArrowheads="1"/>
          </p:cNvSpPr>
          <p:nvPr/>
        </p:nvSpPr>
        <p:spPr bwMode="auto">
          <a:xfrm>
            <a:off x="381000" y="4191000"/>
            <a:ext cx="8534400" cy="2298700"/>
          </a:xfrm>
          <a:prstGeom prst="rect">
            <a:avLst/>
          </a:prstGeom>
          <a:solidFill>
            <a:schemeClr val="tx2">
              <a:lumMod val="75000"/>
            </a:schemeClr>
          </a:solidFill>
          <a:ln w="9525" algn="ctr">
            <a:solidFill>
              <a:srgbClr val="FFFF00"/>
            </a:solidFill>
            <a:miter lim="800000"/>
            <a:headEnd/>
            <a:tailEnd/>
          </a:ln>
          <a:effectLst/>
        </p:spPr>
        <p:txBody>
          <a:bodyPr>
            <a:spAutoFit/>
          </a:bodyPr>
          <a:lstStyle/>
          <a:p>
            <a:pPr>
              <a:spcBef>
                <a:spcPct val="50000"/>
              </a:spcBef>
            </a:pPr>
            <a:r>
              <a:rPr lang="ru-RU" dirty="0">
                <a:solidFill>
                  <a:schemeClr val="bg1"/>
                </a:solidFill>
              </a:rPr>
              <a:t>В </a:t>
            </a:r>
            <a:r>
              <a:rPr lang="ru-RU" b="1" i="1" dirty="0">
                <a:solidFill>
                  <a:schemeClr val="bg1"/>
                </a:solidFill>
              </a:rPr>
              <a:t>Военно-Морском Флоте по контракту</a:t>
            </a:r>
            <a:r>
              <a:rPr lang="ru-RU" dirty="0">
                <a:solidFill>
                  <a:schemeClr val="bg1"/>
                </a:solidFill>
              </a:rPr>
              <a:t> могут комплектоваться воинские должности матросов и старшин: боцман, водолаз, гидроакустик, командир отделения </a:t>
            </a:r>
            <a:r>
              <a:rPr lang="ru-RU" dirty="0" err="1">
                <a:solidFill>
                  <a:schemeClr val="bg1"/>
                </a:solidFill>
              </a:rPr>
              <a:t>гидроакустиков</a:t>
            </a:r>
            <a:r>
              <a:rPr lang="ru-RU" dirty="0">
                <a:solidFill>
                  <a:schemeClr val="bg1"/>
                </a:solidFill>
              </a:rPr>
              <a:t>, мастер по ремонту РЛС, </a:t>
            </a:r>
            <a:r>
              <a:rPr lang="ru-RU" dirty="0" err="1">
                <a:solidFill>
                  <a:schemeClr val="bg1"/>
                </a:solidFill>
              </a:rPr>
              <a:t>машинист-турбинист</a:t>
            </a:r>
            <a:r>
              <a:rPr lang="ru-RU" dirty="0">
                <a:solidFill>
                  <a:schemeClr val="bg1"/>
                </a:solidFill>
              </a:rPr>
              <a:t> подводной лодки, оператор контрольно-измерительного поста главной энергетической установки подводной лодки, оператор противолодочного оружия, оператор радиолокационной станции, рулевой, рулевой-сигнальщик, старший водолаз, старший гидроакустик, старший рулевой, старший торпедист, электрик (противолодочного вооружения) и др.</a:t>
            </a:r>
          </a:p>
        </p:txBody>
      </p:sp>
      <p:pic>
        <p:nvPicPr>
          <p:cNvPr id="39942" name="Picture 6"/>
          <p:cNvPicPr>
            <a:picLocks noChangeAspect="1" noChangeArrowheads="1"/>
          </p:cNvPicPr>
          <p:nvPr/>
        </p:nvPicPr>
        <p:blipFill>
          <a:blip r:embed="rId2" cstate="print"/>
          <a:srcRect/>
          <a:stretch>
            <a:fillRect/>
          </a:stretch>
        </p:blipFill>
        <p:spPr bwMode="auto">
          <a:xfrm>
            <a:off x="1969846" y="723900"/>
            <a:ext cx="5128108" cy="348964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p:cTn id="7" dur="500" fill="hold"/>
                                        <p:tgtEl>
                                          <p:spTgt spid="39938"/>
                                        </p:tgtEl>
                                        <p:attrNameLst>
                                          <p:attrName>ppt_w</p:attrName>
                                        </p:attrNameLst>
                                      </p:cBhvr>
                                      <p:tavLst>
                                        <p:tav tm="0">
                                          <p:val>
                                            <p:fltVal val="0"/>
                                          </p:val>
                                        </p:tav>
                                        <p:tav tm="100000">
                                          <p:val>
                                            <p:strVal val="#ppt_w"/>
                                          </p:val>
                                        </p:tav>
                                      </p:tavLst>
                                    </p:anim>
                                    <p:anim calcmode="lin" valueType="num">
                                      <p:cBhvr>
                                        <p:cTn id="8" dur="500" fill="hold"/>
                                        <p:tgtEl>
                                          <p:spTgt spid="39938"/>
                                        </p:tgtEl>
                                        <p:attrNameLst>
                                          <p:attrName>ppt_h</p:attrName>
                                        </p:attrNameLst>
                                      </p:cBhvr>
                                      <p:tavLst>
                                        <p:tav tm="0">
                                          <p:val>
                                            <p:fltVal val="0"/>
                                          </p:val>
                                        </p:tav>
                                        <p:tav tm="100000">
                                          <p:val>
                                            <p:strVal val="#ppt_h"/>
                                          </p:val>
                                        </p:tav>
                                      </p:tavLst>
                                    </p:anim>
                                    <p:animEffect transition="in" filter="fade">
                                      <p:cBhvr>
                                        <p:cTn id="9" dur="500"/>
                                        <p:tgtEl>
                                          <p:spTgt spid="39938"/>
                                        </p:tgtEl>
                                      </p:cBhvr>
                                    </p:animEffect>
                                  </p:childTnLst>
                                </p:cTn>
                              </p:par>
                              <p:par>
                                <p:cTn id="10" presetID="53" presetClass="entr" presetSubtype="16" fill="hold" nodeType="withEffect">
                                  <p:stCondLst>
                                    <p:cond delay="0"/>
                                  </p:stCondLst>
                                  <p:childTnLst>
                                    <p:set>
                                      <p:cBhvr>
                                        <p:cTn id="11" dur="1" fill="hold">
                                          <p:stCondLst>
                                            <p:cond delay="0"/>
                                          </p:stCondLst>
                                        </p:cTn>
                                        <p:tgtEl>
                                          <p:spTgt spid="39942"/>
                                        </p:tgtEl>
                                        <p:attrNameLst>
                                          <p:attrName>style.visibility</p:attrName>
                                        </p:attrNameLst>
                                      </p:cBhvr>
                                      <p:to>
                                        <p:strVal val="visible"/>
                                      </p:to>
                                    </p:set>
                                    <p:anim calcmode="lin" valueType="num">
                                      <p:cBhvr>
                                        <p:cTn id="12" dur="500" fill="hold"/>
                                        <p:tgtEl>
                                          <p:spTgt spid="39942"/>
                                        </p:tgtEl>
                                        <p:attrNameLst>
                                          <p:attrName>ppt_w</p:attrName>
                                        </p:attrNameLst>
                                      </p:cBhvr>
                                      <p:tavLst>
                                        <p:tav tm="0">
                                          <p:val>
                                            <p:fltVal val="0"/>
                                          </p:val>
                                        </p:tav>
                                        <p:tav tm="100000">
                                          <p:val>
                                            <p:strVal val="#ppt_w"/>
                                          </p:val>
                                        </p:tav>
                                      </p:tavLst>
                                    </p:anim>
                                    <p:anim calcmode="lin" valueType="num">
                                      <p:cBhvr>
                                        <p:cTn id="13" dur="500" fill="hold"/>
                                        <p:tgtEl>
                                          <p:spTgt spid="39942"/>
                                        </p:tgtEl>
                                        <p:attrNameLst>
                                          <p:attrName>ppt_h</p:attrName>
                                        </p:attrNameLst>
                                      </p:cBhvr>
                                      <p:tavLst>
                                        <p:tav tm="0">
                                          <p:val>
                                            <p:fltVal val="0"/>
                                          </p:val>
                                        </p:tav>
                                        <p:tav tm="100000">
                                          <p:val>
                                            <p:strVal val="#ppt_h"/>
                                          </p:val>
                                        </p:tav>
                                      </p:tavLst>
                                    </p:anim>
                                    <p:animEffect transition="in" filter="fade">
                                      <p:cBhvr>
                                        <p:cTn id="14" dur="500"/>
                                        <p:tgtEl>
                                          <p:spTgt spid="3994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9940"/>
                                        </p:tgtEl>
                                        <p:attrNameLst>
                                          <p:attrName>style.visibility</p:attrName>
                                        </p:attrNameLst>
                                      </p:cBhvr>
                                      <p:to>
                                        <p:strVal val="visible"/>
                                      </p:to>
                                    </p:set>
                                    <p:anim calcmode="lin" valueType="num">
                                      <p:cBhvr>
                                        <p:cTn id="17" dur="500" fill="hold"/>
                                        <p:tgtEl>
                                          <p:spTgt spid="39940"/>
                                        </p:tgtEl>
                                        <p:attrNameLst>
                                          <p:attrName>ppt_w</p:attrName>
                                        </p:attrNameLst>
                                      </p:cBhvr>
                                      <p:tavLst>
                                        <p:tav tm="0">
                                          <p:val>
                                            <p:fltVal val="0"/>
                                          </p:val>
                                        </p:tav>
                                        <p:tav tm="100000">
                                          <p:val>
                                            <p:strVal val="#ppt_w"/>
                                          </p:val>
                                        </p:tav>
                                      </p:tavLst>
                                    </p:anim>
                                    <p:anim calcmode="lin" valueType="num">
                                      <p:cBhvr>
                                        <p:cTn id="18" dur="500" fill="hold"/>
                                        <p:tgtEl>
                                          <p:spTgt spid="39940"/>
                                        </p:tgtEl>
                                        <p:attrNameLst>
                                          <p:attrName>ppt_h</p:attrName>
                                        </p:attrNameLst>
                                      </p:cBhvr>
                                      <p:tavLst>
                                        <p:tav tm="0">
                                          <p:val>
                                            <p:fltVal val="0"/>
                                          </p:val>
                                        </p:tav>
                                        <p:tav tm="100000">
                                          <p:val>
                                            <p:strVal val="#ppt_h"/>
                                          </p:val>
                                        </p:tav>
                                      </p:tavLst>
                                    </p:anim>
                                    <p:animEffect transition="in" filter="fade">
                                      <p:cBhvr>
                                        <p:cTn id="19" dur="5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p:bldP spid="3994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52400" y="228600"/>
            <a:ext cx="8763000" cy="495300"/>
          </a:xfrm>
          <a:prstGeom prst="rect">
            <a:avLst/>
          </a:prstGeom>
          <a:solidFill>
            <a:srgbClr val="008000"/>
          </a:solidFill>
          <a:ln w="38100">
            <a:solidFill>
              <a:srgbClr val="FFFF00"/>
            </a:solidFill>
            <a:miter lim="800000"/>
            <a:headEnd/>
            <a:tailEnd/>
          </a:ln>
          <a:effectLst/>
        </p:spPr>
        <p:txBody>
          <a:bodyPr>
            <a:spAutoFit/>
          </a:bodyPr>
          <a:lstStyle/>
          <a:p>
            <a:r>
              <a:rPr lang="ru-RU" sz="2400" dirty="0">
                <a:solidFill>
                  <a:schemeClr val="bg1"/>
                </a:solidFill>
              </a:rPr>
              <a:t>Воздушно-десантные войска</a:t>
            </a:r>
          </a:p>
        </p:txBody>
      </p:sp>
      <p:sp>
        <p:nvSpPr>
          <p:cNvPr id="38916" name="Text Box 4"/>
          <p:cNvSpPr txBox="1">
            <a:spLocks noChangeArrowheads="1"/>
          </p:cNvSpPr>
          <p:nvPr/>
        </p:nvSpPr>
        <p:spPr bwMode="auto">
          <a:xfrm>
            <a:off x="381000" y="4572000"/>
            <a:ext cx="8534400" cy="2024063"/>
          </a:xfrm>
          <a:prstGeom prst="rect">
            <a:avLst/>
          </a:prstGeom>
          <a:solidFill>
            <a:schemeClr val="accent3">
              <a:lumMod val="75000"/>
            </a:schemeClr>
          </a:solidFill>
          <a:ln w="9525" algn="ctr">
            <a:solidFill>
              <a:srgbClr val="FFFF00"/>
            </a:solidFill>
            <a:miter lim="800000"/>
            <a:headEnd/>
            <a:tailEnd/>
          </a:ln>
          <a:effectLst/>
        </p:spPr>
        <p:txBody>
          <a:bodyPr>
            <a:spAutoFit/>
          </a:bodyPr>
          <a:lstStyle/>
          <a:p>
            <a:r>
              <a:rPr lang="ru-RU" dirty="0">
                <a:solidFill>
                  <a:schemeClr val="bg1"/>
                </a:solidFill>
              </a:rPr>
              <a:t>В </a:t>
            </a:r>
            <a:r>
              <a:rPr lang="ru-RU" b="1" i="1" dirty="0">
                <a:solidFill>
                  <a:schemeClr val="bg1"/>
                </a:solidFill>
              </a:rPr>
              <a:t>Воздушно-десантных войсках по контракту</a:t>
            </a:r>
            <a:r>
              <a:rPr lang="ru-RU" dirty="0">
                <a:solidFill>
                  <a:schemeClr val="bg1"/>
                </a:solidFill>
              </a:rPr>
              <a:t> могут комплектоваться воинские должности солдат и сержантов: командир парашютно-десантного отделения, командир боевой машины десанта, командир артиллерийского орудия, наводчик-оператор боевой машины десанта, наводчик артиллерийского орудия, радиотелеграфист, телефонист, водитель, механик-водитель боевой машины десанта, снайпер, сапер, снайпер-разведчик, стрелок, пулеметчик, стрелок-зенитчик и др.</a:t>
            </a:r>
          </a:p>
        </p:txBody>
      </p:sp>
      <p:pic>
        <p:nvPicPr>
          <p:cNvPr id="38919" name="Picture 7"/>
          <p:cNvPicPr>
            <a:picLocks noChangeAspect="1" noChangeArrowheads="1"/>
          </p:cNvPicPr>
          <p:nvPr/>
        </p:nvPicPr>
        <p:blipFill>
          <a:blip r:embed="rId2" cstate="print"/>
          <a:srcRect/>
          <a:stretch>
            <a:fillRect/>
          </a:stretch>
        </p:blipFill>
        <p:spPr bwMode="auto">
          <a:xfrm>
            <a:off x="2203318" y="743605"/>
            <a:ext cx="4661164" cy="385226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wipe(down)">
                                      <p:cBhvr>
                                        <p:cTn id="7" dur="500"/>
                                        <p:tgtEl>
                                          <p:spTgt spid="38914"/>
                                        </p:tgtEl>
                                      </p:cBhvr>
                                    </p:animEffect>
                                  </p:childTnLst>
                                </p:cTn>
                              </p:par>
                              <p:par>
                                <p:cTn id="8" presetID="22" presetClass="entr" presetSubtype="4" fill="hold" nodeType="withEffect">
                                  <p:stCondLst>
                                    <p:cond delay="0"/>
                                  </p:stCondLst>
                                  <p:childTnLst>
                                    <p:set>
                                      <p:cBhvr>
                                        <p:cTn id="9" dur="1" fill="hold">
                                          <p:stCondLst>
                                            <p:cond delay="0"/>
                                          </p:stCondLst>
                                        </p:cTn>
                                        <p:tgtEl>
                                          <p:spTgt spid="38919"/>
                                        </p:tgtEl>
                                        <p:attrNameLst>
                                          <p:attrName>style.visibility</p:attrName>
                                        </p:attrNameLst>
                                      </p:cBhvr>
                                      <p:to>
                                        <p:strVal val="visible"/>
                                      </p:to>
                                    </p:set>
                                    <p:animEffect transition="in" filter="wipe(down)">
                                      <p:cBhvr>
                                        <p:cTn id="10" dur="500"/>
                                        <p:tgtEl>
                                          <p:spTgt spid="389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8916"/>
                                        </p:tgtEl>
                                        <p:attrNameLst>
                                          <p:attrName>style.visibility</p:attrName>
                                        </p:attrNameLst>
                                      </p:cBhvr>
                                      <p:to>
                                        <p:strVal val="visible"/>
                                      </p:to>
                                    </p:set>
                                    <p:animEffect transition="in" filter="wipe(down)">
                                      <p:cBhvr>
                                        <p:cTn id="13" dur="5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p:bldP spid="389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52400" y="228600"/>
            <a:ext cx="8763000" cy="495300"/>
          </a:xfrm>
          <a:prstGeom prst="rect">
            <a:avLst/>
          </a:prstGeom>
          <a:solidFill>
            <a:srgbClr val="008000"/>
          </a:solidFill>
          <a:ln w="38100">
            <a:solidFill>
              <a:srgbClr val="FFFF00"/>
            </a:solidFill>
            <a:miter lim="800000"/>
            <a:headEnd/>
            <a:tailEnd/>
          </a:ln>
          <a:effectLst/>
        </p:spPr>
        <p:txBody>
          <a:bodyPr>
            <a:spAutoFit/>
          </a:bodyPr>
          <a:lstStyle/>
          <a:p>
            <a:r>
              <a:rPr lang="ru-RU" sz="2400">
                <a:solidFill>
                  <a:schemeClr val="bg1"/>
                </a:solidFill>
              </a:rPr>
              <a:t>Сухопутные войска </a:t>
            </a:r>
          </a:p>
        </p:txBody>
      </p:sp>
      <p:sp>
        <p:nvSpPr>
          <p:cNvPr id="37892" name="Text Box 4"/>
          <p:cNvSpPr txBox="1">
            <a:spLocks noChangeArrowheads="1"/>
          </p:cNvSpPr>
          <p:nvPr/>
        </p:nvSpPr>
        <p:spPr bwMode="auto">
          <a:xfrm>
            <a:off x="381000" y="4419600"/>
            <a:ext cx="8534400" cy="2024063"/>
          </a:xfrm>
          <a:prstGeom prst="rect">
            <a:avLst/>
          </a:prstGeom>
          <a:solidFill>
            <a:srgbClr val="00B050"/>
          </a:solidFill>
          <a:ln w="9525" algn="ctr">
            <a:solidFill>
              <a:srgbClr val="FFFF00"/>
            </a:solidFill>
            <a:miter lim="800000"/>
            <a:headEnd/>
            <a:tailEnd/>
          </a:ln>
          <a:effectLst/>
        </p:spPr>
        <p:txBody>
          <a:bodyPr>
            <a:spAutoFit/>
          </a:bodyPr>
          <a:lstStyle/>
          <a:p>
            <a:pPr>
              <a:spcBef>
                <a:spcPct val="50000"/>
              </a:spcBef>
            </a:pPr>
            <a:r>
              <a:rPr lang="ru-RU" dirty="0">
                <a:solidFill>
                  <a:schemeClr val="bg1"/>
                </a:solidFill>
              </a:rPr>
              <a:t>В </a:t>
            </a:r>
            <a:r>
              <a:rPr lang="ru-RU" b="1" i="1" dirty="0">
                <a:solidFill>
                  <a:schemeClr val="bg1"/>
                </a:solidFill>
              </a:rPr>
              <a:t>Сухопутных войсках по контракту</a:t>
            </a:r>
            <a:r>
              <a:rPr lang="ru-RU" i="1" dirty="0">
                <a:solidFill>
                  <a:schemeClr val="bg1"/>
                </a:solidFill>
              </a:rPr>
              <a:t> </a:t>
            </a:r>
            <a:r>
              <a:rPr lang="ru-RU" dirty="0">
                <a:solidFill>
                  <a:schemeClr val="bg1"/>
                </a:solidFill>
              </a:rPr>
              <a:t>могут комплектоваться должности солдат и сержантов: командир мотострелкового отделения, командир боевой машины, командир танка, командир зенитной установки, мастер по ремонту бронетанковой техники, мастер по ремонту радиолокационных станций, механик-водитель боевой ма­шины пехоты, механик-водитель танка, механик ракетных войск и артиллерии, наводчик артиллерийского орудия, старший оператор ЭВМ и др. </a:t>
            </a:r>
          </a:p>
        </p:txBody>
      </p:sp>
      <p:pic>
        <p:nvPicPr>
          <p:cNvPr id="37896" name="Picture 8"/>
          <p:cNvPicPr>
            <a:picLocks noChangeAspect="1" noChangeArrowheads="1"/>
          </p:cNvPicPr>
          <p:nvPr/>
        </p:nvPicPr>
        <p:blipFill>
          <a:blip r:embed="rId2" cstate="print"/>
          <a:srcRect/>
          <a:stretch>
            <a:fillRect/>
          </a:stretch>
        </p:blipFill>
        <p:spPr bwMode="auto">
          <a:xfrm>
            <a:off x="2364588" y="748308"/>
            <a:ext cx="4338624" cy="367129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p:cTn id="7" dur="500" fill="hold"/>
                                        <p:tgtEl>
                                          <p:spTgt spid="37890"/>
                                        </p:tgtEl>
                                        <p:attrNameLst>
                                          <p:attrName>ppt_w</p:attrName>
                                        </p:attrNameLst>
                                      </p:cBhvr>
                                      <p:tavLst>
                                        <p:tav tm="0">
                                          <p:val>
                                            <p:fltVal val="0"/>
                                          </p:val>
                                        </p:tav>
                                        <p:tav tm="100000">
                                          <p:val>
                                            <p:strVal val="#ppt_w"/>
                                          </p:val>
                                        </p:tav>
                                      </p:tavLst>
                                    </p:anim>
                                    <p:anim calcmode="lin" valueType="num">
                                      <p:cBhvr>
                                        <p:cTn id="8" dur="500" fill="hold"/>
                                        <p:tgtEl>
                                          <p:spTgt spid="37890"/>
                                        </p:tgtEl>
                                        <p:attrNameLst>
                                          <p:attrName>ppt_h</p:attrName>
                                        </p:attrNameLst>
                                      </p:cBhvr>
                                      <p:tavLst>
                                        <p:tav tm="0">
                                          <p:val>
                                            <p:fltVal val="0"/>
                                          </p:val>
                                        </p:tav>
                                        <p:tav tm="100000">
                                          <p:val>
                                            <p:strVal val="#ppt_h"/>
                                          </p:val>
                                        </p:tav>
                                      </p:tavLst>
                                    </p:anim>
                                    <p:animEffect transition="in" filter="fade">
                                      <p:cBhvr>
                                        <p:cTn id="9" dur="500"/>
                                        <p:tgtEl>
                                          <p:spTgt spid="37890"/>
                                        </p:tgtEl>
                                      </p:cBhvr>
                                    </p:animEffect>
                                  </p:childTnLst>
                                </p:cTn>
                              </p:par>
                              <p:par>
                                <p:cTn id="10" presetID="53" presetClass="entr" presetSubtype="16" fill="hold" nodeType="withEffect">
                                  <p:stCondLst>
                                    <p:cond delay="0"/>
                                  </p:stCondLst>
                                  <p:childTnLst>
                                    <p:set>
                                      <p:cBhvr>
                                        <p:cTn id="11" dur="1" fill="hold">
                                          <p:stCondLst>
                                            <p:cond delay="0"/>
                                          </p:stCondLst>
                                        </p:cTn>
                                        <p:tgtEl>
                                          <p:spTgt spid="37896"/>
                                        </p:tgtEl>
                                        <p:attrNameLst>
                                          <p:attrName>style.visibility</p:attrName>
                                        </p:attrNameLst>
                                      </p:cBhvr>
                                      <p:to>
                                        <p:strVal val="visible"/>
                                      </p:to>
                                    </p:set>
                                    <p:anim calcmode="lin" valueType="num">
                                      <p:cBhvr>
                                        <p:cTn id="12" dur="500" fill="hold"/>
                                        <p:tgtEl>
                                          <p:spTgt spid="37896"/>
                                        </p:tgtEl>
                                        <p:attrNameLst>
                                          <p:attrName>ppt_w</p:attrName>
                                        </p:attrNameLst>
                                      </p:cBhvr>
                                      <p:tavLst>
                                        <p:tav tm="0">
                                          <p:val>
                                            <p:fltVal val="0"/>
                                          </p:val>
                                        </p:tav>
                                        <p:tav tm="100000">
                                          <p:val>
                                            <p:strVal val="#ppt_w"/>
                                          </p:val>
                                        </p:tav>
                                      </p:tavLst>
                                    </p:anim>
                                    <p:anim calcmode="lin" valueType="num">
                                      <p:cBhvr>
                                        <p:cTn id="13" dur="500" fill="hold"/>
                                        <p:tgtEl>
                                          <p:spTgt spid="37896"/>
                                        </p:tgtEl>
                                        <p:attrNameLst>
                                          <p:attrName>ppt_h</p:attrName>
                                        </p:attrNameLst>
                                      </p:cBhvr>
                                      <p:tavLst>
                                        <p:tav tm="0">
                                          <p:val>
                                            <p:fltVal val="0"/>
                                          </p:val>
                                        </p:tav>
                                        <p:tav tm="100000">
                                          <p:val>
                                            <p:strVal val="#ppt_h"/>
                                          </p:val>
                                        </p:tav>
                                      </p:tavLst>
                                    </p:anim>
                                    <p:animEffect transition="in" filter="fade">
                                      <p:cBhvr>
                                        <p:cTn id="14" dur="500"/>
                                        <p:tgtEl>
                                          <p:spTgt spid="3789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7892"/>
                                        </p:tgtEl>
                                        <p:attrNameLst>
                                          <p:attrName>style.visibility</p:attrName>
                                        </p:attrNameLst>
                                      </p:cBhvr>
                                      <p:to>
                                        <p:strVal val="visible"/>
                                      </p:to>
                                    </p:set>
                                    <p:anim calcmode="lin" valueType="num">
                                      <p:cBhvr>
                                        <p:cTn id="17" dur="500" fill="hold"/>
                                        <p:tgtEl>
                                          <p:spTgt spid="37892"/>
                                        </p:tgtEl>
                                        <p:attrNameLst>
                                          <p:attrName>ppt_w</p:attrName>
                                        </p:attrNameLst>
                                      </p:cBhvr>
                                      <p:tavLst>
                                        <p:tav tm="0">
                                          <p:val>
                                            <p:fltVal val="0"/>
                                          </p:val>
                                        </p:tav>
                                        <p:tav tm="100000">
                                          <p:val>
                                            <p:strVal val="#ppt_w"/>
                                          </p:val>
                                        </p:tav>
                                      </p:tavLst>
                                    </p:anim>
                                    <p:anim calcmode="lin" valueType="num">
                                      <p:cBhvr>
                                        <p:cTn id="18" dur="500" fill="hold"/>
                                        <p:tgtEl>
                                          <p:spTgt spid="37892"/>
                                        </p:tgtEl>
                                        <p:attrNameLst>
                                          <p:attrName>ppt_h</p:attrName>
                                        </p:attrNameLst>
                                      </p:cBhvr>
                                      <p:tavLst>
                                        <p:tav tm="0">
                                          <p:val>
                                            <p:fltVal val="0"/>
                                          </p:val>
                                        </p:tav>
                                        <p:tav tm="100000">
                                          <p:val>
                                            <p:strVal val="#ppt_h"/>
                                          </p:val>
                                        </p:tav>
                                      </p:tavLst>
                                    </p:anim>
                                    <p:animEffect transition="in" filter="fade">
                                      <p:cBhvr>
                                        <p:cTn id="19" dur="5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nimBg="1"/>
      <p:bldP spid="3789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3886200" y="762000"/>
            <a:ext cx="5029200" cy="5241925"/>
          </a:xfrm>
          <a:prstGeom prst="rect">
            <a:avLst/>
          </a:prstGeom>
          <a:solidFill>
            <a:srgbClr val="00B0F0"/>
          </a:solidFill>
          <a:ln w="38100" algn="ctr">
            <a:solidFill>
              <a:srgbClr val="FFFF00"/>
            </a:solidFill>
            <a:miter lim="800000"/>
            <a:headEnd/>
            <a:tailEnd/>
          </a:ln>
          <a:effectLst/>
        </p:spPr>
        <p:txBody>
          <a:bodyPr>
            <a:spAutoFit/>
          </a:bodyPr>
          <a:lstStyle/>
          <a:p>
            <a:r>
              <a:rPr lang="ru-RU" sz="2400" dirty="0">
                <a:solidFill>
                  <a:schemeClr val="bg1"/>
                </a:solidFill>
              </a:rPr>
              <a:t>Ежегодно военнослужащим, проходящим военную службу по контракту,</a:t>
            </a:r>
            <a:r>
              <a:rPr lang="ru-RU" dirty="0"/>
              <a:t> </a:t>
            </a:r>
            <a:r>
              <a:rPr lang="ru-RU" sz="2400" dirty="0">
                <a:solidFill>
                  <a:schemeClr val="bg1"/>
                </a:solidFill>
              </a:rPr>
              <a:t>предоставляется </a:t>
            </a:r>
            <a:r>
              <a:rPr lang="ru-RU" sz="2400" dirty="0">
                <a:solidFill>
                  <a:srgbClr val="C00000"/>
                </a:solidFill>
              </a:rPr>
              <a:t>основной отпуск</a:t>
            </a:r>
            <a:r>
              <a:rPr lang="ru-RU" sz="2400" dirty="0">
                <a:solidFill>
                  <a:schemeClr val="bg1"/>
                </a:solidFill>
              </a:rPr>
              <a:t>, продолжительность которого устанавливается в зависимости от общей продолжительности военной службы:</a:t>
            </a:r>
          </a:p>
          <a:p>
            <a:endParaRPr lang="ru-RU" sz="2400" dirty="0">
              <a:solidFill>
                <a:schemeClr val="bg1"/>
              </a:solidFill>
            </a:endParaRPr>
          </a:p>
          <a:p>
            <a:pPr lvl="1" algn="l"/>
            <a:r>
              <a:rPr lang="ru-RU" sz="2400" dirty="0">
                <a:solidFill>
                  <a:schemeClr val="bg1"/>
                </a:solidFill>
              </a:rPr>
              <a:t>10 лет </a:t>
            </a:r>
            <a:r>
              <a:rPr lang="ru-RU" dirty="0"/>
              <a:t> </a:t>
            </a:r>
            <a:r>
              <a:rPr lang="ru-RU" sz="2400" dirty="0">
                <a:solidFill>
                  <a:schemeClr val="bg1"/>
                </a:solidFill>
              </a:rPr>
              <a:t>— </a:t>
            </a:r>
            <a:r>
              <a:rPr lang="ru-RU" sz="2400" dirty="0">
                <a:solidFill>
                  <a:srgbClr val="C00000"/>
                </a:solidFill>
              </a:rPr>
              <a:t>30 суток</a:t>
            </a:r>
            <a:r>
              <a:rPr lang="ru-RU" sz="2400" dirty="0">
                <a:solidFill>
                  <a:schemeClr val="bg1"/>
                </a:solidFill>
              </a:rPr>
              <a:t>;	</a:t>
            </a:r>
          </a:p>
          <a:p>
            <a:pPr lvl="1" algn="l"/>
            <a:r>
              <a:rPr lang="ru-RU" sz="2400" dirty="0">
                <a:solidFill>
                  <a:schemeClr val="bg1"/>
                </a:solidFill>
              </a:rPr>
              <a:t>10 лет и более — </a:t>
            </a:r>
            <a:r>
              <a:rPr lang="ru-RU" sz="2400" dirty="0">
                <a:solidFill>
                  <a:srgbClr val="C00000"/>
                </a:solidFill>
              </a:rPr>
              <a:t>35 суток</a:t>
            </a:r>
            <a:r>
              <a:rPr lang="ru-RU" sz="2400" dirty="0">
                <a:solidFill>
                  <a:schemeClr val="bg1"/>
                </a:solidFill>
              </a:rPr>
              <a:t>;</a:t>
            </a:r>
          </a:p>
          <a:p>
            <a:pPr lvl="1" algn="l"/>
            <a:r>
              <a:rPr lang="ru-RU" sz="2400" dirty="0">
                <a:solidFill>
                  <a:schemeClr val="bg1"/>
                </a:solidFill>
              </a:rPr>
              <a:t>15 лет и более — </a:t>
            </a:r>
            <a:r>
              <a:rPr lang="ru-RU" sz="2400" dirty="0">
                <a:solidFill>
                  <a:srgbClr val="C00000"/>
                </a:solidFill>
              </a:rPr>
              <a:t>40 суток</a:t>
            </a:r>
            <a:r>
              <a:rPr lang="ru-RU" sz="2400" dirty="0">
                <a:solidFill>
                  <a:schemeClr val="bg1"/>
                </a:solidFill>
              </a:rPr>
              <a:t>;</a:t>
            </a:r>
          </a:p>
          <a:p>
            <a:pPr lvl="1" algn="l"/>
            <a:r>
              <a:rPr lang="ru-RU" sz="2400" dirty="0">
                <a:solidFill>
                  <a:schemeClr val="bg1"/>
                </a:solidFill>
              </a:rPr>
              <a:t>20 лет и более — </a:t>
            </a:r>
            <a:r>
              <a:rPr lang="ru-RU" sz="2400" dirty="0">
                <a:solidFill>
                  <a:srgbClr val="C00000"/>
                </a:solidFill>
              </a:rPr>
              <a:t>45 суток</a:t>
            </a:r>
            <a:r>
              <a:rPr lang="ru-RU" sz="2400" dirty="0">
                <a:solidFill>
                  <a:schemeClr val="bg1"/>
                </a:solidFill>
              </a:rPr>
              <a:t>.</a:t>
            </a:r>
          </a:p>
          <a:p>
            <a:pPr lvl="2" algn="l"/>
            <a:endParaRPr lang="ru-RU" sz="2400" dirty="0">
              <a:solidFill>
                <a:schemeClr val="bg1"/>
              </a:solidFill>
            </a:endParaRPr>
          </a:p>
        </p:txBody>
      </p:sp>
      <p:pic>
        <p:nvPicPr>
          <p:cNvPr id="30735" name="Picture 15" descr="logo"/>
          <p:cNvPicPr>
            <a:picLocks noChangeAspect="1" noChangeArrowheads="1"/>
          </p:cNvPicPr>
          <p:nvPr/>
        </p:nvPicPr>
        <p:blipFill>
          <a:blip r:embed="rId2" cstate="print"/>
          <a:srcRect/>
          <a:stretch>
            <a:fillRect/>
          </a:stretch>
        </p:blipFill>
        <p:spPr bwMode="auto">
          <a:xfrm>
            <a:off x="381000" y="3276600"/>
            <a:ext cx="3733800" cy="31734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1000" fill="hold"/>
                                        <p:tgtEl>
                                          <p:spTgt spid="30722"/>
                                        </p:tgtEl>
                                        <p:attrNameLst>
                                          <p:attrName>ppt_w</p:attrName>
                                        </p:attrNameLst>
                                      </p:cBhvr>
                                      <p:tavLst>
                                        <p:tav tm="0">
                                          <p:val>
                                            <p:fltVal val="0"/>
                                          </p:val>
                                        </p:tav>
                                        <p:tav tm="100000">
                                          <p:val>
                                            <p:strVal val="#ppt_w"/>
                                          </p:val>
                                        </p:tav>
                                      </p:tavLst>
                                    </p:anim>
                                    <p:anim calcmode="lin" valueType="num">
                                      <p:cBhvr>
                                        <p:cTn id="8" dur="1000" fill="hold"/>
                                        <p:tgtEl>
                                          <p:spTgt spid="30722"/>
                                        </p:tgtEl>
                                        <p:attrNameLst>
                                          <p:attrName>ppt_h</p:attrName>
                                        </p:attrNameLst>
                                      </p:cBhvr>
                                      <p:tavLst>
                                        <p:tav tm="0">
                                          <p:val>
                                            <p:fltVal val="0"/>
                                          </p:val>
                                        </p:tav>
                                        <p:tav tm="100000">
                                          <p:val>
                                            <p:strVal val="#ppt_h"/>
                                          </p:val>
                                        </p:tav>
                                      </p:tavLst>
                                    </p:anim>
                                    <p:anim calcmode="lin" valueType="num">
                                      <p:cBhvr>
                                        <p:cTn id="9" dur="1000" fill="hold"/>
                                        <p:tgtEl>
                                          <p:spTgt spid="30722"/>
                                        </p:tgtEl>
                                        <p:attrNameLst>
                                          <p:attrName>style.rotation</p:attrName>
                                        </p:attrNameLst>
                                      </p:cBhvr>
                                      <p:tavLst>
                                        <p:tav tm="0">
                                          <p:val>
                                            <p:fltVal val="90"/>
                                          </p:val>
                                        </p:tav>
                                        <p:tav tm="100000">
                                          <p:val>
                                            <p:fltVal val="0"/>
                                          </p:val>
                                        </p:tav>
                                      </p:tavLst>
                                    </p:anim>
                                    <p:animEffect transition="in" filter="fade">
                                      <p:cBhvr>
                                        <p:cTn id="10" dur="1000"/>
                                        <p:tgtEl>
                                          <p:spTgt spid="30722"/>
                                        </p:tgtEl>
                                      </p:cBhvr>
                                    </p:animEffect>
                                  </p:childTnLst>
                                </p:cTn>
                              </p:par>
                              <p:par>
                                <p:cTn id="11" presetID="31" presetClass="entr" presetSubtype="0" fill="hold" nodeType="withEffect">
                                  <p:stCondLst>
                                    <p:cond delay="0"/>
                                  </p:stCondLst>
                                  <p:childTnLst>
                                    <p:set>
                                      <p:cBhvr>
                                        <p:cTn id="12" dur="1" fill="hold">
                                          <p:stCondLst>
                                            <p:cond delay="0"/>
                                          </p:stCondLst>
                                        </p:cTn>
                                        <p:tgtEl>
                                          <p:spTgt spid="30735"/>
                                        </p:tgtEl>
                                        <p:attrNameLst>
                                          <p:attrName>style.visibility</p:attrName>
                                        </p:attrNameLst>
                                      </p:cBhvr>
                                      <p:to>
                                        <p:strVal val="visible"/>
                                      </p:to>
                                    </p:set>
                                    <p:anim calcmode="lin" valueType="num">
                                      <p:cBhvr>
                                        <p:cTn id="13" dur="1000" fill="hold"/>
                                        <p:tgtEl>
                                          <p:spTgt spid="30735"/>
                                        </p:tgtEl>
                                        <p:attrNameLst>
                                          <p:attrName>ppt_w</p:attrName>
                                        </p:attrNameLst>
                                      </p:cBhvr>
                                      <p:tavLst>
                                        <p:tav tm="0">
                                          <p:val>
                                            <p:fltVal val="0"/>
                                          </p:val>
                                        </p:tav>
                                        <p:tav tm="100000">
                                          <p:val>
                                            <p:strVal val="#ppt_w"/>
                                          </p:val>
                                        </p:tav>
                                      </p:tavLst>
                                    </p:anim>
                                    <p:anim calcmode="lin" valueType="num">
                                      <p:cBhvr>
                                        <p:cTn id="14" dur="1000" fill="hold"/>
                                        <p:tgtEl>
                                          <p:spTgt spid="30735"/>
                                        </p:tgtEl>
                                        <p:attrNameLst>
                                          <p:attrName>ppt_h</p:attrName>
                                        </p:attrNameLst>
                                      </p:cBhvr>
                                      <p:tavLst>
                                        <p:tav tm="0">
                                          <p:val>
                                            <p:fltVal val="0"/>
                                          </p:val>
                                        </p:tav>
                                        <p:tav tm="100000">
                                          <p:val>
                                            <p:strVal val="#ppt_h"/>
                                          </p:val>
                                        </p:tav>
                                      </p:tavLst>
                                    </p:anim>
                                    <p:anim calcmode="lin" valueType="num">
                                      <p:cBhvr>
                                        <p:cTn id="15" dur="1000" fill="hold"/>
                                        <p:tgtEl>
                                          <p:spTgt spid="30735"/>
                                        </p:tgtEl>
                                        <p:attrNameLst>
                                          <p:attrName>style.rotation</p:attrName>
                                        </p:attrNameLst>
                                      </p:cBhvr>
                                      <p:tavLst>
                                        <p:tav tm="0">
                                          <p:val>
                                            <p:fltVal val="90"/>
                                          </p:val>
                                        </p:tav>
                                        <p:tav tm="100000">
                                          <p:val>
                                            <p:fltVal val="0"/>
                                          </p:val>
                                        </p:tav>
                                      </p:tavLst>
                                    </p:anim>
                                    <p:animEffect transition="in" filter="fade">
                                      <p:cBhvr>
                                        <p:cTn id="16" dur="1000"/>
                                        <p:tgtEl>
                                          <p:spTgt spid="30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3962400" y="381000"/>
            <a:ext cx="4953000" cy="5394325"/>
          </a:xfrm>
          <a:prstGeom prst="rect">
            <a:avLst/>
          </a:prstGeom>
          <a:solidFill>
            <a:schemeClr val="tx2">
              <a:lumMod val="75000"/>
            </a:schemeClr>
          </a:solidFill>
          <a:ln w="38100" algn="ctr">
            <a:solidFill>
              <a:srgbClr val="FFFF00"/>
            </a:solidFill>
            <a:miter lim="800000"/>
            <a:headEnd/>
            <a:tailEnd/>
          </a:ln>
          <a:effectLst/>
        </p:spPr>
        <p:txBody>
          <a:bodyPr>
            <a:spAutoFit/>
          </a:bodyPr>
          <a:lstStyle/>
          <a:p>
            <a:r>
              <a:rPr lang="ru-RU" sz="2400" dirty="0">
                <a:solidFill>
                  <a:schemeClr val="bg1"/>
                </a:solidFill>
              </a:rPr>
              <a:t>Ежемесячно военнослужащим, проходящим военную службу по контракту, выплачивается </a:t>
            </a:r>
            <a:r>
              <a:rPr lang="ru-RU" sz="2400" dirty="0">
                <a:solidFill>
                  <a:srgbClr val="C00000"/>
                </a:solidFill>
              </a:rPr>
              <a:t>процентная надбавка </a:t>
            </a:r>
            <a:r>
              <a:rPr lang="ru-RU" sz="2400" dirty="0">
                <a:solidFill>
                  <a:schemeClr val="bg1"/>
                </a:solidFill>
              </a:rPr>
              <a:t>за выслугу лет к окладам денежного содержания в следующих размерах при выслуге лет:</a:t>
            </a:r>
          </a:p>
          <a:p>
            <a:endParaRPr lang="ru-RU" sz="500" dirty="0">
              <a:solidFill>
                <a:schemeClr val="bg1"/>
              </a:solidFill>
            </a:endParaRPr>
          </a:p>
          <a:p>
            <a:pPr lvl="2" algn="l"/>
            <a:r>
              <a:rPr lang="ru-RU" sz="2400" dirty="0">
                <a:solidFill>
                  <a:schemeClr val="bg1"/>
                </a:solidFill>
              </a:rPr>
              <a:t>от 1 до 2 лет — </a:t>
            </a:r>
            <a:r>
              <a:rPr lang="ru-RU" sz="2400" dirty="0">
                <a:solidFill>
                  <a:srgbClr val="C00000"/>
                </a:solidFill>
              </a:rPr>
              <a:t>5%</a:t>
            </a:r>
            <a:r>
              <a:rPr lang="ru-RU" sz="2400" dirty="0">
                <a:solidFill>
                  <a:schemeClr val="bg1"/>
                </a:solidFill>
              </a:rPr>
              <a:t>;</a:t>
            </a:r>
          </a:p>
          <a:p>
            <a:pPr lvl="2" algn="l"/>
            <a:r>
              <a:rPr lang="ru-RU" sz="2400" dirty="0">
                <a:solidFill>
                  <a:schemeClr val="bg1"/>
                </a:solidFill>
              </a:rPr>
              <a:t>от 2 до 5 лет — </a:t>
            </a:r>
            <a:r>
              <a:rPr lang="ru-RU" sz="2400" dirty="0">
                <a:solidFill>
                  <a:srgbClr val="C00000"/>
                </a:solidFill>
              </a:rPr>
              <a:t>10%</a:t>
            </a:r>
            <a:r>
              <a:rPr lang="ru-RU" sz="2400" dirty="0">
                <a:solidFill>
                  <a:schemeClr val="bg1"/>
                </a:solidFill>
              </a:rPr>
              <a:t>;</a:t>
            </a:r>
          </a:p>
          <a:p>
            <a:pPr lvl="2" algn="l"/>
            <a:r>
              <a:rPr lang="ru-RU" sz="2400" dirty="0">
                <a:solidFill>
                  <a:schemeClr val="bg1"/>
                </a:solidFill>
              </a:rPr>
              <a:t>от 5 до 10 лет — </a:t>
            </a:r>
            <a:r>
              <a:rPr lang="ru-RU" sz="2400" dirty="0">
                <a:solidFill>
                  <a:srgbClr val="C00000"/>
                </a:solidFill>
              </a:rPr>
              <a:t>20%;</a:t>
            </a:r>
          </a:p>
          <a:p>
            <a:pPr lvl="2" algn="l"/>
            <a:r>
              <a:rPr lang="ru-RU" sz="2400" dirty="0">
                <a:solidFill>
                  <a:schemeClr val="bg1"/>
                </a:solidFill>
              </a:rPr>
              <a:t>от 10 до 15 лет — </a:t>
            </a:r>
            <a:r>
              <a:rPr lang="ru-RU" sz="2400" dirty="0">
                <a:solidFill>
                  <a:srgbClr val="C00000"/>
                </a:solidFill>
              </a:rPr>
              <a:t>25%</a:t>
            </a:r>
            <a:r>
              <a:rPr lang="ru-RU" sz="2400" dirty="0">
                <a:solidFill>
                  <a:schemeClr val="bg1"/>
                </a:solidFill>
              </a:rPr>
              <a:t>;</a:t>
            </a:r>
          </a:p>
          <a:p>
            <a:pPr lvl="2" algn="l"/>
            <a:r>
              <a:rPr lang="ru-RU" sz="2400" dirty="0">
                <a:solidFill>
                  <a:schemeClr val="bg1"/>
                </a:solidFill>
              </a:rPr>
              <a:t>от 15 до 20 лет — </a:t>
            </a:r>
            <a:r>
              <a:rPr lang="ru-RU" sz="2400" dirty="0">
                <a:solidFill>
                  <a:srgbClr val="C00000"/>
                </a:solidFill>
              </a:rPr>
              <a:t>30%</a:t>
            </a:r>
            <a:r>
              <a:rPr lang="ru-RU" sz="2400" dirty="0">
                <a:solidFill>
                  <a:schemeClr val="bg1"/>
                </a:solidFill>
              </a:rPr>
              <a:t>;</a:t>
            </a:r>
          </a:p>
          <a:p>
            <a:pPr lvl="2" algn="l"/>
            <a:r>
              <a:rPr lang="ru-RU" sz="2400" dirty="0">
                <a:solidFill>
                  <a:schemeClr val="bg1"/>
                </a:solidFill>
              </a:rPr>
              <a:t>от 20 до 25 лет — </a:t>
            </a:r>
            <a:r>
              <a:rPr lang="ru-RU" sz="2400" dirty="0">
                <a:solidFill>
                  <a:srgbClr val="C00000"/>
                </a:solidFill>
              </a:rPr>
              <a:t>35%</a:t>
            </a:r>
            <a:r>
              <a:rPr lang="ru-RU" sz="2400" dirty="0">
                <a:solidFill>
                  <a:schemeClr val="bg1"/>
                </a:solidFill>
              </a:rPr>
              <a:t>;</a:t>
            </a:r>
          </a:p>
          <a:p>
            <a:pPr lvl="2" algn="l"/>
            <a:r>
              <a:rPr lang="ru-RU" sz="2400" dirty="0">
                <a:solidFill>
                  <a:schemeClr val="bg1"/>
                </a:solidFill>
              </a:rPr>
              <a:t>от 25 и более — </a:t>
            </a:r>
            <a:r>
              <a:rPr lang="ru-RU" sz="2400" dirty="0">
                <a:solidFill>
                  <a:srgbClr val="C00000"/>
                </a:solidFill>
              </a:rPr>
              <a:t>40%</a:t>
            </a:r>
            <a:r>
              <a:rPr lang="ru-RU" sz="2400" dirty="0">
                <a:solidFill>
                  <a:schemeClr val="bg1"/>
                </a:solidFill>
              </a:rPr>
              <a:t>.</a:t>
            </a:r>
          </a:p>
          <a:p>
            <a:pPr lvl="2" algn="l"/>
            <a:endParaRPr lang="ru-RU" sz="500" dirty="0">
              <a:solidFill>
                <a:srgbClr val="FFFF00"/>
              </a:solidFill>
            </a:endParaRPr>
          </a:p>
        </p:txBody>
      </p:sp>
      <p:pic>
        <p:nvPicPr>
          <p:cNvPr id="45059" name="Picture 3" descr="104"/>
          <p:cNvPicPr>
            <a:picLocks noChangeAspect="1" noChangeArrowheads="1"/>
          </p:cNvPicPr>
          <p:nvPr/>
        </p:nvPicPr>
        <p:blipFill>
          <a:blip r:embed="rId2" cstate="print"/>
          <a:srcRect/>
          <a:stretch>
            <a:fillRect/>
          </a:stretch>
        </p:blipFill>
        <p:spPr bwMode="auto">
          <a:xfrm>
            <a:off x="755576" y="2132856"/>
            <a:ext cx="3195638" cy="4267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wipe(down)">
                                      <p:cBhvr>
                                        <p:cTn id="7" dur="500"/>
                                        <p:tgtEl>
                                          <p:spTgt spid="4505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5058"/>
                                        </p:tgtEl>
                                        <p:attrNameLst>
                                          <p:attrName>style.visibility</p:attrName>
                                        </p:attrNameLst>
                                      </p:cBhvr>
                                      <p:to>
                                        <p:strVal val="visible"/>
                                      </p:to>
                                    </p:set>
                                    <p:animEffect transition="in" filter="wipe(down)">
                                      <p:cBhvr>
                                        <p:cTn id="10" dur="5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4932040" y="2132856"/>
            <a:ext cx="3810000" cy="2923877"/>
          </a:xfrm>
          <a:prstGeom prst="rect">
            <a:avLst/>
          </a:prstGeom>
          <a:solidFill>
            <a:schemeClr val="tx2">
              <a:lumMod val="75000"/>
            </a:schemeClr>
          </a:solidFill>
          <a:ln w="38100" algn="ctr">
            <a:solidFill>
              <a:srgbClr val="FFFF00"/>
            </a:solidFill>
            <a:miter lim="800000"/>
            <a:headEnd/>
            <a:tailEnd/>
          </a:ln>
          <a:effectLst/>
        </p:spPr>
        <p:txBody>
          <a:bodyPr>
            <a:spAutoFit/>
          </a:bodyPr>
          <a:lstStyle/>
          <a:p>
            <a:endParaRPr lang="ru-RU" sz="2400" dirty="0">
              <a:solidFill>
                <a:schemeClr val="bg1"/>
              </a:solidFill>
            </a:endParaRPr>
          </a:p>
          <a:p>
            <a:r>
              <a:rPr lang="ru-RU" sz="2000" dirty="0">
                <a:solidFill>
                  <a:schemeClr val="bg1"/>
                </a:solidFill>
              </a:rPr>
              <a:t>Военнослужащие, проходящие военную службу по контракту, имеют право на обучение в гражданских образовательных учреждениях высшего и среднего профессионального образования</a:t>
            </a:r>
          </a:p>
          <a:p>
            <a:endParaRPr lang="ru-RU" sz="2000" dirty="0">
              <a:solidFill>
                <a:schemeClr val="bg1"/>
              </a:solidFill>
            </a:endParaRPr>
          </a:p>
        </p:txBody>
      </p:sp>
      <p:pic>
        <p:nvPicPr>
          <p:cNvPr id="46085" name="Picture 5" descr="210-Baroch-students-thinkin_1"/>
          <p:cNvPicPr>
            <a:picLocks noChangeAspect="1" noChangeArrowheads="1"/>
          </p:cNvPicPr>
          <p:nvPr/>
        </p:nvPicPr>
        <p:blipFill>
          <a:blip r:embed="rId2" cstate="print"/>
          <a:srcRect/>
          <a:stretch>
            <a:fillRect/>
          </a:stretch>
        </p:blipFill>
        <p:spPr bwMode="auto">
          <a:xfrm>
            <a:off x="990600" y="762000"/>
            <a:ext cx="3667125" cy="2532063"/>
          </a:xfrm>
          <a:prstGeom prst="rect">
            <a:avLst/>
          </a:prstGeom>
          <a:noFill/>
        </p:spPr>
      </p:pic>
      <p:pic>
        <p:nvPicPr>
          <p:cNvPr id="46087" name="Picture 7" descr="untitled"/>
          <p:cNvPicPr>
            <a:picLocks noChangeAspect="1" noChangeArrowheads="1"/>
          </p:cNvPicPr>
          <p:nvPr/>
        </p:nvPicPr>
        <p:blipFill>
          <a:blip r:embed="rId3" cstate="print"/>
          <a:srcRect r="20338" b="20905"/>
          <a:stretch>
            <a:fillRect/>
          </a:stretch>
        </p:blipFill>
        <p:spPr bwMode="auto">
          <a:xfrm>
            <a:off x="990600" y="3505200"/>
            <a:ext cx="3657600" cy="27241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085"/>
                                        </p:tgtEl>
                                        <p:attrNameLst>
                                          <p:attrName>style.visibility</p:attrName>
                                        </p:attrNameLst>
                                      </p:cBhvr>
                                      <p:to>
                                        <p:strVal val="visible"/>
                                      </p:to>
                                    </p:set>
                                    <p:animEffect transition="in" filter="barn(inVertical)">
                                      <p:cBhvr>
                                        <p:cTn id="7" dur="500"/>
                                        <p:tgtEl>
                                          <p:spTgt spid="46085"/>
                                        </p:tgtEl>
                                      </p:cBhvr>
                                    </p:animEffect>
                                  </p:childTnLst>
                                </p:cTn>
                              </p:par>
                              <p:par>
                                <p:cTn id="8" presetID="16" presetClass="entr" presetSubtype="21" fill="hold" nodeType="withEffect">
                                  <p:stCondLst>
                                    <p:cond delay="0"/>
                                  </p:stCondLst>
                                  <p:childTnLst>
                                    <p:set>
                                      <p:cBhvr>
                                        <p:cTn id="9" dur="1" fill="hold">
                                          <p:stCondLst>
                                            <p:cond delay="0"/>
                                          </p:stCondLst>
                                        </p:cTn>
                                        <p:tgtEl>
                                          <p:spTgt spid="46087"/>
                                        </p:tgtEl>
                                        <p:attrNameLst>
                                          <p:attrName>style.visibility</p:attrName>
                                        </p:attrNameLst>
                                      </p:cBhvr>
                                      <p:to>
                                        <p:strVal val="visible"/>
                                      </p:to>
                                    </p:set>
                                    <p:animEffect transition="in" filter="barn(inVertical)">
                                      <p:cBhvr>
                                        <p:cTn id="10" dur="500"/>
                                        <p:tgtEl>
                                          <p:spTgt spid="4608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6082"/>
                                        </p:tgtEl>
                                        <p:attrNameLst>
                                          <p:attrName>style.visibility</p:attrName>
                                        </p:attrNameLst>
                                      </p:cBhvr>
                                      <p:to>
                                        <p:strVal val="visible"/>
                                      </p:to>
                                    </p:set>
                                    <p:animEffect transition="in" filter="barn(inVertical)">
                                      <p:cBhvr>
                                        <p:cTn id="13" dur="5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81000" y="2130425"/>
            <a:ext cx="8295456" cy="3098775"/>
          </a:xfrm>
        </p:spPr>
        <p:txBody>
          <a:bodyPr>
            <a:normAutofit/>
          </a:bodyPr>
          <a:lstStyle/>
          <a:p>
            <a:r>
              <a:rPr lang="ru-RU" sz="4000" dirty="0">
                <a:solidFill>
                  <a:srgbClr val="C00000"/>
                </a:solidFill>
                <a:effectLst>
                  <a:outerShdw blurRad="38100" dist="38100" dir="2700000" algn="tl">
                    <a:srgbClr val="000000"/>
                  </a:outerShdw>
                </a:effectLst>
              </a:rPr>
              <a:t>Организация медицинского освидетельствования граждан при постановке на воинский учет</a:t>
            </a:r>
            <a:r>
              <a:rPr lang="ru-RU" sz="4000" dirty="0">
                <a:solidFill>
                  <a:srgbClr val="C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304800" y="381000"/>
            <a:ext cx="8610600" cy="1592263"/>
          </a:xfrm>
          <a:prstGeom prst="rect">
            <a:avLst/>
          </a:prstGeom>
          <a:solidFill>
            <a:srgbClr val="008000"/>
          </a:solidFill>
          <a:ln w="38100">
            <a:solidFill>
              <a:srgbClr val="FFFF00"/>
            </a:solidFill>
            <a:miter lim="800000"/>
            <a:headEnd/>
            <a:tailEnd/>
          </a:ln>
          <a:effectLst/>
        </p:spPr>
        <p:txBody>
          <a:bodyPr>
            <a:spAutoFit/>
          </a:bodyPr>
          <a:lstStyle/>
          <a:p>
            <a:pPr algn="ctr"/>
            <a:r>
              <a:rPr lang="ru-RU" sz="3200" dirty="0">
                <a:solidFill>
                  <a:srgbClr val="FFFF00"/>
                </a:solidFill>
                <a:effectLst>
                  <a:outerShdw blurRad="38100" dist="38100" dir="2700000" algn="tl">
                    <a:srgbClr val="000000"/>
                  </a:outerShdw>
                </a:effectLst>
              </a:rPr>
              <a:t>Прохождение гражданами медицинского освидетельствования является составной частью воинской обязанности</a:t>
            </a:r>
          </a:p>
        </p:txBody>
      </p:sp>
      <p:pic>
        <p:nvPicPr>
          <p:cNvPr id="5140" name="Picture 20"/>
          <p:cNvPicPr>
            <a:picLocks noChangeAspect="1" noChangeArrowheads="1"/>
          </p:cNvPicPr>
          <p:nvPr/>
        </p:nvPicPr>
        <p:blipFill>
          <a:blip r:embed="rId2" cstate="print"/>
          <a:srcRect l="2000"/>
          <a:stretch>
            <a:fillRect/>
          </a:stretch>
        </p:blipFill>
        <p:spPr bwMode="auto">
          <a:xfrm>
            <a:off x="4648200" y="2286000"/>
            <a:ext cx="4114800" cy="2882900"/>
          </a:xfrm>
          <a:prstGeom prst="rect">
            <a:avLst/>
          </a:prstGeom>
          <a:noFill/>
          <a:ln w="9525">
            <a:noFill/>
            <a:miter lim="800000"/>
            <a:headEnd/>
            <a:tailEnd/>
          </a:ln>
          <a:effectLst/>
        </p:spPr>
      </p:pic>
      <p:pic>
        <p:nvPicPr>
          <p:cNvPr id="5141" name="Picture 21" descr="153_326"/>
          <p:cNvPicPr>
            <a:picLocks noChangeAspect="1" noChangeArrowheads="1"/>
          </p:cNvPicPr>
          <p:nvPr/>
        </p:nvPicPr>
        <p:blipFill>
          <a:blip r:embed="rId3" cstate="print"/>
          <a:srcRect/>
          <a:stretch>
            <a:fillRect/>
          </a:stretch>
        </p:blipFill>
        <p:spPr bwMode="auto">
          <a:xfrm>
            <a:off x="762000" y="3276600"/>
            <a:ext cx="3733800" cy="28035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p:cTn id="7" dur="1000" fill="hold"/>
                                        <p:tgtEl>
                                          <p:spTgt spid="5127"/>
                                        </p:tgtEl>
                                        <p:attrNameLst>
                                          <p:attrName>ppt_w</p:attrName>
                                        </p:attrNameLst>
                                      </p:cBhvr>
                                      <p:tavLst>
                                        <p:tav tm="0">
                                          <p:val>
                                            <p:fltVal val="0"/>
                                          </p:val>
                                        </p:tav>
                                        <p:tav tm="100000">
                                          <p:val>
                                            <p:strVal val="#ppt_w"/>
                                          </p:val>
                                        </p:tav>
                                      </p:tavLst>
                                    </p:anim>
                                    <p:anim calcmode="lin" valueType="num">
                                      <p:cBhvr>
                                        <p:cTn id="8" dur="1000" fill="hold"/>
                                        <p:tgtEl>
                                          <p:spTgt spid="5127"/>
                                        </p:tgtEl>
                                        <p:attrNameLst>
                                          <p:attrName>ppt_h</p:attrName>
                                        </p:attrNameLst>
                                      </p:cBhvr>
                                      <p:tavLst>
                                        <p:tav tm="0">
                                          <p:val>
                                            <p:fltVal val="0"/>
                                          </p:val>
                                        </p:tav>
                                        <p:tav tm="100000">
                                          <p:val>
                                            <p:strVal val="#ppt_h"/>
                                          </p:val>
                                        </p:tav>
                                      </p:tavLst>
                                    </p:anim>
                                    <p:anim calcmode="lin" valueType="num">
                                      <p:cBhvr>
                                        <p:cTn id="9" dur="1000" fill="hold"/>
                                        <p:tgtEl>
                                          <p:spTgt spid="5127"/>
                                        </p:tgtEl>
                                        <p:attrNameLst>
                                          <p:attrName>style.rotation</p:attrName>
                                        </p:attrNameLst>
                                      </p:cBhvr>
                                      <p:tavLst>
                                        <p:tav tm="0">
                                          <p:val>
                                            <p:fltVal val="90"/>
                                          </p:val>
                                        </p:tav>
                                        <p:tav tm="100000">
                                          <p:val>
                                            <p:fltVal val="0"/>
                                          </p:val>
                                        </p:tav>
                                      </p:tavLst>
                                    </p:anim>
                                    <p:animEffect transition="in" filter="fade">
                                      <p:cBhvr>
                                        <p:cTn id="10" dur="1000"/>
                                        <p:tgtEl>
                                          <p:spTgt spid="5127"/>
                                        </p:tgtEl>
                                      </p:cBhvr>
                                    </p:animEffect>
                                  </p:childTnLst>
                                </p:cTn>
                              </p:par>
                              <p:par>
                                <p:cTn id="11" presetID="31" presetClass="entr" presetSubtype="0" fill="hold" nodeType="withEffect">
                                  <p:stCondLst>
                                    <p:cond delay="0"/>
                                  </p:stCondLst>
                                  <p:childTnLst>
                                    <p:set>
                                      <p:cBhvr>
                                        <p:cTn id="12" dur="1" fill="hold">
                                          <p:stCondLst>
                                            <p:cond delay="0"/>
                                          </p:stCondLst>
                                        </p:cTn>
                                        <p:tgtEl>
                                          <p:spTgt spid="5140"/>
                                        </p:tgtEl>
                                        <p:attrNameLst>
                                          <p:attrName>style.visibility</p:attrName>
                                        </p:attrNameLst>
                                      </p:cBhvr>
                                      <p:to>
                                        <p:strVal val="visible"/>
                                      </p:to>
                                    </p:set>
                                    <p:anim calcmode="lin" valueType="num">
                                      <p:cBhvr>
                                        <p:cTn id="13" dur="1000" fill="hold"/>
                                        <p:tgtEl>
                                          <p:spTgt spid="5140"/>
                                        </p:tgtEl>
                                        <p:attrNameLst>
                                          <p:attrName>ppt_w</p:attrName>
                                        </p:attrNameLst>
                                      </p:cBhvr>
                                      <p:tavLst>
                                        <p:tav tm="0">
                                          <p:val>
                                            <p:fltVal val="0"/>
                                          </p:val>
                                        </p:tav>
                                        <p:tav tm="100000">
                                          <p:val>
                                            <p:strVal val="#ppt_w"/>
                                          </p:val>
                                        </p:tav>
                                      </p:tavLst>
                                    </p:anim>
                                    <p:anim calcmode="lin" valueType="num">
                                      <p:cBhvr>
                                        <p:cTn id="14" dur="1000" fill="hold"/>
                                        <p:tgtEl>
                                          <p:spTgt spid="5140"/>
                                        </p:tgtEl>
                                        <p:attrNameLst>
                                          <p:attrName>ppt_h</p:attrName>
                                        </p:attrNameLst>
                                      </p:cBhvr>
                                      <p:tavLst>
                                        <p:tav tm="0">
                                          <p:val>
                                            <p:fltVal val="0"/>
                                          </p:val>
                                        </p:tav>
                                        <p:tav tm="100000">
                                          <p:val>
                                            <p:strVal val="#ppt_h"/>
                                          </p:val>
                                        </p:tav>
                                      </p:tavLst>
                                    </p:anim>
                                    <p:anim calcmode="lin" valueType="num">
                                      <p:cBhvr>
                                        <p:cTn id="15" dur="1000" fill="hold"/>
                                        <p:tgtEl>
                                          <p:spTgt spid="5140"/>
                                        </p:tgtEl>
                                        <p:attrNameLst>
                                          <p:attrName>style.rotation</p:attrName>
                                        </p:attrNameLst>
                                      </p:cBhvr>
                                      <p:tavLst>
                                        <p:tav tm="0">
                                          <p:val>
                                            <p:fltVal val="90"/>
                                          </p:val>
                                        </p:tav>
                                        <p:tav tm="100000">
                                          <p:val>
                                            <p:fltVal val="0"/>
                                          </p:val>
                                        </p:tav>
                                      </p:tavLst>
                                    </p:anim>
                                    <p:animEffect transition="in" filter="fade">
                                      <p:cBhvr>
                                        <p:cTn id="16" dur="1000"/>
                                        <p:tgtEl>
                                          <p:spTgt spid="5140"/>
                                        </p:tgtEl>
                                      </p:cBhvr>
                                    </p:animEffect>
                                  </p:childTnLst>
                                </p:cTn>
                              </p:par>
                              <p:par>
                                <p:cTn id="17" presetID="31" presetClass="entr" presetSubtype="0" fill="hold" nodeType="withEffect">
                                  <p:stCondLst>
                                    <p:cond delay="0"/>
                                  </p:stCondLst>
                                  <p:childTnLst>
                                    <p:set>
                                      <p:cBhvr>
                                        <p:cTn id="18" dur="1" fill="hold">
                                          <p:stCondLst>
                                            <p:cond delay="0"/>
                                          </p:stCondLst>
                                        </p:cTn>
                                        <p:tgtEl>
                                          <p:spTgt spid="5141"/>
                                        </p:tgtEl>
                                        <p:attrNameLst>
                                          <p:attrName>style.visibility</p:attrName>
                                        </p:attrNameLst>
                                      </p:cBhvr>
                                      <p:to>
                                        <p:strVal val="visible"/>
                                      </p:to>
                                    </p:set>
                                    <p:anim calcmode="lin" valueType="num">
                                      <p:cBhvr>
                                        <p:cTn id="19" dur="1000" fill="hold"/>
                                        <p:tgtEl>
                                          <p:spTgt spid="5141"/>
                                        </p:tgtEl>
                                        <p:attrNameLst>
                                          <p:attrName>ppt_w</p:attrName>
                                        </p:attrNameLst>
                                      </p:cBhvr>
                                      <p:tavLst>
                                        <p:tav tm="0">
                                          <p:val>
                                            <p:fltVal val="0"/>
                                          </p:val>
                                        </p:tav>
                                        <p:tav tm="100000">
                                          <p:val>
                                            <p:strVal val="#ppt_w"/>
                                          </p:val>
                                        </p:tav>
                                      </p:tavLst>
                                    </p:anim>
                                    <p:anim calcmode="lin" valueType="num">
                                      <p:cBhvr>
                                        <p:cTn id="20" dur="1000" fill="hold"/>
                                        <p:tgtEl>
                                          <p:spTgt spid="5141"/>
                                        </p:tgtEl>
                                        <p:attrNameLst>
                                          <p:attrName>ppt_h</p:attrName>
                                        </p:attrNameLst>
                                      </p:cBhvr>
                                      <p:tavLst>
                                        <p:tav tm="0">
                                          <p:val>
                                            <p:fltVal val="0"/>
                                          </p:val>
                                        </p:tav>
                                        <p:tav tm="100000">
                                          <p:val>
                                            <p:strVal val="#ppt_h"/>
                                          </p:val>
                                        </p:tav>
                                      </p:tavLst>
                                    </p:anim>
                                    <p:anim calcmode="lin" valueType="num">
                                      <p:cBhvr>
                                        <p:cTn id="21" dur="1000" fill="hold"/>
                                        <p:tgtEl>
                                          <p:spTgt spid="5141"/>
                                        </p:tgtEl>
                                        <p:attrNameLst>
                                          <p:attrName>style.rotation</p:attrName>
                                        </p:attrNameLst>
                                      </p:cBhvr>
                                      <p:tavLst>
                                        <p:tav tm="0">
                                          <p:val>
                                            <p:fltVal val="90"/>
                                          </p:val>
                                        </p:tav>
                                        <p:tav tm="100000">
                                          <p:val>
                                            <p:fltVal val="0"/>
                                          </p:val>
                                        </p:tav>
                                      </p:tavLst>
                                    </p:anim>
                                    <p:animEffect transition="in" filter="fade">
                                      <p:cBhvr>
                                        <p:cTn id="22" dur="1000"/>
                                        <p:tgtEl>
                                          <p:spTgt spid="5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6"/>
          <p:cNvSpPr txBox="1">
            <a:spLocks noChangeArrowheads="1"/>
          </p:cNvSpPr>
          <p:nvPr/>
        </p:nvSpPr>
        <p:spPr bwMode="auto">
          <a:xfrm>
            <a:off x="304800" y="228600"/>
            <a:ext cx="8534400" cy="838200"/>
          </a:xfrm>
          <a:prstGeom prst="rect">
            <a:avLst/>
          </a:prstGeom>
          <a:solidFill>
            <a:srgbClr val="008000"/>
          </a:solidFill>
          <a:ln w="38100" algn="ctr">
            <a:solidFill>
              <a:srgbClr val="FFFF00"/>
            </a:solidFill>
            <a:miter lim="800000"/>
            <a:headEnd/>
            <a:tailEnd/>
          </a:ln>
          <a:effectLst/>
        </p:spPr>
        <p:txBody>
          <a:bodyPr anchor="ctr"/>
          <a:lstStyle/>
          <a:p>
            <a:pPr algn="ctr">
              <a:spcBef>
                <a:spcPct val="50000"/>
              </a:spcBef>
              <a:spcAft>
                <a:spcPct val="50000"/>
              </a:spcAft>
            </a:pPr>
            <a:r>
              <a:rPr lang="ru-RU" sz="2800" dirty="0">
                <a:solidFill>
                  <a:srgbClr val="FFFF00"/>
                </a:solidFill>
                <a:effectLst>
                  <a:outerShdw blurRad="38100" dist="38100" dir="2700000" algn="tl">
                    <a:srgbClr val="000000"/>
                  </a:outerShdw>
                </a:effectLst>
              </a:rPr>
              <a:t>Профессиональный психологический отбор</a:t>
            </a:r>
          </a:p>
        </p:txBody>
      </p:sp>
      <p:sp>
        <p:nvSpPr>
          <p:cNvPr id="10249" name="Text Box 9"/>
          <p:cNvSpPr txBox="1">
            <a:spLocks noChangeArrowheads="1"/>
          </p:cNvSpPr>
          <p:nvPr/>
        </p:nvSpPr>
        <p:spPr bwMode="auto">
          <a:xfrm>
            <a:off x="304800" y="1295400"/>
            <a:ext cx="8382000" cy="1200329"/>
          </a:xfrm>
          <a:prstGeom prst="rect">
            <a:avLst/>
          </a:prstGeom>
          <a:noFill/>
          <a:ln w="9525">
            <a:noFill/>
            <a:miter lim="800000"/>
            <a:headEnd/>
            <a:tailEnd/>
          </a:ln>
          <a:effectLst/>
        </p:spPr>
        <p:txBody>
          <a:bodyPr>
            <a:spAutoFit/>
          </a:bodyPr>
          <a:lstStyle/>
          <a:p>
            <a:pPr>
              <a:spcBef>
                <a:spcPct val="50000"/>
              </a:spcBef>
            </a:pPr>
            <a:r>
              <a:rPr lang="ru-RU" sz="2400" dirty="0">
                <a:solidFill>
                  <a:srgbClr val="002060"/>
                </a:solidFill>
              </a:rPr>
              <a:t>Задачи профессионального психологического отбора решаются с целью оптимального использования людских ресурсов в Вооруженных Силах. </a:t>
            </a:r>
          </a:p>
        </p:txBody>
      </p:sp>
      <p:pic>
        <p:nvPicPr>
          <p:cNvPr id="10254" name="Picture 14" descr="muh11"/>
          <p:cNvPicPr>
            <a:picLocks noChangeAspect="1" noChangeArrowheads="1"/>
          </p:cNvPicPr>
          <p:nvPr/>
        </p:nvPicPr>
        <p:blipFill>
          <a:blip r:embed="rId2" cstate="print"/>
          <a:srcRect/>
          <a:stretch>
            <a:fillRect/>
          </a:stretch>
        </p:blipFill>
        <p:spPr bwMode="auto">
          <a:xfrm>
            <a:off x="5867400" y="2819400"/>
            <a:ext cx="2895600" cy="2163763"/>
          </a:xfrm>
          <a:prstGeom prst="rect">
            <a:avLst/>
          </a:prstGeom>
          <a:noFill/>
        </p:spPr>
      </p:pic>
      <p:pic>
        <p:nvPicPr>
          <p:cNvPr id="10259" name="Picture 19" descr="slide0007_image026"/>
          <p:cNvPicPr>
            <a:picLocks noChangeAspect="1" noChangeArrowheads="1"/>
          </p:cNvPicPr>
          <p:nvPr/>
        </p:nvPicPr>
        <p:blipFill>
          <a:blip r:embed="rId3" cstate="print"/>
          <a:srcRect/>
          <a:stretch>
            <a:fillRect/>
          </a:stretch>
        </p:blipFill>
        <p:spPr bwMode="auto">
          <a:xfrm>
            <a:off x="1066800" y="2743200"/>
            <a:ext cx="3057525" cy="2297113"/>
          </a:xfrm>
          <a:prstGeom prst="rect">
            <a:avLst/>
          </a:prstGeom>
          <a:noFill/>
        </p:spPr>
      </p:pic>
      <p:pic>
        <p:nvPicPr>
          <p:cNvPr id="10260" name="Picture 20" descr="slide0007_image028"/>
          <p:cNvPicPr>
            <a:picLocks noChangeAspect="1" noChangeArrowheads="1"/>
          </p:cNvPicPr>
          <p:nvPr/>
        </p:nvPicPr>
        <p:blipFill>
          <a:blip r:embed="rId4" cstate="print"/>
          <a:srcRect/>
          <a:stretch>
            <a:fillRect/>
          </a:stretch>
        </p:blipFill>
        <p:spPr bwMode="auto">
          <a:xfrm>
            <a:off x="3276600" y="4495800"/>
            <a:ext cx="2800350" cy="21050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p:cTn id="7" dur="500" fill="hold"/>
                                        <p:tgtEl>
                                          <p:spTgt spid="10246"/>
                                        </p:tgtEl>
                                        <p:attrNameLst>
                                          <p:attrName>ppt_w</p:attrName>
                                        </p:attrNameLst>
                                      </p:cBhvr>
                                      <p:tavLst>
                                        <p:tav tm="0">
                                          <p:val>
                                            <p:fltVal val="0"/>
                                          </p:val>
                                        </p:tav>
                                        <p:tav tm="100000">
                                          <p:val>
                                            <p:strVal val="#ppt_w"/>
                                          </p:val>
                                        </p:tav>
                                      </p:tavLst>
                                    </p:anim>
                                    <p:anim calcmode="lin" valueType="num">
                                      <p:cBhvr>
                                        <p:cTn id="8" dur="500" fill="hold"/>
                                        <p:tgtEl>
                                          <p:spTgt spid="10246"/>
                                        </p:tgtEl>
                                        <p:attrNameLst>
                                          <p:attrName>ppt_h</p:attrName>
                                        </p:attrNameLst>
                                      </p:cBhvr>
                                      <p:tavLst>
                                        <p:tav tm="0">
                                          <p:val>
                                            <p:fltVal val="0"/>
                                          </p:val>
                                        </p:tav>
                                        <p:tav tm="100000">
                                          <p:val>
                                            <p:strVal val="#ppt_h"/>
                                          </p:val>
                                        </p:tav>
                                      </p:tavLst>
                                    </p:anim>
                                    <p:animEffect transition="in" filter="fade">
                                      <p:cBhvr>
                                        <p:cTn id="9" dur="500"/>
                                        <p:tgtEl>
                                          <p:spTgt spid="1024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249"/>
                                        </p:tgtEl>
                                        <p:attrNameLst>
                                          <p:attrName>style.visibility</p:attrName>
                                        </p:attrNameLst>
                                      </p:cBhvr>
                                      <p:to>
                                        <p:strVal val="visible"/>
                                      </p:to>
                                    </p:set>
                                    <p:anim calcmode="lin" valueType="num">
                                      <p:cBhvr>
                                        <p:cTn id="12" dur="500" fill="hold"/>
                                        <p:tgtEl>
                                          <p:spTgt spid="10249"/>
                                        </p:tgtEl>
                                        <p:attrNameLst>
                                          <p:attrName>ppt_w</p:attrName>
                                        </p:attrNameLst>
                                      </p:cBhvr>
                                      <p:tavLst>
                                        <p:tav tm="0">
                                          <p:val>
                                            <p:fltVal val="0"/>
                                          </p:val>
                                        </p:tav>
                                        <p:tav tm="100000">
                                          <p:val>
                                            <p:strVal val="#ppt_w"/>
                                          </p:val>
                                        </p:tav>
                                      </p:tavLst>
                                    </p:anim>
                                    <p:anim calcmode="lin" valueType="num">
                                      <p:cBhvr>
                                        <p:cTn id="13" dur="500" fill="hold"/>
                                        <p:tgtEl>
                                          <p:spTgt spid="10249"/>
                                        </p:tgtEl>
                                        <p:attrNameLst>
                                          <p:attrName>ppt_h</p:attrName>
                                        </p:attrNameLst>
                                      </p:cBhvr>
                                      <p:tavLst>
                                        <p:tav tm="0">
                                          <p:val>
                                            <p:fltVal val="0"/>
                                          </p:val>
                                        </p:tav>
                                        <p:tav tm="100000">
                                          <p:val>
                                            <p:strVal val="#ppt_h"/>
                                          </p:val>
                                        </p:tav>
                                      </p:tavLst>
                                    </p:anim>
                                    <p:animEffect transition="in" filter="fade">
                                      <p:cBhvr>
                                        <p:cTn id="14" dur="500"/>
                                        <p:tgtEl>
                                          <p:spTgt spid="10249"/>
                                        </p:tgtEl>
                                      </p:cBhvr>
                                    </p:animEffect>
                                  </p:childTnLst>
                                </p:cTn>
                              </p:par>
                              <p:par>
                                <p:cTn id="15" presetID="53" presetClass="entr" presetSubtype="16" fill="hold" nodeType="withEffect">
                                  <p:stCondLst>
                                    <p:cond delay="0"/>
                                  </p:stCondLst>
                                  <p:childTnLst>
                                    <p:set>
                                      <p:cBhvr>
                                        <p:cTn id="16" dur="1" fill="hold">
                                          <p:stCondLst>
                                            <p:cond delay="0"/>
                                          </p:stCondLst>
                                        </p:cTn>
                                        <p:tgtEl>
                                          <p:spTgt spid="10259"/>
                                        </p:tgtEl>
                                        <p:attrNameLst>
                                          <p:attrName>style.visibility</p:attrName>
                                        </p:attrNameLst>
                                      </p:cBhvr>
                                      <p:to>
                                        <p:strVal val="visible"/>
                                      </p:to>
                                    </p:set>
                                    <p:anim calcmode="lin" valueType="num">
                                      <p:cBhvr>
                                        <p:cTn id="17" dur="500" fill="hold"/>
                                        <p:tgtEl>
                                          <p:spTgt spid="10259"/>
                                        </p:tgtEl>
                                        <p:attrNameLst>
                                          <p:attrName>ppt_w</p:attrName>
                                        </p:attrNameLst>
                                      </p:cBhvr>
                                      <p:tavLst>
                                        <p:tav tm="0">
                                          <p:val>
                                            <p:fltVal val="0"/>
                                          </p:val>
                                        </p:tav>
                                        <p:tav tm="100000">
                                          <p:val>
                                            <p:strVal val="#ppt_w"/>
                                          </p:val>
                                        </p:tav>
                                      </p:tavLst>
                                    </p:anim>
                                    <p:anim calcmode="lin" valueType="num">
                                      <p:cBhvr>
                                        <p:cTn id="18" dur="500" fill="hold"/>
                                        <p:tgtEl>
                                          <p:spTgt spid="10259"/>
                                        </p:tgtEl>
                                        <p:attrNameLst>
                                          <p:attrName>ppt_h</p:attrName>
                                        </p:attrNameLst>
                                      </p:cBhvr>
                                      <p:tavLst>
                                        <p:tav tm="0">
                                          <p:val>
                                            <p:fltVal val="0"/>
                                          </p:val>
                                        </p:tav>
                                        <p:tav tm="100000">
                                          <p:val>
                                            <p:strVal val="#ppt_h"/>
                                          </p:val>
                                        </p:tav>
                                      </p:tavLst>
                                    </p:anim>
                                    <p:animEffect transition="in" filter="fade">
                                      <p:cBhvr>
                                        <p:cTn id="19" dur="500"/>
                                        <p:tgtEl>
                                          <p:spTgt spid="10259"/>
                                        </p:tgtEl>
                                      </p:cBhvr>
                                    </p:animEffect>
                                  </p:childTnLst>
                                </p:cTn>
                              </p:par>
                              <p:par>
                                <p:cTn id="20" presetID="53" presetClass="entr" presetSubtype="16" fill="hold" nodeType="withEffect">
                                  <p:stCondLst>
                                    <p:cond delay="0"/>
                                  </p:stCondLst>
                                  <p:childTnLst>
                                    <p:set>
                                      <p:cBhvr>
                                        <p:cTn id="21" dur="1" fill="hold">
                                          <p:stCondLst>
                                            <p:cond delay="0"/>
                                          </p:stCondLst>
                                        </p:cTn>
                                        <p:tgtEl>
                                          <p:spTgt spid="10254"/>
                                        </p:tgtEl>
                                        <p:attrNameLst>
                                          <p:attrName>style.visibility</p:attrName>
                                        </p:attrNameLst>
                                      </p:cBhvr>
                                      <p:to>
                                        <p:strVal val="visible"/>
                                      </p:to>
                                    </p:set>
                                    <p:anim calcmode="lin" valueType="num">
                                      <p:cBhvr>
                                        <p:cTn id="22" dur="500" fill="hold"/>
                                        <p:tgtEl>
                                          <p:spTgt spid="10254"/>
                                        </p:tgtEl>
                                        <p:attrNameLst>
                                          <p:attrName>ppt_w</p:attrName>
                                        </p:attrNameLst>
                                      </p:cBhvr>
                                      <p:tavLst>
                                        <p:tav tm="0">
                                          <p:val>
                                            <p:fltVal val="0"/>
                                          </p:val>
                                        </p:tav>
                                        <p:tav tm="100000">
                                          <p:val>
                                            <p:strVal val="#ppt_w"/>
                                          </p:val>
                                        </p:tav>
                                      </p:tavLst>
                                    </p:anim>
                                    <p:anim calcmode="lin" valueType="num">
                                      <p:cBhvr>
                                        <p:cTn id="23" dur="500" fill="hold"/>
                                        <p:tgtEl>
                                          <p:spTgt spid="10254"/>
                                        </p:tgtEl>
                                        <p:attrNameLst>
                                          <p:attrName>ppt_h</p:attrName>
                                        </p:attrNameLst>
                                      </p:cBhvr>
                                      <p:tavLst>
                                        <p:tav tm="0">
                                          <p:val>
                                            <p:fltVal val="0"/>
                                          </p:val>
                                        </p:tav>
                                        <p:tav tm="100000">
                                          <p:val>
                                            <p:strVal val="#ppt_h"/>
                                          </p:val>
                                        </p:tav>
                                      </p:tavLst>
                                    </p:anim>
                                    <p:animEffect transition="in" filter="fade">
                                      <p:cBhvr>
                                        <p:cTn id="24" dur="500"/>
                                        <p:tgtEl>
                                          <p:spTgt spid="10254"/>
                                        </p:tgtEl>
                                      </p:cBhvr>
                                    </p:animEffect>
                                  </p:childTnLst>
                                </p:cTn>
                              </p:par>
                              <p:par>
                                <p:cTn id="25" presetID="53" presetClass="entr" presetSubtype="16" fill="hold" nodeType="withEffect">
                                  <p:stCondLst>
                                    <p:cond delay="0"/>
                                  </p:stCondLst>
                                  <p:childTnLst>
                                    <p:set>
                                      <p:cBhvr>
                                        <p:cTn id="26" dur="1" fill="hold">
                                          <p:stCondLst>
                                            <p:cond delay="0"/>
                                          </p:stCondLst>
                                        </p:cTn>
                                        <p:tgtEl>
                                          <p:spTgt spid="10260"/>
                                        </p:tgtEl>
                                        <p:attrNameLst>
                                          <p:attrName>style.visibility</p:attrName>
                                        </p:attrNameLst>
                                      </p:cBhvr>
                                      <p:to>
                                        <p:strVal val="visible"/>
                                      </p:to>
                                    </p:set>
                                    <p:anim calcmode="lin" valueType="num">
                                      <p:cBhvr>
                                        <p:cTn id="27" dur="500" fill="hold"/>
                                        <p:tgtEl>
                                          <p:spTgt spid="10260"/>
                                        </p:tgtEl>
                                        <p:attrNameLst>
                                          <p:attrName>ppt_w</p:attrName>
                                        </p:attrNameLst>
                                      </p:cBhvr>
                                      <p:tavLst>
                                        <p:tav tm="0">
                                          <p:val>
                                            <p:fltVal val="0"/>
                                          </p:val>
                                        </p:tav>
                                        <p:tav tm="100000">
                                          <p:val>
                                            <p:strVal val="#ppt_w"/>
                                          </p:val>
                                        </p:tav>
                                      </p:tavLst>
                                    </p:anim>
                                    <p:anim calcmode="lin" valueType="num">
                                      <p:cBhvr>
                                        <p:cTn id="28" dur="500" fill="hold"/>
                                        <p:tgtEl>
                                          <p:spTgt spid="10260"/>
                                        </p:tgtEl>
                                        <p:attrNameLst>
                                          <p:attrName>ppt_h</p:attrName>
                                        </p:attrNameLst>
                                      </p:cBhvr>
                                      <p:tavLst>
                                        <p:tav tm="0">
                                          <p:val>
                                            <p:fltVal val="0"/>
                                          </p:val>
                                        </p:tav>
                                        <p:tav tm="100000">
                                          <p:val>
                                            <p:strVal val="#ppt_h"/>
                                          </p:val>
                                        </p:tav>
                                      </p:tavLst>
                                    </p:anim>
                                    <p:animEffect transition="in" filter="fade">
                                      <p:cBhvr>
                                        <p:cTn id="29" dur="500"/>
                                        <p:tgtEl>
                                          <p:spTgt spid="10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p:bldP spid="1024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04800" y="381000"/>
            <a:ext cx="8610600" cy="2566988"/>
          </a:xfrm>
          <a:prstGeom prst="rect">
            <a:avLst/>
          </a:prstGeom>
          <a:solidFill>
            <a:srgbClr val="008000"/>
          </a:solidFill>
          <a:ln w="38100">
            <a:solidFill>
              <a:srgbClr val="FFFF00"/>
            </a:solidFill>
            <a:miter lim="800000"/>
            <a:headEnd/>
            <a:tailEnd/>
          </a:ln>
          <a:effectLst/>
        </p:spPr>
        <p:txBody>
          <a:bodyPr>
            <a:spAutoFit/>
          </a:bodyPr>
          <a:lstStyle/>
          <a:p>
            <a:pPr algn="ctr"/>
            <a:r>
              <a:rPr lang="ru-RU" sz="3200" dirty="0">
                <a:solidFill>
                  <a:srgbClr val="FFFF00"/>
                </a:solidFill>
                <a:effectLst>
                  <a:outerShdw blurRad="38100" dist="38100" dir="2700000" algn="tl">
                    <a:srgbClr val="000000"/>
                  </a:outerShdw>
                </a:effectLst>
              </a:rPr>
              <a:t>Медицинское освидетельствование граждан при первоначальной постановке на воинский учёт направлено на комплектование ВС РФ здоровыми и практически здоровыми гражданами</a:t>
            </a:r>
          </a:p>
        </p:txBody>
      </p:sp>
      <p:pic>
        <p:nvPicPr>
          <p:cNvPr id="35845" name="Picture 5" descr="slide0012_image013"/>
          <p:cNvPicPr>
            <a:picLocks noChangeAspect="1" noChangeArrowheads="1"/>
          </p:cNvPicPr>
          <p:nvPr/>
        </p:nvPicPr>
        <p:blipFill>
          <a:blip r:embed="rId2" cstate="print"/>
          <a:srcRect/>
          <a:stretch>
            <a:fillRect/>
          </a:stretch>
        </p:blipFill>
        <p:spPr bwMode="auto">
          <a:xfrm>
            <a:off x="381000" y="3276600"/>
            <a:ext cx="4038600" cy="3028950"/>
          </a:xfrm>
          <a:prstGeom prst="rect">
            <a:avLst/>
          </a:prstGeom>
          <a:noFill/>
        </p:spPr>
      </p:pic>
      <p:pic>
        <p:nvPicPr>
          <p:cNvPr id="35846" name="Picture 6" descr="Voenkomat"/>
          <p:cNvPicPr>
            <a:picLocks noChangeAspect="1" noChangeArrowheads="1"/>
          </p:cNvPicPr>
          <p:nvPr/>
        </p:nvPicPr>
        <p:blipFill>
          <a:blip r:embed="rId3" cstate="print"/>
          <a:srcRect/>
          <a:stretch>
            <a:fillRect/>
          </a:stretch>
        </p:blipFill>
        <p:spPr bwMode="auto">
          <a:xfrm>
            <a:off x="4572000" y="3276600"/>
            <a:ext cx="4319588" cy="30368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9000"/>
                                  </p:stCondLst>
                                  <p:iterate type="lt">
                                    <p:tmPct val="5000"/>
                                  </p:iterate>
                                  <p:childTnLst>
                                    <p:set>
                                      <p:cBhvr>
                                        <p:cTn id="6" dur="1" fill="hold">
                                          <p:stCondLst>
                                            <p:cond delay="0"/>
                                          </p:stCondLst>
                                        </p:cTn>
                                        <p:tgtEl>
                                          <p:spTgt spid="35846"/>
                                        </p:tgtEl>
                                        <p:attrNameLst>
                                          <p:attrName>style.visibility</p:attrName>
                                        </p:attrNameLst>
                                      </p:cBhvr>
                                      <p:to>
                                        <p:strVal val="visible"/>
                                      </p:to>
                                    </p:set>
                                    <p:anim calcmode="lin" valueType="num">
                                      <p:cBhvr>
                                        <p:cTn id="7" dur="1000" fill="hold"/>
                                        <p:tgtEl>
                                          <p:spTgt spid="35846"/>
                                        </p:tgtEl>
                                        <p:attrNameLst>
                                          <p:attrName>ppt_w</p:attrName>
                                        </p:attrNameLst>
                                      </p:cBhvr>
                                      <p:tavLst>
                                        <p:tav tm="0">
                                          <p:val>
                                            <p:fltVal val="0"/>
                                          </p:val>
                                        </p:tav>
                                        <p:tav tm="100000">
                                          <p:val>
                                            <p:strVal val="#ppt_w"/>
                                          </p:val>
                                        </p:tav>
                                      </p:tavLst>
                                    </p:anim>
                                    <p:anim calcmode="lin" valueType="num">
                                      <p:cBhvr>
                                        <p:cTn id="8" dur="1000" fill="hold"/>
                                        <p:tgtEl>
                                          <p:spTgt spid="35846"/>
                                        </p:tgtEl>
                                        <p:attrNameLst>
                                          <p:attrName>ppt_h</p:attrName>
                                        </p:attrNameLst>
                                      </p:cBhvr>
                                      <p:tavLst>
                                        <p:tav tm="0">
                                          <p:val>
                                            <p:fltVal val="0"/>
                                          </p:val>
                                        </p:tav>
                                        <p:tav tm="100000">
                                          <p:val>
                                            <p:strVal val="#ppt_h"/>
                                          </p:val>
                                        </p:tav>
                                      </p:tavLst>
                                    </p:anim>
                                    <p:anim calcmode="lin" valueType="num">
                                      <p:cBhvr>
                                        <p:cTn id="9" dur="1000" fill="hold"/>
                                        <p:tgtEl>
                                          <p:spTgt spid="35846"/>
                                        </p:tgtEl>
                                        <p:attrNameLst>
                                          <p:attrName>style.rotation</p:attrName>
                                        </p:attrNameLst>
                                      </p:cBhvr>
                                      <p:tavLst>
                                        <p:tav tm="0">
                                          <p:val>
                                            <p:fltVal val="90"/>
                                          </p:val>
                                        </p:tav>
                                        <p:tav tm="100000">
                                          <p:val>
                                            <p:fltVal val="0"/>
                                          </p:val>
                                        </p:tav>
                                      </p:tavLst>
                                    </p:anim>
                                    <p:animEffect transition="in" filter="fade">
                                      <p:cBhvr>
                                        <p:cTn id="10" dur="10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304800" y="381000"/>
            <a:ext cx="8610600" cy="2079625"/>
          </a:xfrm>
          <a:prstGeom prst="rect">
            <a:avLst/>
          </a:prstGeom>
          <a:solidFill>
            <a:srgbClr val="008000"/>
          </a:solidFill>
          <a:ln w="38100">
            <a:solidFill>
              <a:srgbClr val="FFFF00"/>
            </a:solidFill>
            <a:miter lim="800000"/>
            <a:headEnd/>
            <a:tailEnd/>
          </a:ln>
          <a:effectLst/>
        </p:spPr>
        <p:txBody>
          <a:bodyPr>
            <a:spAutoFit/>
          </a:bodyPr>
          <a:lstStyle/>
          <a:p>
            <a:pPr algn="ctr"/>
            <a:r>
              <a:rPr lang="ru-RU" sz="3200" dirty="0">
                <a:solidFill>
                  <a:srgbClr val="FFFF00"/>
                </a:solidFill>
                <a:effectLst>
                  <a:outerShdw blurRad="38100" dist="38100" dir="2700000" algn="tl">
                    <a:srgbClr val="000000"/>
                  </a:outerShdw>
                </a:effectLst>
              </a:rPr>
              <a:t>Медицинские учреждения</a:t>
            </a:r>
          </a:p>
          <a:p>
            <a:pPr algn="ctr"/>
            <a:r>
              <a:rPr lang="ru-RU" sz="3200" dirty="0">
                <a:solidFill>
                  <a:srgbClr val="FFFF00"/>
                </a:solidFill>
                <a:effectLst>
                  <a:outerShdw blurRad="38100" dist="38100" dir="2700000" algn="tl">
                    <a:srgbClr val="000000"/>
                  </a:outerShdw>
                </a:effectLst>
              </a:rPr>
              <a:t>в 10-дневный срок представляют в военные комиссариаты медицинские документы и сведения о здоровье граждан</a:t>
            </a:r>
          </a:p>
        </p:txBody>
      </p:sp>
      <p:sp>
        <p:nvSpPr>
          <p:cNvPr id="30724" name="Text Box 4"/>
          <p:cNvSpPr txBox="1">
            <a:spLocks noChangeArrowheads="1"/>
          </p:cNvSpPr>
          <p:nvPr/>
        </p:nvSpPr>
        <p:spPr bwMode="auto">
          <a:xfrm>
            <a:off x="990600" y="2895600"/>
            <a:ext cx="7924800" cy="466725"/>
          </a:xfrm>
          <a:prstGeom prst="rect">
            <a:avLst/>
          </a:prstGeom>
          <a:solidFill>
            <a:schemeClr val="accent5">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Медицинские карты амбулаторных больных</a:t>
            </a:r>
          </a:p>
        </p:txBody>
      </p:sp>
      <p:sp>
        <p:nvSpPr>
          <p:cNvPr id="30725" name="Text Box 5"/>
          <p:cNvSpPr txBox="1">
            <a:spLocks noChangeArrowheads="1"/>
          </p:cNvSpPr>
          <p:nvPr/>
        </p:nvSpPr>
        <p:spPr bwMode="auto">
          <a:xfrm>
            <a:off x="990600" y="3810000"/>
            <a:ext cx="7924800" cy="466725"/>
          </a:xfrm>
          <a:prstGeom prst="rect">
            <a:avLst/>
          </a:prstGeom>
          <a:solidFill>
            <a:schemeClr val="accent5">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Медицинские карты стационарных больных</a:t>
            </a:r>
          </a:p>
        </p:txBody>
      </p:sp>
      <p:sp>
        <p:nvSpPr>
          <p:cNvPr id="30727" name="Text Box 7"/>
          <p:cNvSpPr txBox="1">
            <a:spLocks noChangeArrowheads="1"/>
          </p:cNvSpPr>
          <p:nvPr/>
        </p:nvSpPr>
        <p:spPr bwMode="auto">
          <a:xfrm>
            <a:off x="990600" y="4724400"/>
            <a:ext cx="7924800" cy="466725"/>
          </a:xfrm>
          <a:prstGeom prst="rect">
            <a:avLst/>
          </a:prstGeom>
          <a:solidFill>
            <a:schemeClr val="accent5">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Рентгенограммы</a:t>
            </a:r>
          </a:p>
        </p:txBody>
      </p:sp>
      <p:sp>
        <p:nvSpPr>
          <p:cNvPr id="30728" name="Text Box 8"/>
          <p:cNvSpPr txBox="1">
            <a:spLocks noChangeArrowheads="1"/>
          </p:cNvSpPr>
          <p:nvPr/>
        </p:nvSpPr>
        <p:spPr bwMode="auto">
          <a:xfrm>
            <a:off x="990600" y="5715000"/>
            <a:ext cx="7924800" cy="466725"/>
          </a:xfrm>
          <a:prstGeom prst="rect">
            <a:avLst/>
          </a:prstGeom>
          <a:solidFill>
            <a:schemeClr val="accent5">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Протоколы специальных методов исследования</a:t>
            </a:r>
          </a:p>
        </p:txBody>
      </p:sp>
      <p:sp>
        <p:nvSpPr>
          <p:cNvPr id="30730" name="Line 10"/>
          <p:cNvSpPr>
            <a:spLocks noChangeShapeType="1"/>
          </p:cNvSpPr>
          <p:nvPr/>
        </p:nvSpPr>
        <p:spPr bwMode="auto">
          <a:xfrm>
            <a:off x="533400" y="2438400"/>
            <a:ext cx="0" cy="3616325"/>
          </a:xfrm>
          <a:prstGeom prst="line">
            <a:avLst/>
          </a:prstGeom>
          <a:noFill/>
          <a:ln w="76200">
            <a:solidFill>
              <a:srgbClr val="FFFF99"/>
            </a:solidFill>
            <a:round/>
            <a:headEnd/>
            <a:tailEnd/>
          </a:ln>
          <a:effectLst/>
        </p:spPr>
        <p:txBody>
          <a:bodyPr/>
          <a:lstStyle/>
          <a:p>
            <a:endParaRPr lang="ru-RU"/>
          </a:p>
        </p:txBody>
      </p:sp>
      <p:sp>
        <p:nvSpPr>
          <p:cNvPr id="30731" name="Line 11"/>
          <p:cNvSpPr>
            <a:spLocks noChangeShapeType="1"/>
          </p:cNvSpPr>
          <p:nvPr/>
        </p:nvSpPr>
        <p:spPr bwMode="auto">
          <a:xfrm>
            <a:off x="533400" y="4038600"/>
            <a:ext cx="457200" cy="0"/>
          </a:xfrm>
          <a:prstGeom prst="line">
            <a:avLst/>
          </a:prstGeom>
          <a:noFill/>
          <a:ln w="76200">
            <a:solidFill>
              <a:srgbClr val="FFFF99"/>
            </a:solidFill>
            <a:round/>
            <a:headEnd/>
            <a:tailEnd type="triangle" w="med" len="med"/>
          </a:ln>
          <a:effectLst/>
        </p:spPr>
        <p:txBody>
          <a:bodyPr/>
          <a:lstStyle/>
          <a:p>
            <a:endParaRPr lang="ru-RU"/>
          </a:p>
        </p:txBody>
      </p:sp>
      <p:sp>
        <p:nvSpPr>
          <p:cNvPr id="30732" name="Line 12"/>
          <p:cNvSpPr>
            <a:spLocks noChangeShapeType="1"/>
          </p:cNvSpPr>
          <p:nvPr/>
        </p:nvSpPr>
        <p:spPr bwMode="auto">
          <a:xfrm>
            <a:off x="533400" y="5029200"/>
            <a:ext cx="457200" cy="0"/>
          </a:xfrm>
          <a:prstGeom prst="line">
            <a:avLst/>
          </a:prstGeom>
          <a:noFill/>
          <a:ln w="76200">
            <a:solidFill>
              <a:srgbClr val="FFFF99"/>
            </a:solidFill>
            <a:round/>
            <a:headEnd/>
            <a:tailEnd type="triangle" w="med" len="med"/>
          </a:ln>
          <a:effectLst/>
        </p:spPr>
        <p:txBody>
          <a:bodyPr/>
          <a:lstStyle/>
          <a:p>
            <a:endParaRPr lang="ru-RU"/>
          </a:p>
        </p:txBody>
      </p:sp>
      <p:sp>
        <p:nvSpPr>
          <p:cNvPr id="30733" name="Line 13"/>
          <p:cNvSpPr>
            <a:spLocks noChangeShapeType="1"/>
          </p:cNvSpPr>
          <p:nvPr/>
        </p:nvSpPr>
        <p:spPr bwMode="auto">
          <a:xfrm>
            <a:off x="533400" y="6019800"/>
            <a:ext cx="457200" cy="0"/>
          </a:xfrm>
          <a:prstGeom prst="line">
            <a:avLst/>
          </a:prstGeom>
          <a:noFill/>
          <a:ln w="76200">
            <a:solidFill>
              <a:srgbClr val="FFFF99"/>
            </a:solidFill>
            <a:round/>
            <a:headEnd/>
            <a:tailEnd type="triangle" w="med" len="med"/>
          </a:ln>
          <a:effectLst/>
        </p:spPr>
        <p:txBody>
          <a:bodyPr/>
          <a:lstStyle/>
          <a:p>
            <a:endParaRPr lang="ru-RU"/>
          </a:p>
        </p:txBody>
      </p:sp>
      <p:sp>
        <p:nvSpPr>
          <p:cNvPr id="30735" name="Line 15"/>
          <p:cNvSpPr>
            <a:spLocks noChangeShapeType="1"/>
          </p:cNvSpPr>
          <p:nvPr/>
        </p:nvSpPr>
        <p:spPr bwMode="auto">
          <a:xfrm>
            <a:off x="533400" y="3200400"/>
            <a:ext cx="457200" cy="0"/>
          </a:xfrm>
          <a:prstGeom prst="line">
            <a:avLst/>
          </a:prstGeom>
          <a:noFill/>
          <a:ln w="76200">
            <a:solidFill>
              <a:srgbClr val="FFFF99"/>
            </a:solidFill>
            <a:round/>
            <a:headEnd/>
            <a:tailEnd type="triangle" w="med" len="med"/>
          </a:ln>
          <a:effectLst/>
        </p:spPr>
        <p:txBody>
          <a:bodyP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1000"/>
                                        <p:tgtEl>
                                          <p:spTgt spid="30722"/>
                                        </p:tgtEl>
                                      </p:cBhvr>
                                    </p:animEffect>
                                    <p:anim calcmode="lin" valueType="num">
                                      <p:cBhvr>
                                        <p:cTn id="8" dur="1000" fill="hold"/>
                                        <p:tgtEl>
                                          <p:spTgt spid="30722"/>
                                        </p:tgtEl>
                                        <p:attrNameLst>
                                          <p:attrName>ppt_x</p:attrName>
                                        </p:attrNameLst>
                                      </p:cBhvr>
                                      <p:tavLst>
                                        <p:tav tm="0">
                                          <p:val>
                                            <p:strVal val="#ppt_x"/>
                                          </p:val>
                                        </p:tav>
                                        <p:tav tm="100000">
                                          <p:val>
                                            <p:strVal val="#ppt_x"/>
                                          </p:val>
                                        </p:tav>
                                      </p:tavLst>
                                    </p:anim>
                                    <p:anim calcmode="lin" valueType="num">
                                      <p:cBhvr>
                                        <p:cTn id="9" dur="1000" fill="hold"/>
                                        <p:tgtEl>
                                          <p:spTgt spid="307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724"/>
                                        </p:tgtEl>
                                        <p:attrNameLst>
                                          <p:attrName>style.visibility</p:attrName>
                                        </p:attrNameLst>
                                      </p:cBhvr>
                                      <p:to>
                                        <p:strVal val="visible"/>
                                      </p:to>
                                    </p:set>
                                    <p:animEffect transition="in" filter="fade">
                                      <p:cBhvr>
                                        <p:cTn id="12" dur="1000"/>
                                        <p:tgtEl>
                                          <p:spTgt spid="30724"/>
                                        </p:tgtEl>
                                      </p:cBhvr>
                                    </p:animEffect>
                                    <p:anim calcmode="lin" valueType="num">
                                      <p:cBhvr>
                                        <p:cTn id="13" dur="1000" fill="hold"/>
                                        <p:tgtEl>
                                          <p:spTgt spid="30724"/>
                                        </p:tgtEl>
                                        <p:attrNameLst>
                                          <p:attrName>ppt_x</p:attrName>
                                        </p:attrNameLst>
                                      </p:cBhvr>
                                      <p:tavLst>
                                        <p:tav tm="0">
                                          <p:val>
                                            <p:strVal val="#ppt_x"/>
                                          </p:val>
                                        </p:tav>
                                        <p:tav tm="100000">
                                          <p:val>
                                            <p:strVal val="#ppt_x"/>
                                          </p:val>
                                        </p:tav>
                                      </p:tavLst>
                                    </p:anim>
                                    <p:anim calcmode="lin" valueType="num">
                                      <p:cBhvr>
                                        <p:cTn id="14" dur="1000" fill="hold"/>
                                        <p:tgtEl>
                                          <p:spTgt spid="307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725"/>
                                        </p:tgtEl>
                                        <p:attrNameLst>
                                          <p:attrName>style.visibility</p:attrName>
                                        </p:attrNameLst>
                                      </p:cBhvr>
                                      <p:to>
                                        <p:strVal val="visible"/>
                                      </p:to>
                                    </p:set>
                                    <p:animEffect transition="in" filter="fade">
                                      <p:cBhvr>
                                        <p:cTn id="17" dur="1000"/>
                                        <p:tgtEl>
                                          <p:spTgt spid="30725"/>
                                        </p:tgtEl>
                                      </p:cBhvr>
                                    </p:animEffect>
                                    <p:anim calcmode="lin" valueType="num">
                                      <p:cBhvr>
                                        <p:cTn id="18" dur="1000" fill="hold"/>
                                        <p:tgtEl>
                                          <p:spTgt spid="30725"/>
                                        </p:tgtEl>
                                        <p:attrNameLst>
                                          <p:attrName>ppt_x</p:attrName>
                                        </p:attrNameLst>
                                      </p:cBhvr>
                                      <p:tavLst>
                                        <p:tav tm="0">
                                          <p:val>
                                            <p:strVal val="#ppt_x"/>
                                          </p:val>
                                        </p:tav>
                                        <p:tav tm="100000">
                                          <p:val>
                                            <p:strVal val="#ppt_x"/>
                                          </p:val>
                                        </p:tav>
                                      </p:tavLst>
                                    </p:anim>
                                    <p:anim calcmode="lin" valueType="num">
                                      <p:cBhvr>
                                        <p:cTn id="19" dur="1000" fill="hold"/>
                                        <p:tgtEl>
                                          <p:spTgt spid="307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727"/>
                                        </p:tgtEl>
                                        <p:attrNameLst>
                                          <p:attrName>style.visibility</p:attrName>
                                        </p:attrNameLst>
                                      </p:cBhvr>
                                      <p:to>
                                        <p:strVal val="visible"/>
                                      </p:to>
                                    </p:set>
                                    <p:animEffect transition="in" filter="fade">
                                      <p:cBhvr>
                                        <p:cTn id="22" dur="1000"/>
                                        <p:tgtEl>
                                          <p:spTgt spid="30727"/>
                                        </p:tgtEl>
                                      </p:cBhvr>
                                    </p:animEffect>
                                    <p:anim calcmode="lin" valueType="num">
                                      <p:cBhvr>
                                        <p:cTn id="23" dur="1000" fill="hold"/>
                                        <p:tgtEl>
                                          <p:spTgt spid="30727"/>
                                        </p:tgtEl>
                                        <p:attrNameLst>
                                          <p:attrName>ppt_x</p:attrName>
                                        </p:attrNameLst>
                                      </p:cBhvr>
                                      <p:tavLst>
                                        <p:tav tm="0">
                                          <p:val>
                                            <p:strVal val="#ppt_x"/>
                                          </p:val>
                                        </p:tav>
                                        <p:tav tm="100000">
                                          <p:val>
                                            <p:strVal val="#ppt_x"/>
                                          </p:val>
                                        </p:tav>
                                      </p:tavLst>
                                    </p:anim>
                                    <p:anim calcmode="lin" valueType="num">
                                      <p:cBhvr>
                                        <p:cTn id="24" dur="1000" fill="hold"/>
                                        <p:tgtEl>
                                          <p:spTgt spid="3072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728"/>
                                        </p:tgtEl>
                                        <p:attrNameLst>
                                          <p:attrName>style.visibility</p:attrName>
                                        </p:attrNameLst>
                                      </p:cBhvr>
                                      <p:to>
                                        <p:strVal val="visible"/>
                                      </p:to>
                                    </p:set>
                                    <p:animEffect transition="in" filter="fade">
                                      <p:cBhvr>
                                        <p:cTn id="27" dur="1000"/>
                                        <p:tgtEl>
                                          <p:spTgt spid="30728"/>
                                        </p:tgtEl>
                                      </p:cBhvr>
                                    </p:animEffect>
                                    <p:anim calcmode="lin" valueType="num">
                                      <p:cBhvr>
                                        <p:cTn id="28" dur="1000" fill="hold"/>
                                        <p:tgtEl>
                                          <p:spTgt spid="30728"/>
                                        </p:tgtEl>
                                        <p:attrNameLst>
                                          <p:attrName>ppt_x</p:attrName>
                                        </p:attrNameLst>
                                      </p:cBhvr>
                                      <p:tavLst>
                                        <p:tav tm="0">
                                          <p:val>
                                            <p:strVal val="#ppt_x"/>
                                          </p:val>
                                        </p:tav>
                                        <p:tav tm="100000">
                                          <p:val>
                                            <p:strVal val="#ppt_x"/>
                                          </p:val>
                                        </p:tav>
                                      </p:tavLst>
                                    </p:anim>
                                    <p:anim calcmode="lin" valueType="num">
                                      <p:cBhvr>
                                        <p:cTn id="29" dur="1000" fill="hold"/>
                                        <p:tgtEl>
                                          <p:spTgt spid="307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0730"/>
                                        </p:tgtEl>
                                        <p:attrNameLst>
                                          <p:attrName>style.visibility</p:attrName>
                                        </p:attrNameLst>
                                      </p:cBhvr>
                                      <p:to>
                                        <p:strVal val="visible"/>
                                      </p:to>
                                    </p:set>
                                    <p:animEffect transition="in" filter="fade">
                                      <p:cBhvr>
                                        <p:cTn id="32" dur="1000"/>
                                        <p:tgtEl>
                                          <p:spTgt spid="30730"/>
                                        </p:tgtEl>
                                      </p:cBhvr>
                                    </p:animEffect>
                                    <p:anim calcmode="lin" valueType="num">
                                      <p:cBhvr>
                                        <p:cTn id="33" dur="1000" fill="hold"/>
                                        <p:tgtEl>
                                          <p:spTgt spid="30730"/>
                                        </p:tgtEl>
                                        <p:attrNameLst>
                                          <p:attrName>ppt_x</p:attrName>
                                        </p:attrNameLst>
                                      </p:cBhvr>
                                      <p:tavLst>
                                        <p:tav tm="0">
                                          <p:val>
                                            <p:strVal val="#ppt_x"/>
                                          </p:val>
                                        </p:tav>
                                        <p:tav tm="100000">
                                          <p:val>
                                            <p:strVal val="#ppt_x"/>
                                          </p:val>
                                        </p:tav>
                                      </p:tavLst>
                                    </p:anim>
                                    <p:anim calcmode="lin" valueType="num">
                                      <p:cBhvr>
                                        <p:cTn id="34" dur="1000" fill="hold"/>
                                        <p:tgtEl>
                                          <p:spTgt spid="3073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0735"/>
                                        </p:tgtEl>
                                        <p:attrNameLst>
                                          <p:attrName>style.visibility</p:attrName>
                                        </p:attrNameLst>
                                      </p:cBhvr>
                                      <p:to>
                                        <p:strVal val="visible"/>
                                      </p:to>
                                    </p:set>
                                    <p:animEffect transition="in" filter="fade">
                                      <p:cBhvr>
                                        <p:cTn id="37" dur="1000"/>
                                        <p:tgtEl>
                                          <p:spTgt spid="30735"/>
                                        </p:tgtEl>
                                      </p:cBhvr>
                                    </p:animEffect>
                                    <p:anim calcmode="lin" valueType="num">
                                      <p:cBhvr>
                                        <p:cTn id="38" dur="1000" fill="hold"/>
                                        <p:tgtEl>
                                          <p:spTgt spid="30735"/>
                                        </p:tgtEl>
                                        <p:attrNameLst>
                                          <p:attrName>ppt_x</p:attrName>
                                        </p:attrNameLst>
                                      </p:cBhvr>
                                      <p:tavLst>
                                        <p:tav tm="0">
                                          <p:val>
                                            <p:strVal val="#ppt_x"/>
                                          </p:val>
                                        </p:tav>
                                        <p:tav tm="100000">
                                          <p:val>
                                            <p:strVal val="#ppt_x"/>
                                          </p:val>
                                        </p:tav>
                                      </p:tavLst>
                                    </p:anim>
                                    <p:anim calcmode="lin" valueType="num">
                                      <p:cBhvr>
                                        <p:cTn id="39" dur="1000" fill="hold"/>
                                        <p:tgtEl>
                                          <p:spTgt spid="3073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0731"/>
                                        </p:tgtEl>
                                        <p:attrNameLst>
                                          <p:attrName>style.visibility</p:attrName>
                                        </p:attrNameLst>
                                      </p:cBhvr>
                                      <p:to>
                                        <p:strVal val="visible"/>
                                      </p:to>
                                    </p:set>
                                    <p:animEffect transition="in" filter="fade">
                                      <p:cBhvr>
                                        <p:cTn id="42" dur="1000"/>
                                        <p:tgtEl>
                                          <p:spTgt spid="30731"/>
                                        </p:tgtEl>
                                      </p:cBhvr>
                                    </p:animEffect>
                                    <p:anim calcmode="lin" valueType="num">
                                      <p:cBhvr>
                                        <p:cTn id="43" dur="1000" fill="hold"/>
                                        <p:tgtEl>
                                          <p:spTgt spid="30731"/>
                                        </p:tgtEl>
                                        <p:attrNameLst>
                                          <p:attrName>ppt_x</p:attrName>
                                        </p:attrNameLst>
                                      </p:cBhvr>
                                      <p:tavLst>
                                        <p:tav tm="0">
                                          <p:val>
                                            <p:strVal val="#ppt_x"/>
                                          </p:val>
                                        </p:tav>
                                        <p:tav tm="100000">
                                          <p:val>
                                            <p:strVal val="#ppt_x"/>
                                          </p:val>
                                        </p:tav>
                                      </p:tavLst>
                                    </p:anim>
                                    <p:anim calcmode="lin" valueType="num">
                                      <p:cBhvr>
                                        <p:cTn id="44" dur="1000" fill="hold"/>
                                        <p:tgtEl>
                                          <p:spTgt spid="3073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0732"/>
                                        </p:tgtEl>
                                        <p:attrNameLst>
                                          <p:attrName>style.visibility</p:attrName>
                                        </p:attrNameLst>
                                      </p:cBhvr>
                                      <p:to>
                                        <p:strVal val="visible"/>
                                      </p:to>
                                    </p:set>
                                    <p:animEffect transition="in" filter="fade">
                                      <p:cBhvr>
                                        <p:cTn id="47" dur="1000"/>
                                        <p:tgtEl>
                                          <p:spTgt spid="30732"/>
                                        </p:tgtEl>
                                      </p:cBhvr>
                                    </p:animEffect>
                                    <p:anim calcmode="lin" valueType="num">
                                      <p:cBhvr>
                                        <p:cTn id="48" dur="1000" fill="hold"/>
                                        <p:tgtEl>
                                          <p:spTgt spid="30732"/>
                                        </p:tgtEl>
                                        <p:attrNameLst>
                                          <p:attrName>ppt_x</p:attrName>
                                        </p:attrNameLst>
                                      </p:cBhvr>
                                      <p:tavLst>
                                        <p:tav tm="0">
                                          <p:val>
                                            <p:strVal val="#ppt_x"/>
                                          </p:val>
                                        </p:tav>
                                        <p:tav tm="100000">
                                          <p:val>
                                            <p:strVal val="#ppt_x"/>
                                          </p:val>
                                        </p:tav>
                                      </p:tavLst>
                                    </p:anim>
                                    <p:anim calcmode="lin" valueType="num">
                                      <p:cBhvr>
                                        <p:cTn id="49" dur="1000" fill="hold"/>
                                        <p:tgtEl>
                                          <p:spTgt spid="3073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0733"/>
                                        </p:tgtEl>
                                        <p:attrNameLst>
                                          <p:attrName>style.visibility</p:attrName>
                                        </p:attrNameLst>
                                      </p:cBhvr>
                                      <p:to>
                                        <p:strVal val="visible"/>
                                      </p:to>
                                    </p:set>
                                    <p:animEffect transition="in" filter="fade">
                                      <p:cBhvr>
                                        <p:cTn id="52" dur="1000"/>
                                        <p:tgtEl>
                                          <p:spTgt spid="30733"/>
                                        </p:tgtEl>
                                      </p:cBhvr>
                                    </p:animEffect>
                                    <p:anim calcmode="lin" valueType="num">
                                      <p:cBhvr>
                                        <p:cTn id="53" dur="1000" fill="hold"/>
                                        <p:tgtEl>
                                          <p:spTgt spid="30733"/>
                                        </p:tgtEl>
                                        <p:attrNameLst>
                                          <p:attrName>ppt_x</p:attrName>
                                        </p:attrNameLst>
                                      </p:cBhvr>
                                      <p:tavLst>
                                        <p:tav tm="0">
                                          <p:val>
                                            <p:strVal val="#ppt_x"/>
                                          </p:val>
                                        </p:tav>
                                        <p:tav tm="100000">
                                          <p:val>
                                            <p:strVal val="#ppt_x"/>
                                          </p:val>
                                        </p:tav>
                                      </p:tavLst>
                                    </p:anim>
                                    <p:anim calcmode="lin" valueType="num">
                                      <p:cBhvr>
                                        <p:cTn id="54" dur="1000" fill="hold"/>
                                        <p:tgtEl>
                                          <p:spTgt spid="307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animBg="1"/>
      <p:bldP spid="30724" grpId="0" animBg="1"/>
      <p:bldP spid="30725" grpId="0" animBg="1"/>
      <p:bldP spid="30727" grpId="0" animBg="1"/>
      <p:bldP spid="30728" grpId="0" animBg="1"/>
      <p:bldP spid="30730" grpId="0" animBg="1"/>
      <p:bldP spid="30731" grpId="0" animBg="1"/>
      <p:bldP spid="30732" grpId="0" animBg="1"/>
      <p:bldP spid="30733" grpId="0" animBg="1"/>
      <p:bldP spid="3073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04800" y="381000"/>
            <a:ext cx="8458200" cy="1592263"/>
          </a:xfrm>
          <a:prstGeom prst="rect">
            <a:avLst/>
          </a:prstGeom>
          <a:solidFill>
            <a:srgbClr val="008000"/>
          </a:solidFill>
          <a:ln w="38100">
            <a:solidFill>
              <a:srgbClr val="FFFF00"/>
            </a:solidFill>
            <a:miter lim="800000"/>
            <a:headEnd/>
            <a:tailEnd/>
          </a:ln>
          <a:effectLst/>
        </p:spPr>
        <p:txBody>
          <a:bodyPr>
            <a:spAutoFit/>
          </a:bodyPr>
          <a:lstStyle/>
          <a:p>
            <a:pPr algn="ctr"/>
            <a:r>
              <a:rPr lang="ru-RU" sz="3200" dirty="0">
                <a:solidFill>
                  <a:srgbClr val="FFFF00"/>
                </a:solidFill>
                <a:effectLst>
                  <a:outerShdw blurRad="38100" dist="38100" dir="2700000" algn="tl">
                    <a:srgbClr val="000000"/>
                  </a:outerShdw>
                </a:effectLst>
              </a:rPr>
              <a:t>Гражданин подлежит </a:t>
            </a:r>
          </a:p>
          <a:p>
            <a:pPr algn="ctr"/>
            <a:r>
              <a:rPr lang="ru-RU" sz="3200" dirty="0">
                <a:solidFill>
                  <a:srgbClr val="FFFF00"/>
                </a:solidFill>
                <a:effectLst>
                  <a:outerShdw blurRad="38100" dist="38100" dir="2700000" algn="tl">
                    <a:srgbClr val="000000"/>
                  </a:outerShdw>
                </a:effectLst>
              </a:rPr>
              <a:t>медицинскому освидетельствованию врачами-специалистами</a:t>
            </a:r>
            <a:r>
              <a:rPr lang="ru-RU" sz="2400" b="1" dirty="0">
                <a:solidFill>
                  <a:schemeClr val="bg1"/>
                </a:solidFill>
              </a:rPr>
              <a:t> </a:t>
            </a:r>
          </a:p>
        </p:txBody>
      </p:sp>
      <p:sp>
        <p:nvSpPr>
          <p:cNvPr id="33795" name="Text Box 3"/>
          <p:cNvSpPr txBox="1">
            <a:spLocks noChangeArrowheads="1"/>
          </p:cNvSpPr>
          <p:nvPr/>
        </p:nvSpPr>
        <p:spPr bwMode="auto">
          <a:xfrm>
            <a:off x="3429000" y="2514600"/>
            <a:ext cx="5410200" cy="466725"/>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терапевтом</a:t>
            </a:r>
          </a:p>
        </p:txBody>
      </p:sp>
      <p:sp>
        <p:nvSpPr>
          <p:cNvPr id="33796" name="Text Box 4"/>
          <p:cNvSpPr txBox="1">
            <a:spLocks noChangeArrowheads="1"/>
          </p:cNvSpPr>
          <p:nvPr/>
        </p:nvSpPr>
        <p:spPr bwMode="auto">
          <a:xfrm>
            <a:off x="3429000" y="3124200"/>
            <a:ext cx="5410200" cy="466725"/>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хирургом</a:t>
            </a:r>
          </a:p>
        </p:txBody>
      </p:sp>
      <p:sp>
        <p:nvSpPr>
          <p:cNvPr id="33797" name="Text Box 5"/>
          <p:cNvSpPr txBox="1">
            <a:spLocks noChangeArrowheads="1"/>
          </p:cNvSpPr>
          <p:nvPr/>
        </p:nvSpPr>
        <p:spPr bwMode="auto">
          <a:xfrm>
            <a:off x="3429000" y="3733800"/>
            <a:ext cx="5410200" cy="466725"/>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невропатологом</a:t>
            </a:r>
          </a:p>
        </p:txBody>
      </p:sp>
      <p:sp>
        <p:nvSpPr>
          <p:cNvPr id="33798" name="Text Box 6"/>
          <p:cNvSpPr txBox="1">
            <a:spLocks noChangeArrowheads="1"/>
          </p:cNvSpPr>
          <p:nvPr/>
        </p:nvSpPr>
        <p:spPr bwMode="auto">
          <a:xfrm>
            <a:off x="3429000" y="4343400"/>
            <a:ext cx="5410200" cy="466725"/>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окулистом</a:t>
            </a:r>
          </a:p>
        </p:txBody>
      </p:sp>
      <p:sp>
        <p:nvSpPr>
          <p:cNvPr id="33799" name="Line 7"/>
          <p:cNvSpPr>
            <a:spLocks noChangeShapeType="1"/>
          </p:cNvSpPr>
          <p:nvPr/>
        </p:nvSpPr>
        <p:spPr bwMode="auto">
          <a:xfrm>
            <a:off x="2057400" y="1981200"/>
            <a:ext cx="0" cy="4530725"/>
          </a:xfrm>
          <a:prstGeom prst="line">
            <a:avLst/>
          </a:prstGeom>
          <a:noFill/>
          <a:ln w="76200">
            <a:solidFill>
              <a:srgbClr val="FFFF99"/>
            </a:solidFill>
            <a:round/>
            <a:headEnd/>
            <a:tailEnd/>
          </a:ln>
          <a:effectLst/>
        </p:spPr>
        <p:txBody>
          <a:bodyPr/>
          <a:lstStyle/>
          <a:p>
            <a:endParaRPr lang="ru-RU"/>
          </a:p>
        </p:txBody>
      </p:sp>
      <p:sp>
        <p:nvSpPr>
          <p:cNvPr id="33800" name="Line 8"/>
          <p:cNvSpPr>
            <a:spLocks noChangeShapeType="1"/>
          </p:cNvSpPr>
          <p:nvPr/>
        </p:nvSpPr>
        <p:spPr bwMode="auto">
          <a:xfrm>
            <a:off x="2057400" y="5181600"/>
            <a:ext cx="1371600" cy="0"/>
          </a:xfrm>
          <a:prstGeom prst="line">
            <a:avLst/>
          </a:prstGeom>
          <a:noFill/>
          <a:ln w="76200">
            <a:solidFill>
              <a:srgbClr val="FFFF99"/>
            </a:solidFill>
            <a:round/>
            <a:headEnd/>
            <a:tailEnd type="triangle" w="med" len="med"/>
          </a:ln>
          <a:effectLst/>
        </p:spPr>
        <p:txBody>
          <a:bodyPr/>
          <a:lstStyle/>
          <a:p>
            <a:endParaRPr lang="ru-RU"/>
          </a:p>
        </p:txBody>
      </p:sp>
      <p:sp>
        <p:nvSpPr>
          <p:cNvPr id="33801" name="Line 9"/>
          <p:cNvSpPr>
            <a:spLocks noChangeShapeType="1"/>
          </p:cNvSpPr>
          <p:nvPr/>
        </p:nvSpPr>
        <p:spPr bwMode="auto">
          <a:xfrm>
            <a:off x="2057400" y="5791200"/>
            <a:ext cx="1371600" cy="0"/>
          </a:xfrm>
          <a:prstGeom prst="line">
            <a:avLst/>
          </a:prstGeom>
          <a:noFill/>
          <a:ln w="76200">
            <a:solidFill>
              <a:srgbClr val="FFFF99"/>
            </a:solidFill>
            <a:round/>
            <a:headEnd/>
            <a:tailEnd type="triangle" w="med" len="med"/>
          </a:ln>
          <a:effectLst/>
        </p:spPr>
        <p:txBody>
          <a:bodyPr/>
          <a:lstStyle/>
          <a:p>
            <a:endParaRPr lang="ru-RU"/>
          </a:p>
        </p:txBody>
      </p:sp>
      <p:sp>
        <p:nvSpPr>
          <p:cNvPr id="33802" name="Line 10"/>
          <p:cNvSpPr>
            <a:spLocks noChangeShapeType="1"/>
          </p:cNvSpPr>
          <p:nvPr/>
        </p:nvSpPr>
        <p:spPr bwMode="auto">
          <a:xfrm>
            <a:off x="2057400" y="6477000"/>
            <a:ext cx="1371600" cy="0"/>
          </a:xfrm>
          <a:prstGeom prst="line">
            <a:avLst/>
          </a:prstGeom>
          <a:noFill/>
          <a:ln w="76200">
            <a:solidFill>
              <a:srgbClr val="FFFF99"/>
            </a:solidFill>
            <a:round/>
            <a:headEnd/>
            <a:tailEnd type="triangle" w="med" len="med"/>
          </a:ln>
          <a:effectLst/>
        </p:spPr>
        <p:txBody>
          <a:bodyPr/>
          <a:lstStyle/>
          <a:p>
            <a:endParaRPr lang="ru-RU"/>
          </a:p>
        </p:txBody>
      </p:sp>
      <p:sp>
        <p:nvSpPr>
          <p:cNvPr id="33803" name="Line 11"/>
          <p:cNvSpPr>
            <a:spLocks noChangeShapeType="1"/>
          </p:cNvSpPr>
          <p:nvPr/>
        </p:nvSpPr>
        <p:spPr bwMode="auto">
          <a:xfrm>
            <a:off x="2057400" y="2819400"/>
            <a:ext cx="1371600" cy="0"/>
          </a:xfrm>
          <a:prstGeom prst="line">
            <a:avLst/>
          </a:prstGeom>
          <a:noFill/>
          <a:ln w="76200">
            <a:solidFill>
              <a:srgbClr val="FFFF99"/>
            </a:solidFill>
            <a:round/>
            <a:headEnd/>
            <a:tailEnd type="triangle" w="med" len="med"/>
          </a:ln>
          <a:effectLst/>
        </p:spPr>
        <p:txBody>
          <a:bodyPr/>
          <a:lstStyle/>
          <a:p>
            <a:endParaRPr lang="ru-RU"/>
          </a:p>
        </p:txBody>
      </p:sp>
      <p:sp>
        <p:nvSpPr>
          <p:cNvPr id="33804" name="Text Box 12"/>
          <p:cNvSpPr txBox="1">
            <a:spLocks noChangeArrowheads="1"/>
          </p:cNvSpPr>
          <p:nvPr/>
        </p:nvSpPr>
        <p:spPr bwMode="auto">
          <a:xfrm>
            <a:off x="3429000" y="4953000"/>
            <a:ext cx="5410200" cy="466725"/>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отоларингологом</a:t>
            </a:r>
          </a:p>
        </p:txBody>
      </p:sp>
      <p:sp>
        <p:nvSpPr>
          <p:cNvPr id="33805" name="Text Box 13"/>
          <p:cNvSpPr txBox="1">
            <a:spLocks noChangeArrowheads="1"/>
          </p:cNvSpPr>
          <p:nvPr/>
        </p:nvSpPr>
        <p:spPr bwMode="auto">
          <a:xfrm>
            <a:off x="3429000" y="5562600"/>
            <a:ext cx="5410200" cy="466725"/>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психиатром</a:t>
            </a:r>
          </a:p>
        </p:txBody>
      </p:sp>
      <p:sp>
        <p:nvSpPr>
          <p:cNvPr id="33806" name="Text Box 14"/>
          <p:cNvSpPr txBox="1">
            <a:spLocks noChangeArrowheads="1"/>
          </p:cNvSpPr>
          <p:nvPr/>
        </p:nvSpPr>
        <p:spPr bwMode="auto">
          <a:xfrm>
            <a:off x="3429000" y="6172200"/>
            <a:ext cx="5410200" cy="466725"/>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r>
              <a:rPr lang="ru-RU" sz="2400" b="1">
                <a:solidFill>
                  <a:schemeClr val="bg1"/>
                </a:solidFill>
              </a:rPr>
              <a:t>врачами других специальностей</a:t>
            </a:r>
          </a:p>
        </p:txBody>
      </p:sp>
      <p:sp>
        <p:nvSpPr>
          <p:cNvPr id="33807" name="Line 15"/>
          <p:cNvSpPr>
            <a:spLocks noChangeShapeType="1"/>
          </p:cNvSpPr>
          <p:nvPr/>
        </p:nvSpPr>
        <p:spPr bwMode="auto">
          <a:xfrm>
            <a:off x="2057400" y="3352800"/>
            <a:ext cx="1371600" cy="0"/>
          </a:xfrm>
          <a:prstGeom prst="line">
            <a:avLst/>
          </a:prstGeom>
          <a:noFill/>
          <a:ln w="76200">
            <a:solidFill>
              <a:srgbClr val="FFFF99"/>
            </a:solidFill>
            <a:round/>
            <a:headEnd/>
            <a:tailEnd type="triangle" w="med" len="med"/>
          </a:ln>
          <a:effectLst/>
        </p:spPr>
        <p:txBody>
          <a:bodyPr/>
          <a:lstStyle/>
          <a:p>
            <a:endParaRPr lang="ru-RU"/>
          </a:p>
        </p:txBody>
      </p:sp>
      <p:sp>
        <p:nvSpPr>
          <p:cNvPr id="33808" name="Line 16"/>
          <p:cNvSpPr>
            <a:spLocks noChangeShapeType="1"/>
          </p:cNvSpPr>
          <p:nvPr/>
        </p:nvSpPr>
        <p:spPr bwMode="auto">
          <a:xfrm>
            <a:off x="2057400" y="4038600"/>
            <a:ext cx="1371600" cy="0"/>
          </a:xfrm>
          <a:prstGeom prst="line">
            <a:avLst/>
          </a:prstGeom>
          <a:noFill/>
          <a:ln w="76200">
            <a:solidFill>
              <a:srgbClr val="FFFF99"/>
            </a:solidFill>
            <a:round/>
            <a:headEnd/>
            <a:tailEnd type="triangle" w="med" len="med"/>
          </a:ln>
          <a:effectLst/>
        </p:spPr>
        <p:txBody>
          <a:bodyPr/>
          <a:lstStyle/>
          <a:p>
            <a:endParaRPr lang="ru-RU"/>
          </a:p>
        </p:txBody>
      </p:sp>
      <p:sp>
        <p:nvSpPr>
          <p:cNvPr id="33809" name="Line 17"/>
          <p:cNvSpPr>
            <a:spLocks noChangeShapeType="1"/>
          </p:cNvSpPr>
          <p:nvPr/>
        </p:nvSpPr>
        <p:spPr bwMode="auto">
          <a:xfrm>
            <a:off x="2057400" y="4572000"/>
            <a:ext cx="1371600" cy="0"/>
          </a:xfrm>
          <a:prstGeom prst="line">
            <a:avLst/>
          </a:prstGeom>
          <a:noFill/>
          <a:ln w="76200">
            <a:solidFill>
              <a:srgbClr val="FFFF99"/>
            </a:solidFill>
            <a:round/>
            <a:headEnd/>
            <a:tailEnd type="triangle" w="med" len="med"/>
          </a:ln>
          <a:effectLst/>
        </p:spPr>
        <p:txBody>
          <a:bodyP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barn(inVertical)">
                                      <p:cBhvr>
                                        <p:cTn id="7" dur="500"/>
                                        <p:tgtEl>
                                          <p:spTgt spid="337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795"/>
                                        </p:tgtEl>
                                        <p:attrNameLst>
                                          <p:attrName>style.visibility</p:attrName>
                                        </p:attrNameLst>
                                      </p:cBhvr>
                                      <p:to>
                                        <p:strVal val="visible"/>
                                      </p:to>
                                    </p:set>
                                    <p:animEffect transition="in" filter="barn(inVertical)">
                                      <p:cBhvr>
                                        <p:cTn id="10" dur="500"/>
                                        <p:tgtEl>
                                          <p:spTgt spid="337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3796"/>
                                        </p:tgtEl>
                                        <p:attrNameLst>
                                          <p:attrName>style.visibility</p:attrName>
                                        </p:attrNameLst>
                                      </p:cBhvr>
                                      <p:to>
                                        <p:strVal val="visible"/>
                                      </p:to>
                                    </p:set>
                                    <p:animEffect transition="in" filter="barn(inVertical)">
                                      <p:cBhvr>
                                        <p:cTn id="13" dur="500"/>
                                        <p:tgtEl>
                                          <p:spTgt spid="3379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797"/>
                                        </p:tgtEl>
                                        <p:attrNameLst>
                                          <p:attrName>style.visibility</p:attrName>
                                        </p:attrNameLst>
                                      </p:cBhvr>
                                      <p:to>
                                        <p:strVal val="visible"/>
                                      </p:to>
                                    </p:set>
                                    <p:animEffect transition="in" filter="barn(inVertical)">
                                      <p:cBhvr>
                                        <p:cTn id="16" dur="500"/>
                                        <p:tgtEl>
                                          <p:spTgt spid="3379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798"/>
                                        </p:tgtEl>
                                        <p:attrNameLst>
                                          <p:attrName>style.visibility</p:attrName>
                                        </p:attrNameLst>
                                      </p:cBhvr>
                                      <p:to>
                                        <p:strVal val="visible"/>
                                      </p:to>
                                    </p:set>
                                    <p:animEffect transition="in" filter="barn(inVertical)">
                                      <p:cBhvr>
                                        <p:cTn id="19" dur="500"/>
                                        <p:tgtEl>
                                          <p:spTgt spid="337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3804"/>
                                        </p:tgtEl>
                                        <p:attrNameLst>
                                          <p:attrName>style.visibility</p:attrName>
                                        </p:attrNameLst>
                                      </p:cBhvr>
                                      <p:to>
                                        <p:strVal val="visible"/>
                                      </p:to>
                                    </p:set>
                                    <p:animEffect transition="in" filter="barn(inVertical)">
                                      <p:cBhvr>
                                        <p:cTn id="22" dur="500"/>
                                        <p:tgtEl>
                                          <p:spTgt spid="3380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3805"/>
                                        </p:tgtEl>
                                        <p:attrNameLst>
                                          <p:attrName>style.visibility</p:attrName>
                                        </p:attrNameLst>
                                      </p:cBhvr>
                                      <p:to>
                                        <p:strVal val="visible"/>
                                      </p:to>
                                    </p:set>
                                    <p:animEffect transition="in" filter="barn(inVertical)">
                                      <p:cBhvr>
                                        <p:cTn id="25" dur="500"/>
                                        <p:tgtEl>
                                          <p:spTgt spid="3380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3806"/>
                                        </p:tgtEl>
                                        <p:attrNameLst>
                                          <p:attrName>style.visibility</p:attrName>
                                        </p:attrNameLst>
                                      </p:cBhvr>
                                      <p:to>
                                        <p:strVal val="visible"/>
                                      </p:to>
                                    </p:set>
                                    <p:animEffect transition="in" filter="barn(inVertical)">
                                      <p:cBhvr>
                                        <p:cTn id="28" dur="500"/>
                                        <p:tgtEl>
                                          <p:spTgt spid="3380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3799"/>
                                        </p:tgtEl>
                                        <p:attrNameLst>
                                          <p:attrName>style.visibility</p:attrName>
                                        </p:attrNameLst>
                                      </p:cBhvr>
                                      <p:to>
                                        <p:strVal val="visible"/>
                                      </p:to>
                                    </p:set>
                                    <p:animEffect transition="in" filter="barn(inVertical)">
                                      <p:cBhvr>
                                        <p:cTn id="31" dur="500"/>
                                        <p:tgtEl>
                                          <p:spTgt spid="3379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3803"/>
                                        </p:tgtEl>
                                        <p:attrNameLst>
                                          <p:attrName>style.visibility</p:attrName>
                                        </p:attrNameLst>
                                      </p:cBhvr>
                                      <p:to>
                                        <p:strVal val="visible"/>
                                      </p:to>
                                    </p:set>
                                    <p:animEffect transition="in" filter="barn(inVertical)">
                                      <p:cBhvr>
                                        <p:cTn id="34" dur="500"/>
                                        <p:tgtEl>
                                          <p:spTgt spid="3380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3807"/>
                                        </p:tgtEl>
                                        <p:attrNameLst>
                                          <p:attrName>style.visibility</p:attrName>
                                        </p:attrNameLst>
                                      </p:cBhvr>
                                      <p:to>
                                        <p:strVal val="visible"/>
                                      </p:to>
                                    </p:set>
                                    <p:animEffect transition="in" filter="barn(inVertical)">
                                      <p:cBhvr>
                                        <p:cTn id="37" dur="500"/>
                                        <p:tgtEl>
                                          <p:spTgt spid="3380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3808"/>
                                        </p:tgtEl>
                                        <p:attrNameLst>
                                          <p:attrName>style.visibility</p:attrName>
                                        </p:attrNameLst>
                                      </p:cBhvr>
                                      <p:to>
                                        <p:strVal val="visible"/>
                                      </p:to>
                                    </p:set>
                                    <p:animEffect transition="in" filter="barn(inVertical)">
                                      <p:cBhvr>
                                        <p:cTn id="40" dur="500"/>
                                        <p:tgtEl>
                                          <p:spTgt spid="3380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3809"/>
                                        </p:tgtEl>
                                        <p:attrNameLst>
                                          <p:attrName>style.visibility</p:attrName>
                                        </p:attrNameLst>
                                      </p:cBhvr>
                                      <p:to>
                                        <p:strVal val="visible"/>
                                      </p:to>
                                    </p:set>
                                    <p:animEffect transition="in" filter="barn(inVertical)">
                                      <p:cBhvr>
                                        <p:cTn id="43" dur="500"/>
                                        <p:tgtEl>
                                          <p:spTgt spid="3380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3800"/>
                                        </p:tgtEl>
                                        <p:attrNameLst>
                                          <p:attrName>style.visibility</p:attrName>
                                        </p:attrNameLst>
                                      </p:cBhvr>
                                      <p:to>
                                        <p:strVal val="visible"/>
                                      </p:to>
                                    </p:set>
                                    <p:animEffect transition="in" filter="barn(inVertical)">
                                      <p:cBhvr>
                                        <p:cTn id="46" dur="500"/>
                                        <p:tgtEl>
                                          <p:spTgt spid="3380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3801"/>
                                        </p:tgtEl>
                                        <p:attrNameLst>
                                          <p:attrName>style.visibility</p:attrName>
                                        </p:attrNameLst>
                                      </p:cBhvr>
                                      <p:to>
                                        <p:strVal val="visible"/>
                                      </p:to>
                                    </p:set>
                                    <p:animEffect transition="in" filter="barn(inVertical)">
                                      <p:cBhvr>
                                        <p:cTn id="49" dur="500"/>
                                        <p:tgtEl>
                                          <p:spTgt spid="3380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3802"/>
                                        </p:tgtEl>
                                        <p:attrNameLst>
                                          <p:attrName>style.visibility</p:attrName>
                                        </p:attrNameLst>
                                      </p:cBhvr>
                                      <p:to>
                                        <p:strVal val="visible"/>
                                      </p:to>
                                    </p:set>
                                    <p:animEffect transition="in" filter="barn(inVertical)">
                                      <p:cBhvr>
                                        <p:cTn id="52" dur="5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33795" grpId="0" animBg="1"/>
      <p:bldP spid="33796" grpId="0" animBg="1"/>
      <p:bldP spid="33797" grpId="0" animBg="1"/>
      <p:bldP spid="33798" grpId="0" animBg="1"/>
      <p:bldP spid="33799" grpId="0" animBg="1"/>
      <p:bldP spid="33800" grpId="0" animBg="1"/>
      <p:bldP spid="33801" grpId="0" animBg="1"/>
      <p:bldP spid="33802" grpId="0" animBg="1"/>
      <p:bldP spid="33803" grpId="0" animBg="1"/>
      <p:bldP spid="33804" grpId="0" animBg="1"/>
      <p:bldP spid="33805" grpId="0" animBg="1"/>
      <p:bldP spid="33806" grpId="0" animBg="1"/>
      <p:bldP spid="33807" grpId="0" animBg="1"/>
      <p:bldP spid="33808" grpId="0" animBg="1"/>
      <p:bldP spid="3380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04800" y="381000"/>
            <a:ext cx="8458200" cy="617538"/>
          </a:xfrm>
          <a:prstGeom prst="rect">
            <a:avLst/>
          </a:prstGeom>
          <a:solidFill>
            <a:srgbClr val="008000"/>
          </a:solidFill>
          <a:ln w="38100">
            <a:solidFill>
              <a:srgbClr val="FFFF00"/>
            </a:solidFill>
            <a:miter lim="800000"/>
            <a:headEnd/>
            <a:tailEnd/>
          </a:ln>
          <a:effectLst/>
        </p:spPr>
        <p:txBody>
          <a:bodyPr>
            <a:spAutoFit/>
          </a:bodyPr>
          <a:lstStyle/>
          <a:p>
            <a:pPr algn="ctr"/>
            <a:r>
              <a:rPr lang="ru-RU" sz="3200" dirty="0">
                <a:solidFill>
                  <a:srgbClr val="FFFF00"/>
                </a:solidFill>
                <a:effectLst>
                  <a:outerShdw blurRad="38100" dist="38100" dir="2700000" algn="tl">
                    <a:srgbClr val="000000"/>
                  </a:outerShdw>
                </a:effectLst>
              </a:rPr>
              <a:t>Категории годности к военной службе</a:t>
            </a:r>
            <a:r>
              <a:rPr lang="ru-RU" sz="2400" b="1" dirty="0">
                <a:solidFill>
                  <a:schemeClr val="bg1"/>
                </a:solidFill>
              </a:rPr>
              <a:t> </a:t>
            </a:r>
          </a:p>
        </p:txBody>
      </p:sp>
      <p:sp>
        <p:nvSpPr>
          <p:cNvPr id="36867" name="Text Box 3"/>
          <p:cNvSpPr txBox="1">
            <a:spLocks noChangeArrowheads="1"/>
          </p:cNvSpPr>
          <p:nvPr/>
        </p:nvSpPr>
        <p:spPr bwMode="auto">
          <a:xfrm>
            <a:off x="304800" y="1371600"/>
            <a:ext cx="8458200" cy="588963"/>
          </a:xfrm>
          <a:prstGeom prst="rect">
            <a:avLst/>
          </a:prstGeom>
          <a:solidFill>
            <a:schemeClr val="accent5">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3200" b="1" dirty="0">
                <a:solidFill>
                  <a:srgbClr val="C00000"/>
                </a:solidFill>
              </a:rPr>
              <a:t>«А» </a:t>
            </a:r>
            <a:r>
              <a:rPr lang="ru-RU" sz="3200" b="1" dirty="0">
                <a:solidFill>
                  <a:schemeClr val="bg1"/>
                </a:solidFill>
              </a:rPr>
              <a:t>- годен к военной службе</a:t>
            </a:r>
          </a:p>
        </p:txBody>
      </p:sp>
      <p:sp>
        <p:nvSpPr>
          <p:cNvPr id="36886" name="Text Box 22"/>
          <p:cNvSpPr txBox="1">
            <a:spLocks noChangeArrowheads="1"/>
          </p:cNvSpPr>
          <p:nvPr/>
        </p:nvSpPr>
        <p:spPr bwMode="auto">
          <a:xfrm>
            <a:off x="304800" y="2133600"/>
            <a:ext cx="8458200" cy="1076325"/>
          </a:xfrm>
          <a:prstGeom prst="rect">
            <a:avLst/>
          </a:prstGeom>
          <a:solidFill>
            <a:schemeClr val="accent5">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3200" b="1" dirty="0">
                <a:solidFill>
                  <a:srgbClr val="C00000"/>
                </a:solidFill>
              </a:rPr>
              <a:t>«Б»</a:t>
            </a:r>
            <a:r>
              <a:rPr lang="ru-RU" sz="3200" b="1" dirty="0">
                <a:solidFill>
                  <a:schemeClr val="bg1"/>
                </a:solidFill>
              </a:rPr>
              <a:t> - годен к военной службе с             незначительными ограничениями</a:t>
            </a:r>
          </a:p>
        </p:txBody>
      </p:sp>
      <p:sp>
        <p:nvSpPr>
          <p:cNvPr id="36887" name="Text Box 23"/>
          <p:cNvSpPr txBox="1">
            <a:spLocks noChangeArrowheads="1"/>
          </p:cNvSpPr>
          <p:nvPr/>
        </p:nvSpPr>
        <p:spPr bwMode="auto">
          <a:xfrm>
            <a:off x="304800" y="3352800"/>
            <a:ext cx="8458200" cy="584775"/>
          </a:xfrm>
          <a:prstGeom prst="rect">
            <a:avLst/>
          </a:prstGeom>
          <a:solidFill>
            <a:schemeClr val="accent5">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3200" b="1" dirty="0">
                <a:solidFill>
                  <a:srgbClr val="C00000"/>
                </a:solidFill>
              </a:rPr>
              <a:t>«В»</a:t>
            </a:r>
            <a:r>
              <a:rPr lang="ru-RU" sz="3200" b="1" dirty="0">
                <a:solidFill>
                  <a:schemeClr val="bg1"/>
                </a:solidFill>
              </a:rPr>
              <a:t> - ограниченно годен к военной службе</a:t>
            </a:r>
          </a:p>
        </p:txBody>
      </p:sp>
      <p:sp>
        <p:nvSpPr>
          <p:cNvPr id="36888" name="Text Box 24"/>
          <p:cNvSpPr txBox="1">
            <a:spLocks noChangeArrowheads="1"/>
          </p:cNvSpPr>
          <p:nvPr/>
        </p:nvSpPr>
        <p:spPr bwMode="auto">
          <a:xfrm>
            <a:off x="304800" y="4648200"/>
            <a:ext cx="8458200" cy="584775"/>
          </a:xfrm>
          <a:prstGeom prst="rect">
            <a:avLst/>
          </a:prstGeom>
          <a:solidFill>
            <a:schemeClr val="accent5">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3200" b="1" dirty="0">
                <a:solidFill>
                  <a:srgbClr val="C00000"/>
                </a:solidFill>
              </a:rPr>
              <a:t>«Г» </a:t>
            </a:r>
            <a:r>
              <a:rPr lang="ru-RU" sz="3200" b="1" dirty="0">
                <a:solidFill>
                  <a:schemeClr val="bg1"/>
                </a:solidFill>
              </a:rPr>
              <a:t>- временно не годен к военной службе</a:t>
            </a:r>
          </a:p>
        </p:txBody>
      </p:sp>
      <p:sp>
        <p:nvSpPr>
          <p:cNvPr id="36889" name="Text Box 25"/>
          <p:cNvSpPr txBox="1">
            <a:spLocks noChangeArrowheads="1"/>
          </p:cNvSpPr>
          <p:nvPr/>
        </p:nvSpPr>
        <p:spPr bwMode="auto">
          <a:xfrm>
            <a:off x="304800" y="5943600"/>
            <a:ext cx="8458200" cy="588963"/>
          </a:xfrm>
          <a:prstGeom prst="rect">
            <a:avLst/>
          </a:prstGeom>
          <a:solidFill>
            <a:schemeClr val="accent5">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3200" b="1" dirty="0">
                <a:solidFill>
                  <a:srgbClr val="C00000"/>
                </a:solidFill>
              </a:rPr>
              <a:t>«Д»</a:t>
            </a:r>
            <a:r>
              <a:rPr lang="ru-RU" sz="3200" b="1" dirty="0">
                <a:solidFill>
                  <a:schemeClr val="bg1"/>
                </a:solidFill>
              </a:rPr>
              <a:t> - не годен к военной службе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wipe(down)">
                                      <p:cBhvr>
                                        <p:cTn id="7" dur="500"/>
                                        <p:tgtEl>
                                          <p:spTgt spid="3686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867"/>
                                        </p:tgtEl>
                                        <p:attrNameLst>
                                          <p:attrName>style.visibility</p:attrName>
                                        </p:attrNameLst>
                                      </p:cBhvr>
                                      <p:to>
                                        <p:strVal val="visible"/>
                                      </p:to>
                                    </p:set>
                                    <p:animEffect transition="in" filter="wipe(down)">
                                      <p:cBhvr>
                                        <p:cTn id="10" dur="500"/>
                                        <p:tgtEl>
                                          <p:spTgt spid="3686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886"/>
                                        </p:tgtEl>
                                        <p:attrNameLst>
                                          <p:attrName>style.visibility</p:attrName>
                                        </p:attrNameLst>
                                      </p:cBhvr>
                                      <p:to>
                                        <p:strVal val="visible"/>
                                      </p:to>
                                    </p:set>
                                    <p:animEffect transition="in" filter="wipe(down)">
                                      <p:cBhvr>
                                        <p:cTn id="13" dur="500"/>
                                        <p:tgtEl>
                                          <p:spTgt spid="3688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6887"/>
                                        </p:tgtEl>
                                        <p:attrNameLst>
                                          <p:attrName>style.visibility</p:attrName>
                                        </p:attrNameLst>
                                      </p:cBhvr>
                                      <p:to>
                                        <p:strVal val="visible"/>
                                      </p:to>
                                    </p:set>
                                    <p:animEffect transition="in" filter="wipe(down)">
                                      <p:cBhvr>
                                        <p:cTn id="16" dur="500"/>
                                        <p:tgtEl>
                                          <p:spTgt spid="3688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6888"/>
                                        </p:tgtEl>
                                        <p:attrNameLst>
                                          <p:attrName>style.visibility</p:attrName>
                                        </p:attrNameLst>
                                      </p:cBhvr>
                                      <p:to>
                                        <p:strVal val="visible"/>
                                      </p:to>
                                    </p:set>
                                    <p:animEffect transition="in" filter="wipe(down)">
                                      <p:cBhvr>
                                        <p:cTn id="19" dur="500"/>
                                        <p:tgtEl>
                                          <p:spTgt spid="3688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6889"/>
                                        </p:tgtEl>
                                        <p:attrNameLst>
                                          <p:attrName>style.visibility</p:attrName>
                                        </p:attrNameLst>
                                      </p:cBhvr>
                                      <p:to>
                                        <p:strVal val="visible"/>
                                      </p:to>
                                    </p:set>
                                    <p:animEffect transition="in" filter="wipe(down)">
                                      <p:cBhvr>
                                        <p:cTn id="22" dur="500"/>
                                        <p:tgtEl>
                                          <p:spTgt spid="36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nimBg="1"/>
      <p:bldP spid="36867" grpId="0" animBg="1"/>
      <p:bldP spid="36886" grpId="0" animBg="1"/>
      <p:bldP spid="36887" grpId="0" animBg="1"/>
      <p:bldP spid="36888" grpId="0" animBg="1"/>
      <p:bldP spid="3688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304800" y="381000"/>
            <a:ext cx="8610600" cy="3054350"/>
          </a:xfrm>
          <a:prstGeom prst="rect">
            <a:avLst/>
          </a:prstGeom>
          <a:solidFill>
            <a:srgbClr val="008000"/>
          </a:solidFill>
          <a:ln w="38100">
            <a:solidFill>
              <a:srgbClr val="FFFF00"/>
            </a:solidFill>
            <a:miter lim="800000"/>
            <a:headEnd/>
            <a:tailEnd/>
          </a:ln>
          <a:effectLst/>
        </p:spPr>
        <p:txBody>
          <a:bodyPr>
            <a:spAutoFit/>
          </a:bodyPr>
          <a:lstStyle/>
          <a:p>
            <a:pPr algn="ctr"/>
            <a:r>
              <a:rPr lang="ru-RU" sz="3200">
                <a:solidFill>
                  <a:srgbClr val="FFFF00"/>
                </a:solidFill>
                <a:effectLst>
                  <a:outerShdw blurRad="38100" dist="38100" dir="2700000" algn="tl">
                    <a:srgbClr val="000000"/>
                  </a:outerShdw>
                </a:effectLst>
              </a:rPr>
              <a:t>Граждане, признанные годными к военной службе (категория «А» или годными к военной службе с незначительными ограничениями (категория «Б»), подлежат призыву на военную службу в установленном порядке</a:t>
            </a:r>
            <a:endParaRPr lang="ru-RU"/>
          </a:p>
        </p:txBody>
      </p:sp>
      <p:pic>
        <p:nvPicPr>
          <p:cNvPr id="32777" name="Picture 9" descr="04cNNNmM-A324a1"/>
          <p:cNvPicPr>
            <a:picLocks noChangeAspect="1" noChangeArrowheads="1"/>
          </p:cNvPicPr>
          <p:nvPr/>
        </p:nvPicPr>
        <p:blipFill>
          <a:blip r:embed="rId2" cstate="print"/>
          <a:srcRect/>
          <a:stretch>
            <a:fillRect/>
          </a:stretch>
        </p:blipFill>
        <p:spPr bwMode="auto">
          <a:xfrm>
            <a:off x="4800600" y="3657600"/>
            <a:ext cx="3810000" cy="2857500"/>
          </a:xfrm>
          <a:prstGeom prst="rect">
            <a:avLst/>
          </a:prstGeom>
          <a:noFill/>
        </p:spPr>
      </p:pic>
      <p:pic>
        <p:nvPicPr>
          <p:cNvPr id="32778" name="Picture 10" descr="i3553__20-jun_10-17"/>
          <p:cNvPicPr>
            <a:picLocks noChangeAspect="1" noChangeArrowheads="1"/>
          </p:cNvPicPr>
          <p:nvPr/>
        </p:nvPicPr>
        <p:blipFill>
          <a:blip r:embed="rId3" cstate="print"/>
          <a:srcRect/>
          <a:stretch>
            <a:fillRect/>
          </a:stretch>
        </p:blipFill>
        <p:spPr bwMode="auto">
          <a:xfrm>
            <a:off x="609600" y="3657600"/>
            <a:ext cx="3743325" cy="28098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32777"/>
                                        </p:tgtEl>
                                        <p:attrNameLst>
                                          <p:attrName>style.visibility</p:attrName>
                                        </p:attrNameLst>
                                      </p:cBhvr>
                                      <p:to>
                                        <p:strVal val="visible"/>
                                      </p:to>
                                    </p:set>
                                    <p:anim calcmode="lin" valueType="num">
                                      <p:cBhvr>
                                        <p:cTn id="7" dur="1000" fill="hold"/>
                                        <p:tgtEl>
                                          <p:spTgt spid="32777"/>
                                        </p:tgtEl>
                                        <p:attrNameLst>
                                          <p:attrName>ppt_w</p:attrName>
                                        </p:attrNameLst>
                                      </p:cBhvr>
                                      <p:tavLst>
                                        <p:tav tm="0">
                                          <p:val>
                                            <p:fltVal val="0"/>
                                          </p:val>
                                        </p:tav>
                                        <p:tav tm="100000">
                                          <p:val>
                                            <p:strVal val="#ppt_w"/>
                                          </p:val>
                                        </p:tav>
                                      </p:tavLst>
                                    </p:anim>
                                    <p:anim calcmode="lin" valueType="num">
                                      <p:cBhvr>
                                        <p:cTn id="8" dur="1000" fill="hold"/>
                                        <p:tgtEl>
                                          <p:spTgt spid="32777"/>
                                        </p:tgtEl>
                                        <p:attrNameLst>
                                          <p:attrName>ppt_h</p:attrName>
                                        </p:attrNameLst>
                                      </p:cBhvr>
                                      <p:tavLst>
                                        <p:tav tm="0">
                                          <p:val>
                                            <p:fltVal val="0"/>
                                          </p:val>
                                        </p:tav>
                                        <p:tav tm="100000">
                                          <p:val>
                                            <p:strVal val="#ppt_h"/>
                                          </p:val>
                                        </p:tav>
                                      </p:tavLst>
                                    </p:anim>
                                    <p:anim calcmode="lin" valueType="num">
                                      <p:cBhvr>
                                        <p:cTn id="9" dur="1000" fill="hold"/>
                                        <p:tgtEl>
                                          <p:spTgt spid="32777"/>
                                        </p:tgtEl>
                                        <p:attrNameLst>
                                          <p:attrName>style.rotation</p:attrName>
                                        </p:attrNameLst>
                                      </p:cBhvr>
                                      <p:tavLst>
                                        <p:tav tm="0">
                                          <p:val>
                                            <p:fltVal val="90"/>
                                          </p:val>
                                        </p:tav>
                                        <p:tav tm="100000">
                                          <p:val>
                                            <p:fltVal val="0"/>
                                          </p:val>
                                        </p:tav>
                                      </p:tavLst>
                                    </p:anim>
                                    <p:animEffect transition="in" filter="fade">
                                      <p:cBhvr>
                                        <p:cTn id="10" dur="1000"/>
                                        <p:tgtEl>
                                          <p:spTgt spid="32777"/>
                                        </p:tgtEl>
                                      </p:cBhvr>
                                    </p:animEffect>
                                  </p:childTnLst>
                                </p:cTn>
                              </p:par>
                            </p:childTnLst>
                          </p:cTn>
                        </p:par>
                        <p:par>
                          <p:cTn id="11" fill="hold">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32778"/>
                                        </p:tgtEl>
                                        <p:attrNameLst>
                                          <p:attrName>style.visibility</p:attrName>
                                        </p:attrNameLst>
                                      </p:cBhvr>
                                      <p:to>
                                        <p:strVal val="visible"/>
                                      </p:to>
                                    </p:set>
                                    <p:anim calcmode="lin" valueType="num">
                                      <p:cBhvr>
                                        <p:cTn id="14" dur="1000" fill="hold"/>
                                        <p:tgtEl>
                                          <p:spTgt spid="32778"/>
                                        </p:tgtEl>
                                        <p:attrNameLst>
                                          <p:attrName>ppt_w</p:attrName>
                                        </p:attrNameLst>
                                      </p:cBhvr>
                                      <p:tavLst>
                                        <p:tav tm="0">
                                          <p:val>
                                            <p:fltVal val="0"/>
                                          </p:val>
                                        </p:tav>
                                        <p:tav tm="100000">
                                          <p:val>
                                            <p:strVal val="#ppt_w"/>
                                          </p:val>
                                        </p:tav>
                                      </p:tavLst>
                                    </p:anim>
                                    <p:anim calcmode="lin" valueType="num">
                                      <p:cBhvr>
                                        <p:cTn id="15" dur="1000" fill="hold"/>
                                        <p:tgtEl>
                                          <p:spTgt spid="32778"/>
                                        </p:tgtEl>
                                        <p:attrNameLst>
                                          <p:attrName>ppt_h</p:attrName>
                                        </p:attrNameLst>
                                      </p:cBhvr>
                                      <p:tavLst>
                                        <p:tav tm="0">
                                          <p:val>
                                            <p:fltVal val="0"/>
                                          </p:val>
                                        </p:tav>
                                        <p:tav tm="100000">
                                          <p:val>
                                            <p:strVal val="#ppt_h"/>
                                          </p:val>
                                        </p:tav>
                                      </p:tavLst>
                                    </p:anim>
                                    <p:anim calcmode="lin" valueType="num">
                                      <p:cBhvr>
                                        <p:cTn id="16" dur="1000" fill="hold"/>
                                        <p:tgtEl>
                                          <p:spTgt spid="32778"/>
                                        </p:tgtEl>
                                        <p:attrNameLst>
                                          <p:attrName>style.rotation</p:attrName>
                                        </p:attrNameLst>
                                      </p:cBhvr>
                                      <p:tavLst>
                                        <p:tav tm="0">
                                          <p:val>
                                            <p:fltVal val="90"/>
                                          </p:val>
                                        </p:tav>
                                        <p:tav tm="100000">
                                          <p:val>
                                            <p:fltVal val="0"/>
                                          </p:val>
                                        </p:tav>
                                      </p:tavLst>
                                    </p:anim>
                                    <p:animEffect transition="in" filter="fade">
                                      <p:cBhvr>
                                        <p:cTn id="17" dur="1000"/>
                                        <p:tgtEl>
                                          <p:spTgt spid="32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52400" y="152400"/>
            <a:ext cx="8839200" cy="2320925"/>
          </a:xfrm>
          <a:prstGeom prst="rect">
            <a:avLst/>
          </a:prstGeom>
          <a:solidFill>
            <a:schemeClr val="accent3">
              <a:lumMod val="75000"/>
            </a:schemeClr>
          </a:solidFill>
          <a:ln w="38100">
            <a:solidFill>
              <a:srgbClr val="FFFF00"/>
            </a:solidFill>
            <a:miter lim="800000"/>
            <a:headEnd/>
            <a:tailEnd/>
          </a:ln>
          <a:effectLst/>
        </p:spPr>
        <p:txBody>
          <a:bodyPr>
            <a:spAutoFit/>
          </a:bodyPr>
          <a:lstStyle/>
          <a:p>
            <a:pPr algn="ctr"/>
            <a:r>
              <a:rPr lang="ru-RU" sz="2400" dirty="0">
                <a:solidFill>
                  <a:schemeClr val="bg1"/>
                </a:solidFill>
              </a:rPr>
              <a:t>Граждане, признанные годными к военной службе с незначительными ограничениями (категория «Б»), </a:t>
            </a:r>
            <a:r>
              <a:rPr lang="ru-RU" sz="2400" b="1" dirty="0">
                <a:solidFill>
                  <a:srgbClr val="C00000"/>
                </a:solidFill>
              </a:rPr>
              <a:t>не могут </a:t>
            </a:r>
            <a:r>
              <a:rPr lang="ru-RU" sz="2400" dirty="0">
                <a:solidFill>
                  <a:schemeClr val="bg1"/>
                </a:solidFill>
              </a:rPr>
              <a:t>направляться для прохождения военной службы </a:t>
            </a:r>
          </a:p>
          <a:p>
            <a:pPr algn="ctr"/>
            <a:r>
              <a:rPr lang="ru-RU" sz="2400" dirty="0">
                <a:solidFill>
                  <a:schemeClr val="bg1"/>
                </a:solidFill>
              </a:rPr>
              <a:t>в воздушно-десантные войска, морскую пехоту, </a:t>
            </a:r>
          </a:p>
          <a:p>
            <a:pPr algn="ctr"/>
            <a:r>
              <a:rPr lang="ru-RU" sz="2400" dirty="0">
                <a:solidFill>
                  <a:schemeClr val="bg1"/>
                </a:solidFill>
              </a:rPr>
              <a:t>в Военно-Морской флот (плавающий состав) </a:t>
            </a:r>
          </a:p>
          <a:p>
            <a:pPr algn="ctr"/>
            <a:r>
              <a:rPr lang="ru-RU" sz="2400" dirty="0">
                <a:solidFill>
                  <a:schemeClr val="bg1"/>
                </a:solidFill>
              </a:rPr>
              <a:t>и по отдельным военно-учётным специальностям</a:t>
            </a:r>
          </a:p>
        </p:txBody>
      </p:sp>
      <p:pic>
        <p:nvPicPr>
          <p:cNvPr id="38920" name="Picture 8"/>
          <p:cNvPicPr>
            <a:picLocks noChangeAspect="1" noChangeArrowheads="1"/>
          </p:cNvPicPr>
          <p:nvPr/>
        </p:nvPicPr>
        <p:blipFill>
          <a:blip r:embed="rId2" cstate="print"/>
          <a:srcRect/>
          <a:stretch>
            <a:fillRect/>
          </a:stretch>
        </p:blipFill>
        <p:spPr bwMode="auto">
          <a:xfrm>
            <a:off x="3124200" y="4114800"/>
            <a:ext cx="3810000" cy="2552700"/>
          </a:xfrm>
          <a:prstGeom prst="rect">
            <a:avLst/>
          </a:prstGeom>
          <a:noFill/>
          <a:ln w="9525">
            <a:noFill/>
            <a:miter lim="800000"/>
            <a:headEnd/>
            <a:tailEnd/>
          </a:ln>
          <a:effectLst/>
        </p:spPr>
      </p:pic>
      <p:pic>
        <p:nvPicPr>
          <p:cNvPr id="38921" name="Picture 9"/>
          <p:cNvPicPr>
            <a:picLocks noChangeAspect="1" noChangeArrowheads="1"/>
          </p:cNvPicPr>
          <p:nvPr/>
        </p:nvPicPr>
        <p:blipFill>
          <a:blip r:embed="rId3" cstate="print"/>
          <a:srcRect r="2856"/>
          <a:stretch>
            <a:fillRect/>
          </a:stretch>
        </p:blipFill>
        <p:spPr bwMode="auto">
          <a:xfrm>
            <a:off x="5715000" y="2743200"/>
            <a:ext cx="3124200" cy="2316163"/>
          </a:xfrm>
          <a:prstGeom prst="rect">
            <a:avLst/>
          </a:prstGeom>
          <a:noFill/>
          <a:ln w="9525">
            <a:noFill/>
            <a:miter lim="800000"/>
            <a:headEnd/>
            <a:tailEnd/>
          </a:ln>
          <a:effectLst/>
        </p:spPr>
      </p:pic>
      <p:pic>
        <p:nvPicPr>
          <p:cNvPr id="38922" name="Picture 10"/>
          <p:cNvPicPr>
            <a:picLocks noChangeAspect="1" noChangeArrowheads="1"/>
          </p:cNvPicPr>
          <p:nvPr/>
        </p:nvPicPr>
        <p:blipFill>
          <a:blip r:embed="rId4" cstate="print"/>
          <a:srcRect r="2856"/>
          <a:stretch>
            <a:fillRect/>
          </a:stretch>
        </p:blipFill>
        <p:spPr bwMode="auto">
          <a:xfrm>
            <a:off x="914400" y="2590800"/>
            <a:ext cx="2590800" cy="2154238"/>
          </a:xfrm>
          <a:prstGeom prst="rect">
            <a:avLst/>
          </a:prstGeom>
          <a:noFill/>
          <a:ln w="9525">
            <a:noFill/>
            <a:miter lim="800000"/>
            <a:headEnd/>
            <a:tailEnd/>
          </a:ln>
          <a:effectLst/>
        </p:spPr>
      </p:pic>
      <p:sp>
        <p:nvSpPr>
          <p:cNvPr id="38923" name="Line 11"/>
          <p:cNvSpPr>
            <a:spLocks noChangeShapeType="1"/>
          </p:cNvSpPr>
          <p:nvPr/>
        </p:nvSpPr>
        <p:spPr bwMode="auto">
          <a:xfrm>
            <a:off x="304800" y="2667000"/>
            <a:ext cx="8153400" cy="3886200"/>
          </a:xfrm>
          <a:prstGeom prst="line">
            <a:avLst/>
          </a:prstGeom>
          <a:noFill/>
          <a:ln w="9525">
            <a:solidFill>
              <a:srgbClr val="FF0000"/>
            </a:solidFill>
            <a:round/>
            <a:headEnd/>
            <a:tailEnd/>
          </a:ln>
          <a:effectLst/>
        </p:spPr>
        <p:txBody>
          <a:bodyPr/>
          <a:lstStyle/>
          <a:p>
            <a:endParaRPr lang="ru-RU"/>
          </a:p>
        </p:txBody>
      </p:sp>
      <p:sp>
        <p:nvSpPr>
          <p:cNvPr id="38924" name="Line 12"/>
          <p:cNvSpPr>
            <a:spLocks noChangeShapeType="1"/>
          </p:cNvSpPr>
          <p:nvPr/>
        </p:nvSpPr>
        <p:spPr bwMode="auto">
          <a:xfrm flipV="1">
            <a:off x="533400" y="2667000"/>
            <a:ext cx="8077200" cy="3657600"/>
          </a:xfrm>
          <a:prstGeom prst="line">
            <a:avLst/>
          </a:prstGeom>
          <a:noFill/>
          <a:ln w="9525">
            <a:solidFill>
              <a:srgbClr val="FF0000"/>
            </a:solidFill>
            <a:round/>
            <a:headEnd/>
            <a:tailEnd/>
          </a:ln>
          <a:effectLst/>
        </p:spPr>
        <p:txBody>
          <a:bodyPr/>
          <a:lstStyle/>
          <a:p>
            <a:endParaRPr lang="ru-RU"/>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52400" y="152400"/>
            <a:ext cx="8839200" cy="1225550"/>
          </a:xfrm>
          <a:prstGeom prst="rect">
            <a:avLst/>
          </a:prstGeom>
          <a:solidFill>
            <a:schemeClr val="accent5">
              <a:lumMod val="40000"/>
              <a:lumOff val="60000"/>
            </a:schemeClr>
          </a:solidFill>
          <a:ln w="38100">
            <a:solidFill>
              <a:srgbClr val="FFFF00"/>
            </a:solidFill>
            <a:miter lim="800000"/>
            <a:headEnd/>
            <a:tailEnd/>
          </a:ln>
          <a:effectLst/>
        </p:spPr>
        <p:txBody>
          <a:bodyPr>
            <a:spAutoFit/>
          </a:bodyPr>
          <a:lstStyle/>
          <a:p>
            <a:pPr algn="ctr"/>
            <a:r>
              <a:rPr lang="ru-RU" sz="2400" dirty="0">
                <a:solidFill>
                  <a:schemeClr val="bg1"/>
                </a:solidFill>
              </a:rPr>
              <a:t>Гражданам, признанным временно негодными к военной службе (категория «Г»), предоставляется отсрочка от призыва на 6 или 12 месяцев для обследования (лечения)</a:t>
            </a:r>
          </a:p>
        </p:txBody>
      </p:sp>
      <p:pic>
        <p:nvPicPr>
          <p:cNvPr id="39947" name="Picture 11" descr="pkkb"/>
          <p:cNvPicPr>
            <a:picLocks noChangeAspect="1" noChangeArrowheads="1"/>
          </p:cNvPicPr>
          <p:nvPr/>
        </p:nvPicPr>
        <p:blipFill>
          <a:blip r:embed="rId2" cstate="print"/>
          <a:srcRect/>
          <a:stretch>
            <a:fillRect/>
          </a:stretch>
        </p:blipFill>
        <p:spPr bwMode="auto">
          <a:xfrm>
            <a:off x="1524000" y="1676400"/>
            <a:ext cx="6350000" cy="4749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wipe(down)">
                                      <p:cBhvr>
                                        <p:cTn id="7" dur="500"/>
                                        <p:tgtEl>
                                          <p:spTgt spid="39938"/>
                                        </p:tgtEl>
                                      </p:cBhvr>
                                    </p:animEffect>
                                  </p:childTnLst>
                                </p:cTn>
                              </p:par>
                              <p:par>
                                <p:cTn id="8" presetID="22" presetClass="entr" presetSubtype="4" fill="hold" nodeType="withEffect">
                                  <p:stCondLst>
                                    <p:cond delay="0"/>
                                  </p:stCondLst>
                                  <p:childTnLst>
                                    <p:set>
                                      <p:cBhvr>
                                        <p:cTn id="9" dur="1" fill="hold">
                                          <p:stCondLst>
                                            <p:cond delay="0"/>
                                          </p:stCondLst>
                                        </p:cTn>
                                        <p:tgtEl>
                                          <p:spTgt spid="39947"/>
                                        </p:tgtEl>
                                        <p:attrNameLst>
                                          <p:attrName>style.visibility</p:attrName>
                                        </p:attrNameLst>
                                      </p:cBhvr>
                                      <p:to>
                                        <p:strVal val="visible"/>
                                      </p:to>
                                    </p:set>
                                    <p:animEffect transition="in" filter="wipe(down)">
                                      <p:cBhvr>
                                        <p:cTn id="10" dur="500"/>
                                        <p:tgtEl>
                                          <p:spTgt spid="39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457200" y="152400"/>
            <a:ext cx="8153400" cy="1955800"/>
          </a:xfrm>
          <a:prstGeom prst="rect">
            <a:avLst/>
          </a:prstGeom>
          <a:solidFill>
            <a:schemeClr val="accent4">
              <a:lumMod val="60000"/>
              <a:lumOff val="40000"/>
            </a:schemeClr>
          </a:solidFill>
          <a:ln w="38100">
            <a:solidFill>
              <a:srgbClr val="FFFF00"/>
            </a:solidFill>
            <a:miter lim="800000"/>
            <a:headEnd/>
            <a:tailEnd/>
          </a:ln>
          <a:effectLst/>
        </p:spPr>
        <p:txBody>
          <a:bodyPr>
            <a:spAutoFit/>
          </a:bodyPr>
          <a:lstStyle/>
          <a:p>
            <a:pPr algn="ctr"/>
            <a:r>
              <a:rPr lang="ru-RU" sz="2400" dirty="0">
                <a:solidFill>
                  <a:schemeClr val="bg1"/>
                </a:solidFill>
              </a:rPr>
              <a:t>Граждане, признанные ограниченно годными к военной службе (категория «В»), зачисляются в запас ВС РФ и подлежат периодическому (один раз в три года) освидетельствованию до достижения ими </a:t>
            </a:r>
          </a:p>
          <a:p>
            <a:pPr algn="ctr"/>
            <a:r>
              <a:rPr lang="ru-RU" sz="2400" dirty="0">
                <a:solidFill>
                  <a:schemeClr val="bg1"/>
                </a:solidFill>
              </a:rPr>
              <a:t>27-летнего возраста</a:t>
            </a:r>
          </a:p>
        </p:txBody>
      </p:sp>
      <p:pic>
        <p:nvPicPr>
          <p:cNvPr id="40964" name="Picture 4"/>
          <p:cNvPicPr>
            <a:picLocks noChangeAspect="1" noChangeArrowheads="1"/>
          </p:cNvPicPr>
          <p:nvPr/>
        </p:nvPicPr>
        <p:blipFill>
          <a:blip r:embed="rId2" cstate="print"/>
          <a:srcRect/>
          <a:stretch>
            <a:fillRect/>
          </a:stretch>
        </p:blipFill>
        <p:spPr bwMode="auto">
          <a:xfrm>
            <a:off x="2590800" y="2362200"/>
            <a:ext cx="3810000" cy="28575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wipe(down)">
                                      <p:cBhvr>
                                        <p:cTn id="7" dur="500"/>
                                        <p:tgtEl>
                                          <p:spTgt spid="40962"/>
                                        </p:tgtEl>
                                      </p:cBhvr>
                                    </p:animEffect>
                                  </p:childTnLst>
                                </p:cTn>
                              </p:par>
                              <p:par>
                                <p:cTn id="8" presetID="22" presetClass="entr" presetSubtype="4" fill="hold" nodeType="withEffect">
                                  <p:stCondLst>
                                    <p:cond delay="0"/>
                                  </p:stCondLst>
                                  <p:childTnLst>
                                    <p:set>
                                      <p:cBhvr>
                                        <p:cTn id="9" dur="1" fill="hold">
                                          <p:stCondLst>
                                            <p:cond delay="0"/>
                                          </p:stCondLst>
                                        </p:cTn>
                                        <p:tgtEl>
                                          <p:spTgt spid="40964"/>
                                        </p:tgtEl>
                                        <p:attrNameLst>
                                          <p:attrName>style.visibility</p:attrName>
                                        </p:attrNameLst>
                                      </p:cBhvr>
                                      <p:to>
                                        <p:strVal val="visible"/>
                                      </p:to>
                                    </p:set>
                                    <p:animEffect transition="in" filter="wipe(down)">
                                      <p:cBhvr>
                                        <p:cTn id="10"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3"/>
          <p:cNvSpPr txBox="1">
            <a:spLocks noChangeArrowheads="1"/>
          </p:cNvSpPr>
          <p:nvPr/>
        </p:nvSpPr>
        <p:spPr bwMode="auto">
          <a:xfrm>
            <a:off x="2819400" y="2133600"/>
            <a:ext cx="3352800" cy="2686050"/>
          </a:xfrm>
          <a:prstGeom prst="rect">
            <a:avLst/>
          </a:prstGeom>
          <a:solidFill>
            <a:schemeClr val="accent2">
              <a:lumMod val="60000"/>
              <a:lumOff val="40000"/>
            </a:schemeClr>
          </a:solidFill>
          <a:ln w="38100">
            <a:solidFill>
              <a:srgbClr val="FFFF00"/>
            </a:solidFill>
            <a:miter lim="800000"/>
            <a:headEnd/>
            <a:tailEnd/>
          </a:ln>
          <a:effectLst/>
        </p:spPr>
        <p:txBody>
          <a:bodyPr>
            <a:spAutoFit/>
          </a:bodyPr>
          <a:lstStyle/>
          <a:p>
            <a:pPr algn="ctr"/>
            <a:r>
              <a:rPr lang="ru-RU" sz="2400" dirty="0">
                <a:solidFill>
                  <a:schemeClr val="bg1"/>
                </a:solidFill>
              </a:rPr>
              <a:t>Граждане, признанные негодными к военной службе </a:t>
            </a:r>
          </a:p>
          <a:p>
            <a:pPr algn="ctr"/>
            <a:r>
              <a:rPr lang="ru-RU" sz="2400" dirty="0">
                <a:solidFill>
                  <a:schemeClr val="bg1"/>
                </a:solidFill>
              </a:rPr>
              <a:t>(категория «Д») – исключаются с воинского учёта</a:t>
            </a:r>
          </a:p>
        </p:txBody>
      </p:sp>
      <p:sp>
        <p:nvSpPr>
          <p:cNvPr id="42004" name="Text Box 20"/>
          <p:cNvSpPr txBox="1">
            <a:spLocks noChangeArrowheads="1"/>
          </p:cNvSpPr>
          <p:nvPr/>
        </p:nvSpPr>
        <p:spPr bwMode="auto">
          <a:xfrm>
            <a:off x="304800" y="489992"/>
            <a:ext cx="2133600" cy="831850"/>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lgn="ctr">
              <a:spcBef>
                <a:spcPct val="50000"/>
              </a:spcBef>
            </a:pPr>
            <a:r>
              <a:rPr lang="ru-RU" sz="2400" b="1">
                <a:solidFill>
                  <a:schemeClr val="bg1"/>
                </a:solidFill>
              </a:rPr>
              <a:t>активный туберкулёз</a:t>
            </a:r>
          </a:p>
        </p:txBody>
      </p:sp>
      <p:sp>
        <p:nvSpPr>
          <p:cNvPr id="42005" name="Text Box 21"/>
          <p:cNvSpPr txBox="1">
            <a:spLocks noChangeArrowheads="1"/>
          </p:cNvSpPr>
          <p:nvPr/>
        </p:nvSpPr>
        <p:spPr bwMode="auto">
          <a:xfrm>
            <a:off x="6324600" y="489992"/>
            <a:ext cx="2362200" cy="831850"/>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lgn="ctr">
              <a:spcBef>
                <a:spcPct val="50000"/>
              </a:spcBef>
            </a:pPr>
            <a:r>
              <a:rPr lang="ru-RU" sz="2400" b="1">
                <a:solidFill>
                  <a:schemeClr val="bg1"/>
                </a:solidFill>
              </a:rPr>
              <a:t>сахарный диабет</a:t>
            </a:r>
          </a:p>
        </p:txBody>
      </p:sp>
      <p:sp>
        <p:nvSpPr>
          <p:cNvPr id="42007" name="Text Box 23"/>
          <p:cNvSpPr txBox="1">
            <a:spLocks noChangeArrowheads="1"/>
          </p:cNvSpPr>
          <p:nvPr/>
        </p:nvSpPr>
        <p:spPr bwMode="auto">
          <a:xfrm>
            <a:off x="3124200" y="489992"/>
            <a:ext cx="2514600" cy="1196975"/>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lgn="ctr">
              <a:spcBef>
                <a:spcPct val="50000"/>
              </a:spcBef>
            </a:pPr>
            <a:r>
              <a:rPr lang="ru-RU" sz="2400" b="1">
                <a:solidFill>
                  <a:schemeClr val="bg1"/>
                </a:solidFill>
              </a:rPr>
              <a:t>заболевание эндокринных органов</a:t>
            </a:r>
          </a:p>
        </p:txBody>
      </p:sp>
      <p:sp>
        <p:nvSpPr>
          <p:cNvPr id="42013" name="Text Box 29"/>
          <p:cNvSpPr txBox="1">
            <a:spLocks noChangeArrowheads="1"/>
          </p:cNvSpPr>
          <p:nvPr/>
        </p:nvSpPr>
        <p:spPr bwMode="auto">
          <a:xfrm>
            <a:off x="152400" y="1447800"/>
            <a:ext cx="2286000" cy="831850"/>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lgn="ctr">
              <a:spcBef>
                <a:spcPct val="50000"/>
              </a:spcBef>
            </a:pPr>
            <a:r>
              <a:rPr lang="ru-RU" sz="2400" b="1">
                <a:solidFill>
                  <a:schemeClr val="bg1"/>
                </a:solidFill>
              </a:rPr>
              <a:t>психические расстройства</a:t>
            </a:r>
          </a:p>
        </p:txBody>
      </p:sp>
      <p:sp>
        <p:nvSpPr>
          <p:cNvPr id="42014" name="Text Box 30"/>
          <p:cNvSpPr txBox="1">
            <a:spLocks noChangeArrowheads="1"/>
          </p:cNvSpPr>
          <p:nvPr/>
        </p:nvSpPr>
        <p:spPr bwMode="auto">
          <a:xfrm>
            <a:off x="6629400" y="1556792"/>
            <a:ext cx="2286000" cy="831850"/>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lgn="ctr">
              <a:spcBef>
                <a:spcPct val="50000"/>
              </a:spcBef>
            </a:pPr>
            <a:r>
              <a:rPr lang="ru-RU" sz="2400" b="1">
                <a:solidFill>
                  <a:schemeClr val="bg1"/>
                </a:solidFill>
              </a:rPr>
              <a:t>хронический алкоголизм</a:t>
            </a:r>
          </a:p>
        </p:txBody>
      </p:sp>
      <p:sp>
        <p:nvSpPr>
          <p:cNvPr id="42019" name="Text Box 35"/>
          <p:cNvSpPr txBox="1">
            <a:spLocks noChangeArrowheads="1"/>
          </p:cNvSpPr>
          <p:nvPr/>
        </p:nvSpPr>
        <p:spPr bwMode="auto">
          <a:xfrm>
            <a:off x="6629400" y="3048000"/>
            <a:ext cx="2286000" cy="466725"/>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lgn="ctr">
              <a:spcBef>
                <a:spcPct val="50000"/>
              </a:spcBef>
            </a:pPr>
            <a:r>
              <a:rPr lang="ru-RU" sz="2400" b="1">
                <a:solidFill>
                  <a:schemeClr val="bg1"/>
                </a:solidFill>
              </a:rPr>
              <a:t>наркомания</a:t>
            </a:r>
          </a:p>
        </p:txBody>
      </p:sp>
      <p:sp>
        <p:nvSpPr>
          <p:cNvPr id="42020" name="Text Box 36"/>
          <p:cNvSpPr txBox="1">
            <a:spLocks noChangeArrowheads="1"/>
          </p:cNvSpPr>
          <p:nvPr/>
        </p:nvSpPr>
        <p:spPr bwMode="auto">
          <a:xfrm>
            <a:off x="6629400" y="2438400"/>
            <a:ext cx="2362200" cy="466725"/>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lgn="ctr">
              <a:spcBef>
                <a:spcPct val="50000"/>
              </a:spcBef>
            </a:pPr>
            <a:r>
              <a:rPr lang="ru-RU" sz="2400" b="1">
                <a:solidFill>
                  <a:schemeClr val="bg1"/>
                </a:solidFill>
              </a:rPr>
              <a:t>токсикомания</a:t>
            </a:r>
          </a:p>
        </p:txBody>
      </p:sp>
      <p:sp>
        <p:nvSpPr>
          <p:cNvPr id="42021" name="Text Box 37"/>
          <p:cNvSpPr txBox="1">
            <a:spLocks noChangeArrowheads="1"/>
          </p:cNvSpPr>
          <p:nvPr/>
        </p:nvSpPr>
        <p:spPr bwMode="auto">
          <a:xfrm>
            <a:off x="152400" y="2581275"/>
            <a:ext cx="2286000" cy="466725"/>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lgn="ctr">
              <a:spcBef>
                <a:spcPct val="50000"/>
              </a:spcBef>
            </a:pPr>
            <a:r>
              <a:rPr lang="ru-RU" sz="2400" b="1">
                <a:solidFill>
                  <a:schemeClr val="bg1"/>
                </a:solidFill>
              </a:rPr>
              <a:t>эпилепсия</a:t>
            </a:r>
          </a:p>
        </p:txBody>
      </p:sp>
      <p:sp>
        <p:nvSpPr>
          <p:cNvPr id="42022" name="Text Box 38"/>
          <p:cNvSpPr txBox="1">
            <a:spLocks noChangeArrowheads="1"/>
          </p:cNvSpPr>
          <p:nvPr/>
        </p:nvSpPr>
        <p:spPr bwMode="auto">
          <a:xfrm>
            <a:off x="6172200" y="5257800"/>
            <a:ext cx="2971800" cy="831850"/>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lgn="ctr">
              <a:spcBef>
                <a:spcPct val="50000"/>
              </a:spcBef>
            </a:pPr>
            <a:r>
              <a:rPr lang="ru-RU" sz="2400" b="1">
                <a:solidFill>
                  <a:schemeClr val="bg1"/>
                </a:solidFill>
              </a:rPr>
              <a:t>гипертонические болезни</a:t>
            </a:r>
          </a:p>
        </p:txBody>
      </p:sp>
      <p:sp>
        <p:nvSpPr>
          <p:cNvPr id="42023" name="Text Box 39"/>
          <p:cNvSpPr txBox="1">
            <a:spLocks noChangeArrowheads="1"/>
          </p:cNvSpPr>
          <p:nvPr/>
        </p:nvSpPr>
        <p:spPr bwMode="auto">
          <a:xfrm>
            <a:off x="152400" y="3359150"/>
            <a:ext cx="2286000" cy="831850"/>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lgn="ctr">
              <a:spcBef>
                <a:spcPct val="50000"/>
              </a:spcBef>
            </a:pPr>
            <a:r>
              <a:rPr lang="ru-RU" sz="2400" b="1">
                <a:solidFill>
                  <a:schemeClr val="bg1"/>
                </a:solidFill>
              </a:rPr>
              <a:t>хронический бронхит</a:t>
            </a:r>
          </a:p>
        </p:txBody>
      </p:sp>
      <p:sp>
        <p:nvSpPr>
          <p:cNvPr id="42024" name="Text Box 40"/>
          <p:cNvSpPr txBox="1">
            <a:spLocks noChangeArrowheads="1"/>
          </p:cNvSpPr>
          <p:nvPr/>
        </p:nvSpPr>
        <p:spPr bwMode="auto">
          <a:xfrm>
            <a:off x="6705600" y="3810000"/>
            <a:ext cx="2209800" cy="1196975"/>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lgn="ctr">
              <a:spcBef>
                <a:spcPct val="50000"/>
              </a:spcBef>
            </a:pPr>
            <a:r>
              <a:rPr lang="ru-RU" sz="2400" b="1">
                <a:solidFill>
                  <a:schemeClr val="bg1"/>
                </a:solidFill>
              </a:rPr>
              <a:t>язвенная болезнь желудка</a:t>
            </a:r>
          </a:p>
        </p:txBody>
      </p:sp>
      <p:sp>
        <p:nvSpPr>
          <p:cNvPr id="42025" name="Text Box 41"/>
          <p:cNvSpPr txBox="1">
            <a:spLocks noChangeArrowheads="1"/>
          </p:cNvSpPr>
          <p:nvPr/>
        </p:nvSpPr>
        <p:spPr bwMode="auto">
          <a:xfrm>
            <a:off x="2590800" y="5334000"/>
            <a:ext cx="3505200" cy="1196975"/>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lgn="ctr">
              <a:spcBef>
                <a:spcPct val="50000"/>
              </a:spcBef>
            </a:pPr>
            <a:r>
              <a:rPr lang="ru-RU" sz="2400" b="1">
                <a:solidFill>
                  <a:schemeClr val="bg1"/>
                </a:solidFill>
              </a:rPr>
              <a:t>язвенная болезнь двенадцатиперстной кишки</a:t>
            </a:r>
          </a:p>
        </p:txBody>
      </p:sp>
      <p:sp>
        <p:nvSpPr>
          <p:cNvPr id="42026" name="Text Box 42"/>
          <p:cNvSpPr txBox="1">
            <a:spLocks noChangeArrowheads="1"/>
          </p:cNvSpPr>
          <p:nvPr/>
        </p:nvSpPr>
        <p:spPr bwMode="auto">
          <a:xfrm>
            <a:off x="152400" y="4533900"/>
            <a:ext cx="2286000" cy="1562100"/>
          </a:xfrm>
          <a:prstGeom prst="rect">
            <a:avLst/>
          </a:prstGeom>
          <a:solidFill>
            <a:schemeClr val="accent6">
              <a:lumMod val="60000"/>
              <a:lumOff val="40000"/>
            </a:schemeClr>
          </a:solidFill>
          <a:ln w="9525" algn="ctr">
            <a:solidFill>
              <a:srgbClr val="FFFF00"/>
            </a:solidFill>
            <a:miter lim="800000"/>
            <a:headEnd/>
            <a:tailEnd/>
          </a:ln>
          <a:effectLst/>
        </p:spPr>
        <p:txBody>
          <a:bodyPr>
            <a:spAutoFit/>
          </a:bodyPr>
          <a:lstStyle/>
          <a:p>
            <a:pPr algn="ctr">
              <a:spcBef>
                <a:spcPct val="50000"/>
              </a:spcBef>
            </a:pPr>
            <a:r>
              <a:rPr lang="ru-RU" sz="2400" b="1">
                <a:solidFill>
                  <a:schemeClr val="bg1"/>
                </a:solidFill>
              </a:rPr>
              <a:t>кожные заболевания (псориаз, экзема)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anim calcmode="lin" valueType="num">
                                      <p:cBhvr>
                                        <p:cTn id="7" dur="1000" fill="hold"/>
                                        <p:tgtEl>
                                          <p:spTgt spid="41987"/>
                                        </p:tgtEl>
                                        <p:attrNameLst>
                                          <p:attrName>ppt_w</p:attrName>
                                        </p:attrNameLst>
                                      </p:cBhvr>
                                      <p:tavLst>
                                        <p:tav tm="0">
                                          <p:val>
                                            <p:fltVal val="0"/>
                                          </p:val>
                                        </p:tav>
                                        <p:tav tm="100000">
                                          <p:val>
                                            <p:strVal val="#ppt_w"/>
                                          </p:val>
                                        </p:tav>
                                      </p:tavLst>
                                    </p:anim>
                                    <p:anim calcmode="lin" valueType="num">
                                      <p:cBhvr>
                                        <p:cTn id="8" dur="1000" fill="hold"/>
                                        <p:tgtEl>
                                          <p:spTgt spid="41987"/>
                                        </p:tgtEl>
                                        <p:attrNameLst>
                                          <p:attrName>ppt_h</p:attrName>
                                        </p:attrNameLst>
                                      </p:cBhvr>
                                      <p:tavLst>
                                        <p:tav tm="0">
                                          <p:val>
                                            <p:fltVal val="0"/>
                                          </p:val>
                                        </p:tav>
                                        <p:tav tm="100000">
                                          <p:val>
                                            <p:strVal val="#ppt_h"/>
                                          </p:val>
                                        </p:tav>
                                      </p:tavLst>
                                    </p:anim>
                                    <p:anim calcmode="lin" valueType="num">
                                      <p:cBhvr>
                                        <p:cTn id="9" dur="1000" fill="hold"/>
                                        <p:tgtEl>
                                          <p:spTgt spid="41987"/>
                                        </p:tgtEl>
                                        <p:attrNameLst>
                                          <p:attrName>style.rotation</p:attrName>
                                        </p:attrNameLst>
                                      </p:cBhvr>
                                      <p:tavLst>
                                        <p:tav tm="0">
                                          <p:val>
                                            <p:fltVal val="90"/>
                                          </p:val>
                                        </p:tav>
                                        <p:tav tm="100000">
                                          <p:val>
                                            <p:fltVal val="0"/>
                                          </p:val>
                                        </p:tav>
                                      </p:tavLst>
                                    </p:anim>
                                    <p:animEffect transition="in" filter="fade">
                                      <p:cBhvr>
                                        <p:cTn id="10" dur="1000"/>
                                        <p:tgtEl>
                                          <p:spTgt spid="4198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2004"/>
                                        </p:tgtEl>
                                        <p:attrNameLst>
                                          <p:attrName>style.visibility</p:attrName>
                                        </p:attrNameLst>
                                      </p:cBhvr>
                                      <p:to>
                                        <p:strVal val="visible"/>
                                      </p:to>
                                    </p:set>
                                    <p:anim calcmode="lin" valueType="num">
                                      <p:cBhvr>
                                        <p:cTn id="13" dur="1000" fill="hold"/>
                                        <p:tgtEl>
                                          <p:spTgt spid="42004"/>
                                        </p:tgtEl>
                                        <p:attrNameLst>
                                          <p:attrName>ppt_w</p:attrName>
                                        </p:attrNameLst>
                                      </p:cBhvr>
                                      <p:tavLst>
                                        <p:tav tm="0">
                                          <p:val>
                                            <p:fltVal val="0"/>
                                          </p:val>
                                        </p:tav>
                                        <p:tav tm="100000">
                                          <p:val>
                                            <p:strVal val="#ppt_w"/>
                                          </p:val>
                                        </p:tav>
                                      </p:tavLst>
                                    </p:anim>
                                    <p:anim calcmode="lin" valueType="num">
                                      <p:cBhvr>
                                        <p:cTn id="14" dur="1000" fill="hold"/>
                                        <p:tgtEl>
                                          <p:spTgt spid="42004"/>
                                        </p:tgtEl>
                                        <p:attrNameLst>
                                          <p:attrName>ppt_h</p:attrName>
                                        </p:attrNameLst>
                                      </p:cBhvr>
                                      <p:tavLst>
                                        <p:tav tm="0">
                                          <p:val>
                                            <p:fltVal val="0"/>
                                          </p:val>
                                        </p:tav>
                                        <p:tav tm="100000">
                                          <p:val>
                                            <p:strVal val="#ppt_h"/>
                                          </p:val>
                                        </p:tav>
                                      </p:tavLst>
                                    </p:anim>
                                    <p:anim calcmode="lin" valueType="num">
                                      <p:cBhvr>
                                        <p:cTn id="15" dur="1000" fill="hold"/>
                                        <p:tgtEl>
                                          <p:spTgt spid="42004"/>
                                        </p:tgtEl>
                                        <p:attrNameLst>
                                          <p:attrName>style.rotation</p:attrName>
                                        </p:attrNameLst>
                                      </p:cBhvr>
                                      <p:tavLst>
                                        <p:tav tm="0">
                                          <p:val>
                                            <p:fltVal val="90"/>
                                          </p:val>
                                        </p:tav>
                                        <p:tav tm="100000">
                                          <p:val>
                                            <p:fltVal val="0"/>
                                          </p:val>
                                        </p:tav>
                                      </p:tavLst>
                                    </p:anim>
                                    <p:animEffect transition="in" filter="fade">
                                      <p:cBhvr>
                                        <p:cTn id="16" dur="1000"/>
                                        <p:tgtEl>
                                          <p:spTgt spid="4200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2007"/>
                                        </p:tgtEl>
                                        <p:attrNameLst>
                                          <p:attrName>style.visibility</p:attrName>
                                        </p:attrNameLst>
                                      </p:cBhvr>
                                      <p:to>
                                        <p:strVal val="visible"/>
                                      </p:to>
                                    </p:set>
                                    <p:anim calcmode="lin" valueType="num">
                                      <p:cBhvr>
                                        <p:cTn id="19" dur="1000" fill="hold"/>
                                        <p:tgtEl>
                                          <p:spTgt spid="42007"/>
                                        </p:tgtEl>
                                        <p:attrNameLst>
                                          <p:attrName>ppt_w</p:attrName>
                                        </p:attrNameLst>
                                      </p:cBhvr>
                                      <p:tavLst>
                                        <p:tav tm="0">
                                          <p:val>
                                            <p:fltVal val="0"/>
                                          </p:val>
                                        </p:tav>
                                        <p:tav tm="100000">
                                          <p:val>
                                            <p:strVal val="#ppt_w"/>
                                          </p:val>
                                        </p:tav>
                                      </p:tavLst>
                                    </p:anim>
                                    <p:anim calcmode="lin" valueType="num">
                                      <p:cBhvr>
                                        <p:cTn id="20" dur="1000" fill="hold"/>
                                        <p:tgtEl>
                                          <p:spTgt spid="42007"/>
                                        </p:tgtEl>
                                        <p:attrNameLst>
                                          <p:attrName>ppt_h</p:attrName>
                                        </p:attrNameLst>
                                      </p:cBhvr>
                                      <p:tavLst>
                                        <p:tav tm="0">
                                          <p:val>
                                            <p:fltVal val="0"/>
                                          </p:val>
                                        </p:tav>
                                        <p:tav tm="100000">
                                          <p:val>
                                            <p:strVal val="#ppt_h"/>
                                          </p:val>
                                        </p:tav>
                                      </p:tavLst>
                                    </p:anim>
                                    <p:anim calcmode="lin" valueType="num">
                                      <p:cBhvr>
                                        <p:cTn id="21" dur="1000" fill="hold"/>
                                        <p:tgtEl>
                                          <p:spTgt spid="42007"/>
                                        </p:tgtEl>
                                        <p:attrNameLst>
                                          <p:attrName>style.rotation</p:attrName>
                                        </p:attrNameLst>
                                      </p:cBhvr>
                                      <p:tavLst>
                                        <p:tav tm="0">
                                          <p:val>
                                            <p:fltVal val="90"/>
                                          </p:val>
                                        </p:tav>
                                        <p:tav tm="100000">
                                          <p:val>
                                            <p:fltVal val="0"/>
                                          </p:val>
                                        </p:tav>
                                      </p:tavLst>
                                    </p:anim>
                                    <p:animEffect transition="in" filter="fade">
                                      <p:cBhvr>
                                        <p:cTn id="22" dur="1000"/>
                                        <p:tgtEl>
                                          <p:spTgt spid="4200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2005"/>
                                        </p:tgtEl>
                                        <p:attrNameLst>
                                          <p:attrName>style.visibility</p:attrName>
                                        </p:attrNameLst>
                                      </p:cBhvr>
                                      <p:to>
                                        <p:strVal val="visible"/>
                                      </p:to>
                                    </p:set>
                                    <p:anim calcmode="lin" valueType="num">
                                      <p:cBhvr>
                                        <p:cTn id="25" dur="1000" fill="hold"/>
                                        <p:tgtEl>
                                          <p:spTgt spid="42005"/>
                                        </p:tgtEl>
                                        <p:attrNameLst>
                                          <p:attrName>ppt_w</p:attrName>
                                        </p:attrNameLst>
                                      </p:cBhvr>
                                      <p:tavLst>
                                        <p:tav tm="0">
                                          <p:val>
                                            <p:fltVal val="0"/>
                                          </p:val>
                                        </p:tav>
                                        <p:tav tm="100000">
                                          <p:val>
                                            <p:strVal val="#ppt_w"/>
                                          </p:val>
                                        </p:tav>
                                      </p:tavLst>
                                    </p:anim>
                                    <p:anim calcmode="lin" valueType="num">
                                      <p:cBhvr>
                                        <p:cTn id="26" dur="1000" fill="hold"/>
                                        <p:tgtEl>
                                          <p:spTgt spid="42005"/>
                                        </p:tgtEl>
                                        <p:attrNameLst>
                                          <p:attrName>ppt_h</p:attrName>
                                        </p:attrNameLst>
                                      </p:cBhvr>
                                      <p:tavLst>
                                        <p:tav tm="0">
                                          <p:val>
                                            <p:fltVal val="0"/>
                                          </p:val>
                                        </p:tav>
                                        <p:tav tm="100000">
                                          <p:val>
                                            <p:strVal val="#ppt_h"/>
                                          </p:val>
                                        </p:tav>
                                      </p:tavLst>
                                    </p:anim>
                                    <p:anim calcmode="lin" valueType="num">
                                      <p:cBhvr>
                                        <p:cTn id="27" dur="1000" fill="hold"/>
                                        <p:tgtEl>
                                          <p:spTgt spid="42005"/>
                                        </p:tgtEl>
                                        <p:attrNameLst>
                                          <p:attrName>style.rotation</p:attrName>
                                        </p:attrNameLst>
                                      </p:cBhvr>
                                      <p:tavLst>
                                        <p:tav tm="0">
                                          <p:val>
                                            <p:fltVal val="90"/>
                                          </p:val>
                                        </p:tav>
                                        <p:tav tm="100000">
                                          <p:val>
                                            <p:fltVal val="0"/>
                                          </p:val>
                                        </p:tav>
                                      </p:tavLst>
                                    </p:anim>
                                    <p:animEffect transition="in" filter="fade">
                                      <p:cBhvr>
                                        <p:cTn id="28" dur="1000"/>
                                        <p:tgtEl>
                                          <p:spTgt spid="42005"/>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42014"/>
                                        </p:tgtEl>
                                        <p:attrNameLst>
                                          <p:attrName>style.visibility</p:attrName>
                                        </p:attrNameLst>
                                      </p:cBhvr>
                                      <p:to>
                                        <p:strVal val="visible"/>
                                      </p:to>
                                    </p:set>
                                    <p:anim calcmode="lin" valueType="num">
                                      <p:cBhvr>
                                        <p:cTn id="31" dur="1000" fill="hold"/>
                                        <p:tgtEl>
                                          <p:spTgt spid="42014"/>
                                        </p:tgtEl>
                                        <p:attrNameLst>
                                          <p:attrName>ppt_w</p:attrName>
                                        </p:attrNameLst>
                                      </p:cBhvr>
                                      <p:tavLst>
                                        <p:tav tm="0">
                                          <p:val>
                                            <p:fltVal val="0"/>
                                          </p:val>
                                        </p:tav>
                                        <p:tav tm="100000">
                                          <p:val>
                                            <p:strVal val="#ppt_w"/>
                                          </p:val>
                                        </p:tav>
                                      </p:tavLst>
                                    </p:anim>
                                    <p:anim calcmode="lin" valueType="num">
                                      <p:cBhvr>
                                        <p:cTn id="32" dur="1000" fill="hold"/>
                                        <p:tgtEl>
                                          <p:spTgt spid="42014"/>
                                        </p:tgtEl>
                                        <p:attrNameLst>
                                          <p:attrName>ppt_h</p:attrName>
                                        </p:attrNameLst>
                                      </p:cBhvr>
                                      <p:tavLst>
                                        <p:tav tm="0">
                                          <p:val>
                                            <p:fltVal val="0"/>
                                          </p:val>
                                        </p:tav>
                                        <p:tav tm="100000">
                                          <p:val>
                                            <p:strVal val="#ppt_h"/>
                                          </p:val>
                                        </p:tav>
                                      </p:tavLst>
                                    </p:anim>
                                    <p:anim calcmode="lin" valueType="num">
                                      <p:cBhvr>
                                        <p:cTn id="33" dur="1000" fill="hold"/>
                                        <p:tgtEl>
                                          <p:spTgt spid="42014"/>
                                        </p:tgtEl>
                                        <p:attrNameLst>
                                          <p:attrName>style.rotation</p:attrName>
                                        </p:attrNameLst>
                                      </p:cBhvr>
                                      <p:tavLst>
                                        <p:tav tm="0">
                                          <p:val>
                                            <p:fltVal val="90"/>
                                          </p:val>
                                        </p:tav>
                                        <p:tav tm="100000">
                                          <p:val>
                                            <p:fltVal val="0"/>
                                          </p:val>
                                        </p:tav>
                                      </p:tavLst>
                                    </p:anim>
                                    <p:animEffect transition="in" filter="fade">
                                      <p:cBhvr>
                                        <p:cTn id="34" dur="1000"/>
                                        <p:tgtEl>
                                          <p:spTgt spid="420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42020"/>
                                        </p:tgtEl>
                                        <p:attrNameLst>
                                          <p:attrName>style.visibility</p:attrName>
                                        </p:attrNameLst>
                                      </p:cBhvr>
                                      <p:to>
                                        <p:strVal val="visible"/>
                                      </p:to>
                                    </p:set>
                                    <p:anim calcmode="lin" valueType="num">
                                      <p:cBhvr>
                                        <p:cTn id="37" dur="1000" fill="hold"/>
                                        <p:tgtEl>
                                          <p:spTgt spid="42020"/>
                                        </p:tgtEl>
                                        <p:attrNameLst>
                                          <p:attrName>ppt_w</p:attrName>
                                        </p:attrNameLst>
                                      </p:cBhvr>
                                      <p:tavLst>
                                        <p:tav tm="0">
                                          <p:val>
                                            <p:fltVal val="0"/>
                                          </p:val>
                                        </p:tav>
                                        <p:tav tm="100000">
                                          <p:val>
                                            <p:strVal val="#ppt_w"/>
                                          </p:val>
                                        </p:tav>
                                      </p:tavLst>
                                    </p:anim>
                                    <p:anim calcmode="lin" valueType="num">
                                      <p:cBhvr>
                                        <p:cTn id="38" dur="1000" fill="hold"/>
                                        <p:tgtEl>
                                          <p:spTgt spid="42020"/>
                                        </p:tgtEl>
                                        <p:attrNameLst>
                                          <p:attrName>ppt_h</p:attrName>
                                        </p:attrNameLst>
                                      </p:cBhvr>
                                      <p:tavLst>
                                        <p:tav tm="0">
                                          <p:val>
                                            <p:fltVal val="0"/>
                                          </p:val>
                                        </p:tav>
                                        <p:tav tm="100000">
                                          <p:val>
                                            <p:strVal val="#ppt_h"/>
                                          </p:val>
                                        </p:tav>
                                      </p:tavLst>
                                    </p:anim>
                                    <p:anim calcmode="lin" valueType="num">
                                      <p:cBhvr>
                                        <p:cTn id="39" dur="1000" fill="hold"/>
                                        <p:tgtEl>
                                          <p:spTgt spid="42020"/>
                                        </p:tgtEl>
                                        <p:attrNameLst>
                                          <p:attrName>style.rotation</p:attrName>
                                        </p:attrNameLst>
                                      </p:cBhvr>
                                      <p:tavLst>
                                        <p:tav tm="0">
                                          <p:val>
                                            <p:fltVal val="90"/>
                                          </p:val>
                                        </p:tav>
                                        <p:tav tm="100000">
                                          <p:val>
                                            <p:fltVal val="0"/>
                                          </p:val>
                                        </p:tav>
                                      </p:tavLst>
                                    </p:anim>
                                    <p:animEffect transition="in" filter="fade">
                                      <p:cBhvr>
                                        <p:cTn id="40" dur="1000"/>
                                        <p:tgtEl>
                                          <p:spTgt spid="4202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42019"/>
                                        </p:tgtEl>
                                        <p:attrNameLst>
                                          <p:attrName>style.visibility</p:attrName>
                                        </p:attrNameLst>
                                      </p:cBhvr>
                                      <p:to>
                                        <p:strVal val="visible"/>
                                      </p:to>
                                    </p:set>
                                    <p:anim calcmode="lin" valueType="num">
                                      <p:cBhvr>
                                        <p:cTn id="43" dur="1000" fill="hold"/>
                                        <p:tgtEl>
                                          <p:spTgt spid="42019"/>
                                        </p:tgtEl>
                                        <p:attrNameLst>
                                          <p:attrName>ppt_w</p:attrName>
                                        </p:attrNameLst>
                                      </p:cBhvr>
                                      <p:tavLst>
                                        <p:tav tm="0">
                                          <p:val>
                                            <p:fltVal val="0"/>
                                          </p:val>
                                        </p:tav>
                                        <p:tav tm="100000">
                                          <p:val>
                                            <p:strVal val="#ppt_w"/>
                                          </p:val>
                                        </p:tav>
                                      </p:tavLst>
                                    </p:anim>
                                    <p:anim calcmode="lin" valueType="num">
                                      <p:cBhvr>
                                        <p:cTn id="44" dur="1000" fill="hold"/>
                                        <p:tgtEl>
                                          <p:spTgt spid="42019"/>
                                        </p:tgtEl>
                                        <p:attrNameLst>
                                          <p:attrName>ppt_h</p:attrName>
                                        </p:attrNameLst>
                                      </p:cBhvr>
                                      <p:tavLst>
                                        <p:tav tm="0">
                                          <p:val>
                                            <p:fltVal val="0"/>
                                          </p:val>
                                        </p:tav>
                                        <p:tav tm="100000">
                                          <p:val>
                                            <p:strVal val="#ppt_h"/>
                                          </p:val>
                                        </p:tav>
                                      </p:tavLst>
                                    </p:anim>
                                    <p:anim calcmode="lin" valueType="num">
                                      <p:cBhvr>
                                        <p:cTn id="45" dur="1000" fill="hold"/>
                                        <p:tgtEl>
                                          <p:spTgt spid="42019"/>
                                        </p:tgtEl>
                                        <p:attrNameLst>
                                          <p:attrName>style.rotation</p:attrName>
                                        </p:attrNameLst>
                                      </p:cBhvr>
                                      <p:tavLst>
                                        <p:tav tm="0">
                                          <p:val>
                                            <p:fltVal val="90"/>
                                          </p:val>
                                        </p:tav>
                                        <p:tav tm="100000">
                                          <p:val>
                                            <p:fltVal val="0"/>
                                          </p:val>
                                        </p:tav>
                                      </p:tavLst>
                                    </p:anim>
                                    <p:animEffect transition="in" filter="fade">
                                      <p:cBhvr>
                                        <p:cTn id="46" dur="1000"/>
                                        <p:tgtEl>
                                          <p:spTgt spid="42019"/>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42024"/>
                                        </p:tgtEl>
                                        <p:attrNameLst>
                                          <p:attrName>style.visibility</p:attrName>
                                        </p:attrNameLst>
                                      </p:cBhvr>
                                      <p:to>
                                        <p:strVal val="visible"/>
                                      </p:to>
                                    </p:set>
                                    <p:anim calcmode="lin" valueType="num">
                                      <p:cBhvr>
                                        <p:cTn id="49" dur="1000" fill="hold"/>
                                        <p:tgtEl>
                                          <p:spTgt spid="42024"/>
                                        </p:tgtEl>
                                        <p:attrNameLst>
                                          <p:attrName>ppt_w</p:attrName>
                                        </p:attrNameLst>
                                      </p:cBhvr>
                                      <p:tavLst>
                                        <p:tav tm="0">
                                          <p:val>
                                            <p:fltVal val="0"/>
                                          </p:val>
                                        </p:tav>
                                        <p:tav tm="100000">
                                          <p:val>
                                            <p:strVal val="#ppt_w"/>
                                          </p:val>
                                        </p:tav>
                                      </p:tavLst>
                                    </p:anim>
                                    <p:anim calcmode="lin" valueType="num">
                                      <p:cBhvr>
                                        <p:cTn id="50" dur="1000" fill="hold"/>
                                        <p:tgtEl>
                                          <p:spTgt spid="42024"/>
                                        </p:tgtEl>
                                        <p:attrNameLst>
                                          <p:attrName>ppt_h</p:attrName>
                                        </p:attrNameLst>
                                      </p:cBhvr>
                                      <p:tavLst>
                                        <p:tav tm="0">
                                          <p:val>
                                            <p:fltVal val="0"/>
                                          </p:val>
                                        </p:tav>
                                        <p:tav tm="100000">
                                          <p:val>
                                            <p:strVal val="#ppt_h"/>
                                          </p:val>
                                        </p:tav>
                                      </p:tavLst>
                                    </p:anim>
                                    <p:anim calcmode="lin" valueType="num">
                                      <p:cBhvr>
                                        <p:cTn id="51" dur="1000" fill="hold"/>
                                        <p:tgtEl>
                                          <p:spTgt spid="42024"/>
                                        </p:tgtEl>
                                        <p:attrNameLst>
                                          <p:attrName>style.rotation</p:attrName>
                                        </p:attrNameLst>
                                      </p:cBhvr>
                                      <p:tavLst>
                                        <p:tav tm="0">
                                          <p:val>
                                            <p:fltVal val="90"/>
                                          </p:val>
                                        </p:tav>
                                        <p:tav tm="100000">
                                          <p:val>
                                            <p:fltVal val="0"/>
                                          </p:val>
                                        </p:tav>
                                      </p:tavLst>
                                    </p:anim>
                                    <p:animEffect transition="in" filter="fade">
                                      <p:cBhvr>
                                        <p:cTn id="52" dur="1000"/>
                                        <p:tgtEl>
                                          <p:spTgt spid="42024"/>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42022"/>
                                        </p:tgtEl>
                                        <p:attrNameLst>
                                          <p:attrName>style.visibility</p:attrName>
                                        </p:attrNameLst>
                                      </p:cBhvr>
                                      <p:to>
                                        <p:strVal val="visible"/>
                                      </p:to>
                                    </p:set>
                                    <p:anim calcmode="lin" valueType="num">
                                      <p:cBhvr>
                                        <p:cTn id="55" dur="1000" fill="hold"/>
                                        <p:tgtEl>
                                          <p:spTgt spid="42022"/>
                                        </p:tgtEl>
                                        <p:attrNameLst>
                                          <p:attrName>ppt_w</p:attrName>
                                        </p:attrNameLst>
                                      </p:cBhvr>
                                      <p:tavLst>
                                        <p:tav tm="0">
                                          <p:val>
                                            <p:fltVal val="0"/>
                                          </p:val>
                                        </p:tav>
                                        <p:tav tm="100000">
                                          <p:val>
                                            <p:strVal val="#ppt_w"/>
                                          </p:val>
                                        </p:tav>
                                      </p:tavLst>
                                    </p:anim>
                                    <p:anim calcmode="lin" valueType="num">
                                      <p:cBhvr>
                                        <p:cTn id="56" dur="1000" fill="hold"/>
                                        <p:tgtEl>
                                          <p:spTgt spid="42022"/>
                                        </p:tgtEl>
                                        <p:attrNameLst>
                                          <p:attrName>ppt_h</p:attrName>
                                        </p:attrNameLst>
                                      </p:cBhvr>
                                      <p:tavLst>
                                        <p:tav tm="0">
                                          <p:val>
                                            <p:fltVal val="0"/>
                                          </p:val>
                                        </p:tav>
                                        <p:tav tm="100000">
                                          <p:val>
                                            <p:strVal val="#ppt_h"/>
                                          </p:val>
                                        </p:tav>
                                      </p:tavLst>
                                    </p:anim>
                                    <p:anim calcmode="lin" valueType="num">
                                      <p:cBhvr>
                                        <p:cTn id="57" dur="1000" fill="hold"/>
                                        <p:tgtEl>
                                          <p:spTgt spid="42022"/>
                                        </p:tgtEl>
                                        <p:attrNameLst>
                                          <p:attrName>style.rotation</p:attrName>
                                        </p:attrNameLst>
                                      </p:cBhvr>
                                      <p:tavLst>
                                        <p:tav tm="0">
                                          <p:val>
                                            <p:fltVal val="90"/>
                                          </p:val>
                                        </p:tav>
                                        <p:tav tm="100000">
                                          <p:val>
                                            <p:fltVal val="0"/>
                                          </p:val>
                                        </p:tav>
                                      </p:tavLst>
                                    </p:anim>
                                    <p:animEffect transition="in" filter="fade">
                                      <p:cBhvr>
                                        <p:cTn id="58" dur="1000"/>
                                        <p:tgtEl>
                                          <p:spTgt spid="42022"/>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42025"/>
                                        </p:tgtEl>
                                        <p:attrNameLst>
                                          <p:attrName>style.visibility</p:attrName>
                                        </p:attrNameLst>
                                      </p:cBhvr>
                                      <p:to>
                                        <p:strVal val="visible"/>
                                      </p:to>
                                    </p:set>
                                    <p:anim calcmode="lin" valueType="num">
                                      <p:cBhvr>
                                        <p:cTn id="61" dur="1000" fill="hold"/>
                                        <p:tgtEl>
                                          <p:spTgt spid="42025"/>
                                        </p:tgtEl>
                                        <p:attrNameLst>
                                          <p:attrName>ppt_w</p:attrName>
                                        </p:attrNameLst>
                                      </p:cBhvr>
                                      <p:tavLst>
                                        <p:tav tm="0">
                                          <p:val>
                                            <p:fltVal val="0"/>
                                          </p:val>
                                        </p:tav>
                                        <p:tav tm="100000">
                                          <p:val>
                                            <p:strVal val="#ppt_w"/>
                                          </p:val>
                                        </p:tav>
                                      </p:tavLst>
                                    </p:anim>
                                    <p:anim calcmode="lin" valueType="num">
                                      <p:cBhvr>
                                        <p:cTn id="62" dur="1000" fill="hold"/>
                                        <p:tgtEl>
                                          <p:spTgt spid="42025"/>
                                        </p:tgtEl>
                                        <p:attrNameLst>
                                          <p:attrName>ppt_h</p:attrName>
                                        </p:attrNameLst>
                                      </p:cBhvr>
                                      <p:tavLst>
                                        <p:tav tm="0">
                                          <p:val>
                                            <p:fltVal val="0"/>
                                          </p:val>
                                        </p:tav>
                                        <p:tav tm="100000">
                                          <p:val>
                                            <p:strVal val="#ppt_h"/>
                                          </p:val>
                                        </p:tav>
                                      </p:tavLst>
                                    </p:anim>
                                    <p:anim calcmode="lin" valueType="num">
                                      <p:cBhvr>
                                        <p:cTn id="63" dur="1000" fill="hold"/>
                                        <p:tgtEl>
                                          <p:spTgt spid="42025"/>
                                        </p:tgtEl>
                                        <p:attrNameLst>
                                          <p:attrName>style.rotation</p:attrName>
                                        </p:attrNameLst>
                                      </p:cBhvr>
                                      <p:tavLst>
                                        <p:tav tm="0">
                                          <p:val>
                                            <p:fltVal val="90"/>
                                          </p:val>
                                        </p:tav>
                                        <p:tav tm="100000">
                                          <p:val>
                                            <p:fltVal val="0"/>
                                          </p:val>
                                        </p:tav>
                                      </p:tavLst>
                                    </p:anim>
                                    <p:animEffect transition="in" filter="fade">
                                      <p:cBhvr>
                                        <p:cTn id="64" dur="1000"/>
                                        <p:tgtEl>
                                          <p:spTgt spid="42025"/>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42026"/>
                                        </p:tgtEl>
                                        <p:attrNameLst>
                                          <p:attrName>style.visibility</p:attrName>
                                        </p:attrNameLst>
                                      </p:cBhvr>
                                      <p:to>
                                        <p:strVal val="visible"/>
                                      </p:to>
                                    </p:set>
                                    <p:anim calcmode="lin" valueType="num">
                                      <p:cBhvr>
                                        <p:cTn id="67" dur="1000" fill="hold"/>
                                        <p:tgtEl>
                                          <p:spTgt spid="42026"/>
                                        </p:tgtEl>
                                        <p:attrNameLst>
                                          <p:attrName>ppt_w</p:attrName>
                                        </p:attrNameLst>
                                      </p:cBhvr>
                                      <p:tavLst>
                                        <p:tav tm="0">
                                          <p:val>
                                            <p:fltVal val="0"/>
                                          </p:val>
                                        </p:tav>
                                        <p:tav tm="100000">
                                          <p:val>
                                            <p:strVal val="#ppt_w"/>
                                          </p:val>
                                        </p:tav>
                                      </p:tavLst>
                                    </p:anim>
                                    <p:anim calcmode="lin" valueType="num">
                                      <p:cBhvr>
                                        <p:cTn id="68" dur="1000" fill="hold"/>
                                        <p:tgtEl>
                                          <p:spTgt spid="42026"/>
                                        </p:tgtEl>
                                        <p:attrNameLst>
                                          <p:attrName>ppt_h</p:attrName>
                                        </p:attrNameLst>
                                      </p:cBhvr>
                                      <p:tavLst>
                                        <p:tav tm="0">
                                          <p:val>
                                            <p:fltVal val="0"/>
                                          </p:val>
                                        </p:tav>
                                        <p:tav tm="100000">
                                          <p:val>
                                            <p:strVal val="#ppt_h"/>
                                          </p:val>
                                        </p:tav>
                                      </p:tavLst>
                                    </p:anim>
                                    <p:anim calcmode="lin" valueType="num">
                                      <p:cBhvr>
                                        <p:cTn id="69" dur="1000" fill="hold"/>
                                        <p:tgtEl>
                                          <p:spTgt spid="42026"/>
                                        </p:tgtEl>
                                        <p:attrNameLst>
                                          <p:attrName>style.rotation</p:attrName>
                                        </p:attrNameLst>
                                      </p:cBhvr>
                                      <p:tavLst>
                                        <p:tav tm="0">
                                          <p:val>
                                            <p:fltVal val="90"/>
                                          </p:val>
                                        </p:tav>
                                        <p:tav tm="100000">
                                          <p:val>
                                            <p:fltVal val="0"/>
                                          </p:val>
                                        </p:tav>
                                      </p:tavLst>
                                    </p:anim>
                                    <p:animEffect transition="in" filter="fade">
                                      <p:cBhvr>
                                        <p:cTn id="70" dur="1000"/>
                                        <p:tgtEl>
                                          <p:spTgt spid="42026"/>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42023"/>
                                        </p:tgtEl>
                                        <p:attrNameLst>
                                          <p:attrName>style.visibility</p:attrName>
                                        </p:attrNameLst>
                                      </p:cBhvr>
                                      <p:to>
                                        <p:strVal val="visible"/>
                                      </p:to>
                                    </p:set>
                                    <p:anim calcmode="lin" valueType="num">
                                      <p:cBhvr>
                                        <p:cTn id="73" dur="1000" fill="hold"/>
                                        <p:tgtEl>
                                          <p:spTgt spid="42023"/>
                                        </p:tgtEl>
                                        <p:attrNameLst>
                                          <p:attrName>ppt_w</p:attrName>
                                        </p:attrNameLst>
                                      </p:cBhvr>
                                      <p:tavLst>
                                        <p:tav tm="0">
                                          <p:val>
                                            <p:fltVal val="0"/>
                                          </p:val>
                                        </p:tav>
                                        <p:tav tm="100000">
                                          <p:val>
                                            <p:strVal val="#ppt_w"/>
                                          </p:val>
                                        </p:tav>
                                      </p:tavLst>
                                    </p:anim>
                                    <p:anim calcmode="lin" valueType="num">
                                      <p:cBhvr>
                                        <p:cTn id="74" dur="1000" fill="hold"/>
                                        <p:tgtEl>
                                          <p:spTgt spid="42023"/>
                                        </p:tgtEl>
                                        <p:attrNameLst>
                                          <p:attrName>ppt_h</p:attrName>
                                        </p:attrNameLst>
                                      </p:cBhvr>
                                      <p:tavLst>
                                        <p:tav tm="0">
                                          <p:val>
                                            <p:fltVal val="0"/>
                                          </p:val>
                                        </p:tav>
                                        <p:tav tm="100000">
                                          <p:val>
                                            <p:strVal val="#ppt_h"/>
                                          </p:val>
                                        </p:tav>
                                      </p:tavLst>
                                    </p:anim>
                                    <p:anim calcmode="lin" valueType="num">
                                      <p:cBhvr>
                                        <p:cTn id="75" dur="1000" fill="hold"/>
                                        <p:tgtEl>
                                          <p:spTgt spid="42023"/>
                                        </p:tgtEl>
                                        <p:attrNameLst>
                                          <p:attrName>style.rotation</p:attrName>
                                        </p:attrNameLst>
                                      </p:cBhvr>
                                      <p:tavLst>
                                        <p:tav tm="0">
                                          <p:val>
                                            <p:fltVal val="90"/>
                                          </p:val>
                                        </p:tav>
                                        <p:tav tm="100000">
                                          <p:val>
                                            <p:fltVal val="0"/>
                                          </p:val>
                                        </p:tav>
                                      </p:tavLst>
                                    </p:anim>
                                    <p:animEffect transition="in" filter="fade">
                                      <p:cBhvr>
                                        <p:cTn id="76" dur="1000"/>
                                        <p:tgtEl>
                                          <p:spTgt spid="42023"/>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42021"/>
                                        </p:tgtEl>
                                        <p:attrNameLst>
                                          <p:attrName>style.visibility</p:attrName>
                                        </p:attrNameLst>
                                      </p:cBhvr>
                                      <p:to>
                                        <p:strVal val="visible"/>
                                      </p:to>
                                    </p:set>
                                    <p:anim calcmode="lin" valueType="num">
                                      <p:cBhvr>
                                        <p:cTn id="79" dur="1000" fill="hold"/>
                                        <p:tgtEl>
                                          <p:spTgt spid="42021"/>
                                        </p:tgtEl>
                                        <p:attrNameLst>
                                          <p:attrName>ppt_w</p:attrName>
                                        </p:attrNameLst>
                                      </p:cBhvr>
                                      <p:tavLst>
                                        <p:tav tm="0">
                                          <p:val>
                                            <p:fltVal val="0"/>
                                          </p:val>
                                        </p:tav>
                                        <p:tav tm="100000">
                                          <p:val>
                                            <p:strVal val="#ppt_w"/>
                                          </p:val>
                                        </p:tav>
                                      </p:tavLst>
                                    </p:anim>
                                    <p:anim calcmode="lin" valueType="num">
                                      <p:cBhvr>
                                        <p:cTn id="80" dur="1000" fill="hold"/>
                                        <p:tgtEl>
                                          <p:spTgt spid="42021"/>
                                        </p:tgtEl>
                                        <p:attrNameLst>
                                          <p:attrName>ppt_h</p:attrName>
                                        </p:attrNameLst>
                                      </p:cBhvr>
                                      <p:tavLst>
                                        <p:tav tm="0">
                                          <p:val>
                                            <p:fltVal val="0"/>
                                          </p:val>
                                        </p:tav>
                                        <p:tav tm="100000">
                                          <p:val>
                                            <p:strVal val="#ppt_h"/>
                                          </p:val>
                                        </p:tav>
                                      </p:tavLst>
                                    </p:anim>
                                    <p:anim calcmode="lin" valueType="num">
                                      <p:cBhvr>
                                        <p:cTn id="81" dur="1000" fill="hold"/>
                                        <p:tgtEl>
                                          <p:spTgt spid="42021"/>
                                        </p:tgtEl>
                                        <p:attrNameLst>
                                          <p:attrName>style.rotation</p:attrName>
                                        </p:attrNameLst>
                                      </p:cBhvr>
                                      <p:tavLst>
                                        <p:tav tm="0">
                                          <p:val>
                                            <p:fltVal val="90"/>
                                          </p:val>
                                        </p:tav>
                                        <p:tav tm="100000">
                                          <p:val>
                                            <p:fltVal val="0"/>
                                          </p:val>
                                        </p:tav>
                                      </p:tavLst>
                                    </p:anim>
                                    <p:animEffect transition="in" filter="fade">
                                      <p:cBhvr>
                                        <p:cTn id="82" dur="1000"/>
                                        <p:tgtEl>
                                          <p:spTgt spid="42021"/>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42013"/>
                                        </p:tgtEl>
                                        <p:attrNameLst>
                                          <p:attrName>style.visibility</p:attrName>
                                        </p:attrNameLst>
                                      </p:cBhvr>
                                      <p:to>
                                        <p:strVal val="visible"/>
                                      </p:to>
                                    </p:set>
                                    <p:anim calcmode="lin" valueType="num">
                                      <p:cBhvr>
                                        <p:cTn id="85" dur="1000" fill="hold"/>
                                        <p:tgtEl>
                                          <p:spTgt spid="42013"/>
                                        </p:tgtEl>
                                        <p:attrNameLst>
                                          <p:attrName>ppt_w</p:attrName>
                                        </p:attrNameLst>
                                      </p:cBhvr>
                                      <p:tavLst>
                                        <p:tav tm="0">
                                          <p:val>
                                            <p:fltVal val="0"/>
                                          </p:val>
                                        </p:tav>
                                        <p:tav tm="100000">
                                          <p:val>
                                            <p:strVal val="#ppt_w"/>
                                          </p:val>
                                        </p:tav>
                                      </p:tavLst>
                                    </p:anim>
                                    <p:anim calcmode="lin" valueType="num">
                                      <p:cBhvr>
                                        <p:cTn id="86" dur="1000" fill="hold"/>
                                        <p:tgtEl>
                                          <p:spTgt spid="42013"/>
                                        </p:tgtEl>
                                        <p:attrNameLst>
                                          <p:attrName>ppt_h</p:attrName>
                                        </p:attrNameLst>
                                      </p:cBhvr>
                                      <p:tavLst>
                                        <p:tav tm="0">
                                          <p:val>
                                            <p:fltVal val="0"/>
                                          </p:val>
                                        </p:tav>
                                        <p:tav tm="100000">
                                          <p:val>
                                            <p:strVal val="#ppt_h"/>
                                          </p:val>
                                        </p:tav>
                                      </p:tavLst>
                                    </p:anim>
                                    <p:anim calcmode="lin" valueType="num">
                                      <p:cBhvr>
                                        <p:cTn id="87" dur="1000" fill="hold"/>
                                        <p:tgtEl>
                                          <p:spTgt spid="42013"/>
                                        </p:tgtEl>
                                        <p:attrNameLst>
                                          <p:attrName>style.rotation</p:attrName>
                                        </p:attrNameLst>
                                      </p:cBhvr>
                                      <p:tavLst>
                                        <p:tav tm="0">
                                          <p:val>
                                            <p:fltVal val="90"/>
                                          </p:val>
                                        </p:tav>
                                        <p:tav tm="100000">
                                          <p:val>
                                            <p:fltVal val="0"/>
                                          </p:val>
                                        </p:tav>
                                      </p:tavLst>
                                    </p:anim>
                                    <p:animEffect transition="in" filter="fade">
                                      <p:cBhvr>
                                        <p:cTn id="88" dur="1000"/>
                                        <p:tgtEl>
                                          <p:spTgt spid="42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2004" grpId="0" animBg="1"/>
      <p:bldP spid="42005" grpId="0" animBg="1"/>
      <p:bldP spid="42007" grpId="0" animBg="1"/>
      <p:bldP spid="42013" grpId="0" animBg="1"/>
      <p:bldP spid="42014" grpId="0" animBg="1"/>
      <p:bldP spid="42019" grpId="0" animBg="1"/>
      <p:bldP spid="42020" grpId="0" animBg="1"/>
      <p:bldP spid="42021" grpId="0" animBg="1"/>
      <p:bldP spid="42022" grpId="0" animBg="1"/>
      <p:bldP spid="42023" grpId="0" animBg="1"/>
      <p:bldP spid="42024" grpId="0" animBg="1"/>
      <p:bldP spid="42025" grpId="0" animBg="1"/>
      <p:bldP spid="4202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04800" y="381000"/>
            <a:ext cx="8610600" cy="2079625"/>
          </a:xfrm>
          <a:prstGeom prst="rect">
            <a:avLst/>
          </a:prstGeom>
          <a:solidFill>
            <a:srgbClr val="008000"/>
          </a:solidFill>
          <a:ln w="38100">
            <a:solidFill>
              <a:srgbClr val="FFFF00"/>
            </a:solidFill>
            <a:miter lim="800000"/>
            <a:headEnd/>
            <a:tailEnd/>
          </a:ln>
          <a:effectLst/>
        </p:spPr>
        <p:txBody>
          <a:bodyPr>
            <a:spAutoFit/>
          </a:bodyPr>
          <a:lstStyle/>
          <a:p>
            <a:pPr algn="ctr"/>
            <a:r>
              <a:rPr lang="ru-RU" sz="3200" dirty="0">
                <a:solidFill>
                  <a:srgbClr val="FFFF00"/>
                </a:solidFill>
                <a:effectLst>
                  <a:outerShdw blurRad="38100" dist="38100" dir="2700000" algn="tl">
                    <a:srgbClr val="000000"/>
                  </a:outerShdw>
                </a:effectLst>
              </a:rPr>
              <a:t>Все граждане, подлежащие первоначальной постановке на воинский учёт и призыву на военную службу, проходят медицинское обследование </a:t>
            </a:r>
          </a:p>
        </p:txBody>
      </p:sp>
      <p:sp>
        <p:nvSpPr>
          <p:cNvPr id="34819" name="Text Box 3"/>
          <p:cNvSpPr txBox="1">
            <a:spLocks noChangeArrowheads="1"/>
          </p:cNvSpPr>
          <p:nvPr/>
        </p:nvSpPr>
        <p:spPr bwMode="auto">
          <a:xfrm>
            <a:off x="990600" y="2895600"/>
            <a:ext cx="7924800" cy="831850"/>
          </a:xfrm>
          <a:prstGeom prst="rect">
            <a:avLst/>
          </a:prstGeom>
          <a:solidFill>
            <a:schemeClr val="tx2">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Флюорографическое (рентгенологическое) исследование органов грудной клетки</a:t>
            </a:r>
          </a:p>
        </p:txBody>
      </p:sp>
      <p:sp>
        <p:nvSpPr>
          <p:cNvPr id="34820" name="Text Box 4"/>
          <p:cNvSpPr txBox="1">
            <a:spLocks noChangeArrowheads="1"/>
          </p:cNvSpPr>
          <p:nvPr/>
        </p:nvSpPr>
        <p:spPr bwMode="auto">
          <a:xfrm>
            <a:off x="990600" y="3962400"/>
            <a:ext cx="7924800" cy="831850"/>
          </a:xfrm>
          <a:prstGeom prst="rect">
            <a:avLst/>
          </a:prstGeom>
          <a:solidFill>
            <a:schemeClr val="tx2">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Анализ крови (определение СОЭ, гемоглобина, лейкоцитов</a:t>
            </a:r>
          </a:p>
        </p:txBody>
      </p:sp>
      <p:sp>
        <p:nvSpPr>
          <p:cNvPr id="34821" name="Text Box 5"/>
          <p:cNvSpPr txBox="1">
            <a:spLocks noChangeArrowheads="1"/>
          </p:cNvSpPr>
          <p:nvPr/>
        </p:nvSpPr>
        <p:spPr bwMode="auto">
          <a:xfrm>
            <a:off x="990600" y="5029200"/>
            <a:ext cx="7924800" cy="466725"/>
          </a:xfrm>
          <a:prstGeom prst="rect">
            <a:avLst/>
          </a:prstGeom>
          <a:solidFill>
            <a:schemeClr val="tx2">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Анализ мочи (удельный вес, белок)</a:t>
            </a:r>
          </a:p>
        </p:txBody>
      </p:sp>
      <p:sp>
        <p:nvSpPr>
          <p:cNvPr id="34822" name="Text Box 6"/>
          <p:cNvSpPr txBox="1">
            <a:spLocks noChangeArrowheads="1"/>
          </p:cNvSpPr>
          <p:nvPr/>
        </p:nvSpPr>
        <p:spPr bwMode="auto">
          <a:xfrm>
            <a:off x="990600" y="5715000"/>
            <a:ext cx="7924800" cy="831850"/>
          </a:xfrm>
          <a:prstGeom prst="rect">
            <a:avLst/>
          </a:prstGeom>
          <a:solidFill>
            <a:schemeClr val="tx2">
              <a:lumMod val="60000"/>
              <a:lumOff val="40000"/>
            </a:schemeClr>
          </a:solidFill>
          <a:ln w="9525" algn="ctr">
            <a:solidFill>
              <a:srgbClr val="FFFF00"/>
            </a:solidFill>
            <a:miter lim="800000"/>
            <a:headEnd/>
            <a:tailEnd/>
          </a:ln>
          <a:effectLst/>
        </p:spPr>
        <p:txBody>
          <a:bodyPr>
            <a:spAutoFit/>
          </a:bodyPr>
          <a:lstStyle/>
          <a:p>
            <a:pPr>
              <a:spcBef>
                <a:spcPct val="50000"/>
              </a:spcBef>
            </a:pPr>
            <a:r>
              <a:rPr lang="ru-RU" sz="2400" b="1">
                <a:solidFill>
                  <a:schemeClr val="bg1"/>
                </a:solidFill>
              </a:rPr>
              <a:t>В день освидетельствования – измерение роста и массы тела</a:t>
            </a:r>
          </a:p>
        </p:txBody>
      </p:sp>
      <p:sp>
        <p:nvSpPr>
          <p:cNvPr id="34823" name="Line 7"/>
          <p:cNvSpPr>
            <a:spLocks noChangeShapeType="1"/>
          </p:cNvSpPr>
          <p:nvPr/>
        </p:nvSpPr>
        <p:spPr bwMode="auto">
          <a:xfrm>
            <a:off x="533400" y="2438400"/>
            <a:ext cx="0" cy="3616325"/>
          </a:xfrm>
          <a:prstGeom prst="line">
            <a:avLst/>
          </a:prstGeom>
          <a:noFill/>
          <a:ln w="76200">
            <a:solidFill>
              <a:srgbClr val="FFFF99"/>
            </a:solidFill>
            <a:round/>
            <a:headEnd/>
            <a:tailEnd/>
          </a:ln>
          <a:effectLst/>
        </p:spPr>
        <p:txBody>
          <a:bodyPr/>
          <a:lstStyle/>
          <a:p>
            <a:endParaRPr lang="ru-RU"/>
          </a:p>
        </p:txBody>
      </p:sp>
      <p:sp>
        <p:nvSpPr>
          <p:cNvPr id="34824" name="Line 8"/>
          <p:cNvSpPr>
            <a:spLocks noChangeShapeType="1"/>
          </p:cNvSpPr>
          <p:nvPr/>
        </p:nvSpPr>
        <p:spPr bwMode="auto">
          <a:xfrm>
            <a:off x="533400" y="4267200"/>
            <a:ext cx="457200" cy="0"/>
          </a:xfrm>
          <a:prstGeom prst="line">
            <a:avLst/>
          </a:prstGeom>
          <a:noFill/>
          <a:ln w="76200">
            <a:solidFill>
              <a:srgbClr val="FFFF99"/>
            </a:solidFill>
            <a:round/>
            <a:headEnd/>
            <a:tailEnd type="triangle" w="med" len="med"/>
          </a:ln>
          <a:effectLst/>
        </p:spPr>
        <p:txBody>
          <a:bodyPr/>
          <a:lstStyle/>
          <a:p>
            <a:endParaRPr lang="ru-RU"/>
          </a:p>
        </p:txBody>
      </p:sp>
      <p:sp>
        <p:nvSpPr>
          <p:cNvPr id="34825" name="Line 9"/>
          <p:cNvSpPr>
            <a:spLocks noChangeShapeType="1"/>
          </p:cNvSpPr>
          <p:nvPr/>
        </p:nvSpPr>
        <p:spPr bwMode="auto">
          <a:xfrm>
            <a:off x="533400" y="5334000"/>
            <a:ext cx="457200" cy="0"/>
          </a:xfrm>
          <a:prstGeom prst="line">
            <a:avLst/>
          </a:prstGeom>
          <a:noFill/>
          <a:ln w="76200">
            <a:solidFill>
              <a:srgbClr val="FFFF99"/>
            </a:solidFill>
            <a:round/>
            <a:headEnd/>
            <a:tailEnd type="triangle" w="med" len="med"/>
          </a:ln>
          <a:effectLst/>
        </p:spPr>
        <p:txBody>
          <a:bodyPr/>
          <a:lstStyle/>
          <a:p>
            <a:endParaRPr lang="ru-RU"/>
          </a:p>
        </p:txBody>
      </p:sp>
      <p:sp>
        <p:nvSpPr>
          <p:cNvPr id="34826" name="Line 10"/>
          <p:cNvSpPr>
            <a:spLocks noChangeShapeType="1"/>
          </p:cNvSpPr>
          <p:nvPr/>
        </p:nvSpPr>
        <p:spPr bwMode="auto">
          <a:xfrm>
            <a:off x="533400" y="6019800"/>
            <a:ext cx="457200" cy="0"/>
          </a:xfrm>
          <a:prstGeom prst="line">
            <a:avLst/>
          </a:prstGeom>
          <a:noFill/>
          <a:ln w="76200">
            <a:solidFill>
              <a:srgbClr val="FFFF99"/>
            </a:solidFill>
            <a:round/>
            <a:headEnd/>
            <a:tailEnd type="triangle" w="med" len="med"/>
          </a:ln>
          <a:effectLst/>
        </p:spPr>
        <p:txBody>
          <a:bodyPr/>
          <a:lstStyle/>
          <a:p>
            <a:endParaRPr lang="ru-RU"/>
          </a:p>
        </p:txBody>
      </p:sp>
      <p:sp>
        <p:nvSpPr>
          <p:cNvPr id="34827" name="Line 11"/>
          <p:cNvSpPr>
            <a:spLocks noChangeShapeType="1"/>
          </p:cNvSpPr>
          <p:nvPr/>
        </p:nvSpPr>
        <p:spPr bwMode="auto">
          <a:xfrm>
            <a:off x="533400" y="3352800"/>
            <a:ext cx="457200" cy="0"/>
          </a:xfrm>
          <a:prstGeom prst="line">
            <a:avLst/>
          </a:prstGeom>
          <a:noFill/>
          <a:ln w="76200">
            <a:solidFill>
              <a:srgbClr val="FFFF99"/>
            </a:solidFill>
            <a:round/>
            <a:headEnd/>
            <a:tailEnd type="triangle" w="med" len="med"/>
          </a:ln>
          <a:effectLst/>
        </p:spPr>
        <p:txBody>
          <a:bodyP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arn(inVertical)">
                                      <p:cBhvr>
                                        <p:cTn id="7" dur="500"/>
                                        <p:tgtEl>
                                          <p:spTgt spid="348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819"/>
                                        </p:tgtEl>
                                        <p:attrNameLst>
                                          <p:attrName>style.visibility</p:attrName>
                                        </p:attrNameLst>
                                      </p:cBhvr>
                                      <p:to>
                                        <p:strVal val="visible"/>
                                      </p:to>
                                    </p:set>
                                    <p:animEffect transition="in" filter="barn(inVertical)">
                                      <p:cBhvr>
                                        <p:cTn id="10" dur="500"/>
                                        <p:tgtEl>
                                          <p:spTgt spid="348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4820"/>
                                        </p:tgtEl>
                                        <p:attrNameLst>
                                          <p:attrName>style.visibility</p:attrName>
                                        </p:attrNameLst>
                                      </p:cBhvr>
                                      <p:to>
                                        <p:strVal val="visible"/>
                                      </p:to>
                                    </p:set>
                                    <p:animEffect transition="in" filter="barn(inVertical)">
                                      <p:cBhvr>
                                        <p:cTn id="13" dur="500"/>
                                        <p:tgtEl>
                                          <p:spTgt spid="348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4821"/>
                                        </p:tgtEl>
                                        <p:attrNameLst>
                                          <p:attrName>style.visibility</p:attrName>
                                        </p:attrNameLst>
                                      </p:cBhvr>
                                      <p:to>
                                        <p:strVal val="visible"/>
                                      </p:to>
                                    </p:set>
                                    <p:animEffect transition="in" filter="barn(inVertical)">
                                      <p:cBhvr>
                                        <p:cTn id="16" dur="500"/>
                                        <p:tgtEl>
                                          <p:spTgt spid="3482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4822"/>
                                        </p:tgtEl>
                                        <p:attrNameLst>
                                          <p:attrName>style.visibility</p:attrName>
                                        </p:attrNameLst>
                                      </p:cBhvr>
                                      <p:to>
                                        <p:strVal val="visible"/>
                                      </p:to>
                                    </p:set>
                                    <p:animEffect transition="in" filter="barn(inVertical)">
                                      <p:cBhvr>
                                        <p:cTn id="19" dur="500"/>
                                        <p:tgtEl>
                                          <p:spTgt spid="348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823"/>
                                        </p:tgtEl>
                                        <p:attrNameLst>
                                          <p:attrName>style.visibility</p:attrName>
                                        </p:attrNameLst>
                                      </p:cBhvr>
                                      <p:to>
                                        <p:strVal val="visible"/>
                                      </p:to>
                                    </p:set>
                                    <p:animEffect transition="in" filter="barn(inVertical)">
                                      <p:cBhvr>
                                        <p:cTn id="22" dur="500"/>
                                        <p:tgtEl>
                                          <p:spTgt spid="348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4827"/>
                                        </p:tgtEl>
                                        <p:attrNameLst>
                                          <p:attrName>style.visibility</p:attrName>
                                        </p:attrNameLst>
                                      </p:cBhvr>
                                      <p:to>
                                        <p:strVal val="visible"/>
                                      </p:to>
                                    </p:set>
                                    <p:animEffect transition="in" filter="barn(inVertical)">
                                      <p:cBhvr>
                                        <p:cTn id="25" dur="500"/>
                                        <p:tgtEl>
                                          <p:spTgt spid="348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4824"/>
                                        </p:tgtEl>
                                        <p:attrNameLst>
                                          <p:attrName>style.visibility</p:attrName>
                                        </p:attrNameLst>
                                      </p:cBhvr>
                                      <p:to>
                                        <p:strVal val="visible"/>
                                      </p:to>
                                    </p:set>
                                    <p:animEffect transition="in" filter="barn(inVertical)">
                                      <p:cBhvr>
                                        <p:cTn id="28" dur="500"/>
                                        <p:tgtEl>
                                          <p:spTgt spid="348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4825"/>
                                        </p:tgtEl>
                                        <p:attrNameLst>
                                          <p:attrName>style.visibility</p:attrName>
                                        </p:attrNameLst>
                                      </p:cBhvr>
                                      <p:to>
                                        <p:strVal val="visible"/>
                                      </p:to>
                                    </p:set>
                                    <p:animEffect transition="in" filter="barn(inVertical)">
                                      <p:cBhvr>
                                        <p:cTn id="31" dur="500"/>
                                        <p:tgtEl>
                                          <p:spTgt spid="3482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4826"/>
                                        </p:tgtEl>
                                        <p:attrNameLst>
                                          <p:attrName>style.visibility</p:attrName>
                                        </p:attrNameLst>
                                      </p:cBhvr>
                                      <p:to>
                                        <p:strVal val="visible"/>
                                      </p:to>
                                    </p:set>
                                    <p:animEffect transition="in" filter="barn(inVertical)">
                                      <p:cBhvr>
                                        <p:cTn id="34" dur="500"/>
                                        <p:tgtEl>
                                          <p:spTgt spid="34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P spid="34819" grpId="0" animBg="1"/>
      <p:bldP spid="34820" grpId="0" animBg="1"/>
      <p:bldP spid="34821" grpId="0" animBg="1"/>
      <p:bldP spid="34822" grpId="0" animBg="1"/>
      <p:bldP spid="34823" grpId="0" animBg="1"/>
      <p:bldP spid="34824" grpId="0" animBg="1"/>
      <p:bldP spid="34825" grpId="0" animBg="1"/>
      <p:bldP spid="34826" grpId="0" animBg="1"/>
      <p:bldP spid="34827"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959</TotalTime>
  <Words>8116</Words>
  <Application>Microsoft Office PowerPoint</Application>
  <PresentationFormat>Экран (4:3)</PresentationFormat>
  <Paragraphs>687</Paragraphs>
  <Slides>178</Slides>
  <Notes>1</Notes>
  <HiddenSlides>0</HiddenSlides>
  <MMClips>8</MMClips>
  <ScaleCrop>false</ScaleCrop>
  <HeadingPairs>
    <vt:vector size="4" baseType="variant">
      <vt:variant>
        <vt:lpstr>Тема</vt:lpstr>
      </vt:variant>
      <vt:variant>
        <vt:i4>2</vt:i4>
      </vt:variant>
      <vt:variant>
        <vt:lpstr>Заголовки слайдов</vt:lpstr>
      </vt:variant>
      <vt:variant>
        <vt:i4>178</vt:i4>
      </vt:variant>
    </vt:vector>
  </HeadingPairs>
  <TitlesOfParts>
    <vt:vector size="180" baseType="lpstr">
      <vt:lpstr>Тема Office</vt:lpstr>
      <vt:lpstr>Апекс</vt:lpstr>
      <vt:lpstr>Военная служба – особый вид федеральной государственной службы</vt:lpstr>
      <vt:lpstr>Добро пожаловать в Вооруженные Силы!</vt:lpstr>
      <vt:lpstr>1. Обязательная подготовка граждан к военной службе</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 2. Правовые основы военной службы</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3. Воинская обязанность и ее содержание. Понятие о воинской обязанности. </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4. Прохождение военной службы</vt:lpstr>
      <vt:lpstr>Слайд 47</vt:lpstr>
      <vt:lpstr>Слайд 48</vt:lpstr>
      <vt:lpstr>Слайд 49</vt:lpstr>
      <vt:lpstr>Слайд 50</vt:lpstr>
      <vt:lpstr>Слайд 51</vt:lpstr>
      <vt:lpstr>Слайд 52</vt:lpstr>
      <vt:lpstr>Слайд 53</vt:lpstr>
      <vt:lpstr>Слайд 54</vt:lpstr>
      <vt:lpstr>Слайд 55</vt:lpstr>
      <vt:lpstr>ФОРМА ОДЕЖДЫ ВОЕННОСЛУЖАЩЕГО</vt:lpstr>
      <vt:lpstr>Слайд 57</vt:lpstr>
      <vt:lpstr>Слайд 58</vt:lpstr>
      <vt:lpstr>Слайд 59</vt:lpstr>
      <vt:lpstr>Слайд 60</vt:lpstr>
      <vt:lpstr>Слайд 61</vt:lpstr>
      <vt:lpstr>Слайд 62</vt:lpstr>
      <vt:lpstr>Слайд 63</vt:lpstr>
      <vt:lpstr>Слайд 64</vt:lpstr>
      <vt:lpstr>Слайд 65</vt:lpstr>
      <vt:lpstr>Ратник </vt:lpstr>
      <vt:lpstr>Ратник </vt:lpstr>
      <vt:lpstr>Ратник</vt:lpstr>
      <vt:lpstr>Слайд 69</vt:lpstr>
      <vt:lpstr>Слайд 70</vt:lpstr>
      <vt:lpstr>Слайд 71</vt:lpstr>
      <vt:lpstr>АК-12</vt:lpstr>
      <vt:lpstr>Универсальный солдат</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Организация медицинского освидетельствования граждан при постановке на воинский учет </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lpstr>Организация  воинского учета  и его предназначение</vt:lpstr>
      <vt:lpstr>Воинский учёт – это составная часть воинской обязанности граждан.</vt:lpstr>
      <vt:lpstr>Все граждане Российской Федерации обязаны состоять на воинском учёте.</vt:lpstr>
      <vt:lpstr>Все граждане Российской Федерации обязаны состоять на воинском учёте.</vt:lpstr>
      <vt:lpstr>Все граждане Российской Федерации обязаны состоять на воинском учёте.</vt:lpstr>
      <vt:lpstr>Все граждане Российской Федерации обязаны состоять на воинском учёте.</vt:lpstr>
      <vt:lpstr>Все граждане Российской Федерации обязаны состоять на воинском учёте.</vt:lpstr>
      <vt:lpstr>Воинский учёт призван определить возможности государства по обеспечению комплектования Вооруженных Сил личным составом.</vt:lpstr>
      <vt:lpstr>Совершенствование системы комплектования Вооруженных Сил личным составом</vt:lpstr>
      <vt:lpstr>Совершенствование системы комплектования Вооруженных Сил личным составом</vt:lpstr>
      <vt:lpstr>Совершенствование системы комплектования Вооруженных Сил личным составом</vt:lpstr>
      <vt:lpstr>Слайд 114</vt:lpstr>
      <vt:lpstr>   Первоначальная постановка на воинский учёт граждан мужского пола осуществляется с 1 января по 31 марта   в год достижения ими возраста 17 лет.      Первоначальную постановку на воинский учет осуществляет специальная комиссия по постановке граждан на воинский учет в районе или городе.     Первоначальная постановка на воинский учёт граждан женского пола после получения ими военно-учётной специальности, а также лиц, получивших гражданство Российской Федерации, осуществляется военным комиссариатом в течение всего календарного года.</vt:lpstr>
      <vt:lpstr>Слайд 116</vt:lpstr>
      <vt:lpstr>Слайд 117</vt:lpstr>
      <vt:lpstr>Слайд 118</vt:lpstr>
      <vt:lpstr>Слайд 119</vt:lpstr>
      <vt:lpstr>Слайд 120</vt:lpstr>
      <vt:lpstr>Слайд 121</vt:lpstr>
      <vt:lpstr>Слайд 122</vt:lpstr>
      <vt:lpstr>Слайд 123</vt:lpstr>
      <vt:lpstr>Слайд 124</vt:lpstr>
      <vt:lpstr>Слайд 125</vt:lpstr>
      <vt:lpstr>Слайд 126</vt:lpstr>
      <vt:lpstr>Слайд 127</vt:lpstr>
      <vt:lpstr>Слайд 128</vt:lpstr>
      <vt:lpstr>Слайд 129</vt:lpstr>
      <vt:lpstr>Слайд 130</vt:lpstr>
      <vt:lpstr>Слайд 131</vt:lpstr>
      <vt:lpstr>Слайд 132</vt:lpstr>
      <vt:lpstr>Слайд 133</vt:lpstr>
      <vt:lpstr>Слайд 134</vt:lpstr>
      <vt:lpstr>Слайд 135</vt:lpstr>
      <vt:lpstr>Слайд 136</vt:lpstr>
      <vt:lpstr>Слайд 137</vt:lpstr>
      <vt:lpstr>Слайд 138</vt:lpstr>
      <vt:lpstr>Слайд 139</vt:lpstr>
      <vt:lpstr>Слайд 140</vt:lpstr>
      <vt:lpstr>Слайд 141</vt:lpstr>
      <vt:lpstr>Слайд 142</vt:lpstr>
      <vt:lpstr>Слайд 143</vt:lpstr>
      <vt:lpstr>Слайд 144</vt:lpstr>
      <vt:lpstr>Слайд 145</vt:lpstr>
      <vt:lpstr>Слайд 146</vt:lpstr>
      <vt:lpstr>Слайд 147</vt:lpstr>
      <vt:lpstr>Слайд 148</vt:lpstr>
      <vt:lpstr>Слайд 149</vt:lpstr>
      <vt:lpstr>Слайд 150</vt:lpstr>
      <vt:lpstr>Слайд 151</vt:lpstr>
      <vt:lpstr>Слайд 152</vt:lpstr>
      <vt:lpstr>Слайд 153</vt:lpstr>
      <vt:lpstr>Слайд 154</vt:lpstr>
      <vt:lpstr>Слайд 155</vt:lpstr>
      <vt:lpstr>Слайд 156</vt:lpstr>
      <vt:lpstr>Приказ Министерства труда и социальной защиты Российской Федерации от 6 февраля 2013 г. №45н г. Москва Зарегистрирован в Минюсте РФ 2 апреля 2013 г. Регистрационный №27969 «Об утверждении перечней видов работ, профессий, должностей, на которых могут быть заняты граждане, проходящие альтернативную  гражданскую службу, и организаций, где предусматривается прохождение альтернативной гражданской службы»</vt:lpstr>
      <vt:lpstr>Слайд 158</vt:lpstr>
      <vt:lpstr>Слайд 159</vt:lpstr>
      <vt:lpstr>Слайд 160</vt:lpstr>
      <vt:lpstr>Слайд 161</vt:lpstr>
      <vt:lpstr>Слайд 162</vt:lpstr>
      <vt:lpstr>Слайд 163</vt:lpstr>
      <vt:lpstr>Слайд 164</vt:lpstr>
      <vt:lpstr>Слайд 165</vt:lpstr>
      <vt:lpstr>Слайд 166</vt:lpstr>
      <vt:lpstr>5. Обеспечение безопасности военной службы</vt:lpstr>
      <vt:lpstr>Безопасность военной службы – это обеспечение защищенности военнослужащих, населения и окружающей природной среды от угроз, возникающих в ходе деятельности Вооруженных Сил Российской Федерации.</vt:lpstr>
      <vt:lpstr>Вводные инструктажи</vt:lpstr>
      <vt:lpstr>Первичные инструктажи</vt:lpstr>
      <vt:lpstr>Повторные инструктажи</vt:lpstr>
      <vt:lpstr>Внеплановые инструктажи</vt:lpstr>
      <vt:lpstr>Целевые инструктажи</vt:lpstr>
      <vt:lpstr>ПРЕДУПРЕЖДЕНИЕ ГИБЕЛИ И ТРАВМАТИЗМА ВОЕННОСЛУЖАЩИХ</vt:lpstr>
      <vt:lpstr>МЕДИЦИНСКОЕ ОБЕСПЕЧЕНИЕ БЕЗОПАСНОСТИ ВОЕННОЙ СЛУЖБЫ</vt:lpstr>
      <vt:lpstr>ОБЕСПЕЧЕНИЕ ПОЖАРНОЙ БЕЗОПАСНОСТИ В ВОЙСКАХ</vt:lpstr>
      <vt:lpstr>ОБЕСПЕЧЕНИЕ ЭКОЛОГИЧЕСКОЙ БЕЗОПАСНОСТИ ДЕЯТЕЛЬНОСТИ ВОЙСК</vt:lpstr>
      <vt:lpstr>ОБЯЗАТЕЛЬНОЕ ГОСУДАРСТВЕННОЕ СТРАХОВАНИЕ ЖИЗНИ И ЗДОРОВЬЯ ВОЕННОСЛУЖАЩИХ</vt:lpstr>
    </vt:vector>
  </TitlesOfParts>
  <Company>PSV</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Военная служба – особый вид федеральной государственной службы</dc:title>
  <dc:creator>TIGER</dc:creator>
  <cp:lastModifiedBy>new</cp:lastModifiedBy>
  <cp:revision>83</cp:revision>
  <dcterms:created xsi:type="dcterms:W3CDTF">2011-03-16T11:47:58Z</dcterms:created>
  <dcterms:modified xsi:type="dcterms:W3CDTF">2020-03-26T05:59:24Z</dcterms:modified>
</cp:coreProperties>
</file>