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3399FF"/>
    <a:srgbClr val="FFFF99"/>
    <a:srgbClr val="A50021"/>
    <a:srgbClr val="FF9999"/>
    <a:srgbClr val="FF7C80"/>
    <a:srgbClr val="FFCC66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67" y="1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526C-E9ED-4972-AC9A-1F564ED95444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6EC-78CE-413B-9A09-2F67E52E1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05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526C-E9ED-4972-AC9A-1F564ED95444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6EC-78CE-413B-9A09-2F67E52E1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755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526C-E9ED-4972-AC9A-1F564ED95444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6EC-78CE-413B-9A09-2F67E52E1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085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526C-E9ED-4972-AC9A-1F564ED95444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6EC-78CE-413B-9A09-2F67E52E1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650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526C-E9ED-4972-AC9A-1F564ED95444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6EC-78CE-413B-9A09-2F67E52E1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804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526C-E9ED-4972-AC9A-1F564ED95444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6EC-78CE-413B-9A09-2F67E52E1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551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526C-E9ED-4972-AC9A-1F564ED95444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6EC-78CE-413B-9A09-2F67E52E1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272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526C-E9ED-4972-AC9A-1F564ED95444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6EC-78CE-413B-9A09-2F67E52E1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595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526C-E9ED-4972-AC9A-1F564ED95444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6EC-78CE-413B-9A09-2F67E52E1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444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526C-E9ED-4972-AC9A-1F564ED95444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6EC-78CE-413B-9A09-2F67E52E1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815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526C-E9ED-4972-AC9A-1F564ED95444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6EC-78CE-413B-9A09-2F67E52E1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254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3526C-E9ED-4972-AC9A-1F564ED95444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6EC-78CE-413B-9A09-2F67E52E1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63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5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Татьяна\Desktop\2004349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5"/>
            <a:ext cx="6768752" cy="290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40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Татьяна\Desktop\4138817_170x100.png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88640"/>
            <a:ext cx="8856984" cy="655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548680"/>
            <a:ext cx="16195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Масса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256566"/>
            <a:ext cx="53285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очень приближенно, обратно пропорциональна квадрату массы (функция </a:t>
            </a:r>
            <a:r>
              <a:rPr lang="ru-RU" sz="2800" b="1" dirty="0" err="1" smtClean="0">
                <a:solidFill>
                  <a:schemeClr val="bg1"/>
                </a:solidFill>
              </a:rPr>
              <a:t>Солпитера</a:t>
            </a:r>
            <a:r>
              <a:rPr lang="ru-RU" sz="2800" b="1" dirty="0" smtClean="0">
                <a:solidFill>
                  <a:schemeClr val="bg1"/>
                </a:solidFill>
              </a:rPr>
              <a:t>):</a:t>
            </a:r>
          </a:p>
          <a:p>
            <a:pPr algn="ctr"/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F(M) ~ M-7/3.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37874" y="3244334"/>
            <a:ext cx="868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Радиус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84168" y="3520375"/>
            <a:ext cx="17491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Радиус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3968" y="436510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можно вычислить по формуле:</a:t>
            </a:r>
          </a:p>
          <a:p>
            <a:pPr algn="ctr"/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L=4pR2sT4ef ( Стефана-Больцмана)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t="22026" r="53426" b="34358"/>
          <a:stretch/>
        </p:blipFill>
        <p:spPr bwMode="auto">
          <a:xfrm>
            <a:off x="5383560" y="332656"/>
            <a:ext cx="3384376" cy="266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60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3" name="Picture 9" descr="C:\Users\Татьяна\Desktop\1364807999_45225419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138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Татьяна\Desktop\tumblr_n02wb71IXv1rnq3cto1_5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92533"/>
            <a:ext cx="9001000" cy="666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5559" y="5884802"/>
            <a:ext cx="3376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цефеиды-переменные звезды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1270" name="Picture 6" descr="C:\Users\Татьяна\Desktop\553 (1)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9" y="414639"/>
            <a:ext cx="9143884" cy="673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27584" y="6063084"/>
            <a:ext cx="250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ЗВЕЗДА РАСШИРЯЕТСЯ.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1271" name="Picture 7" descr="C:\Users\Татьяна\Desktop\1d5e50236892f776cdaee49d4460dcca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131">
            <a:off x="8897228" y="1201689"/>
            <a:ext cx="3048000" cy="22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914614">
            <a:off x="9555311" y="1991617"/>
            <a:ext cx="2097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Звезда-гигант.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1272" name="Picture 8" descr="C:\Users\Татьяна\Desktop\orig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8580">
            <a:off x="8708253" y="3102340"/>
            <a:ext cx="2741861" cy="20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20751268">
            <a:off x="8841048" y="5042028"/>
            <a:ext cx="280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взрыв #</a:t>
            </a:r>
            <a:r>
              <a:rPr lang="ru-RU" b="1" dirty="0" err="1" smtClean="0">
                <a:solidFill>
                  <a:schemeClr val="bg1"/>
                </a:solidFill>
              </a:rPr>
              <a:t>сверхновая_звезда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427984" y="5840760"/>
            <a:ext cx="21938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Рождение звезды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1275" name="Picture 11" descr="C:\Users\Татьяна\Desktop\GIF_drygya17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6337189" cy="458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95536" y="1844824"/>
            <a:ext cx="19659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Двойная звезда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59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1" descr="C:\Users\Татьяна\Desktop\GIF_drygya1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295" y="0"/>
            <a:ext cx="92812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Соединительная линия уступом 4"/>
          <p:cNvCxnSpPr/>
          <p:nvPr/>
        </p:nvCxnSpPr>
        <p:spPr>
          <a:xfrm>
            <a:off x="4211960" y="3356992"/>
            <a:ext cx="914400" cy="9144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8"/>
          <a:stretch/>
        </p:blipFill>
        <p:spPr bwMode="auto">
          <a:xfrm>
            <a:off x="179512" y="74692"/>
            <a:ext cx="8784976" cy="666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40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1"/>
          <a:stretch/>
        </p:blipFill>
        <p:spPr bwMode="auto">
          <a:xfrm>
            <a:off x="211456" y="116632"/>
            <a:ext cx="8694180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5976" y="3645024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(читается в обратном порядке): Морковь Кажется Жирафу Фруктом, А  Бегемоту Овощем.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71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4" t="-683" r="30548" b="4600"/>
          <a:stretch/>
        </p:blipFill>
        <p:spPr bwMode="auto">
          <a:xfrm>
            <a:off x="143508" y="-56440"/>
            <a:ext cx="8856984" cy="660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29939" y="1268760"/>
            <a:ext cx="15447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Класс </a:t>
            </a:r>
            <a:r>
              <a:rPr lang="en-US" sz="3200" b="1" dirty="0" smtClean="0">
                <a:solidFill>
                  <a:srgbClr val="FF0000"/>
                </a:solidFill>
              </a:rPr>
              <a:t>O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93837" y="2593105"/>
            <a:ext cx="21227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/>
              <a:t>Дзета</a:t>
            </a:r>
            <a:r>
              <a:rPr lang="ru-RU" sz="2800" b="1" dirty="0" smtClean="0"/>
              <a:t> </a:t>
            </a:r>
            <a:r>
              <a:rPr lang="el-GR" sz="2800" b="1" dirty="0" smtClean="0"/>
              <a:t>Ζ</a:t>
            </a:r>
            <a:r>
              <a:rPr lang="ru-RU" sz="2800" b="1" dirty="0" smtClean="0"/>
              <a:t>- </a:t>
            </a:r>
            <a:r>
              <a:rPr lang="ru-RU" sz="2800" b="1" dirty="0" smtClean="0">
                <a:solidFill>
                  <a:srgbClr val="FF0000"/>
                </a:solidFill>
              </a:rPr>
              <a:t>Корма</a:t>
            </a:r>
          </a:p>
          <a:p>
            <a:pPr algn="ctr"/>
            <a:r>
              <a:rPr lang="ru-RU" sz="2800" b="1" dirty="0" smtClean="0"/>
              <a:t>Лямбда </a:t>
            </a:r>
            <a:r>
              <a:rPr lang="el-GR" sz="2800" b="1" dirty="0" smtClean="0"/>
              <a:t>λ</a:t>
            </a:r>
            <a:r>
              <a:rPr lang="ru-RU" sz="2800" b="1" dirty="0" smtClean="0"/>
              <a:t> -</a:t>
            </a:r>
            <a:r>
              <a:rPr lang="ru-RU" sz="2800" b="1" dirty="0" smtClean="0">
                <a:solidFill>
                  <a:srgbClr val="FF0000"/>
                </a:solidFill>
              </a:rPr>
              <a:t>Ориона,</a:t>
            </a:r>
            <a:r>
              <a:rPr lang="ru-RU" sz="2800" b="1" dirty="0" smtClean="0"/>
              <a:t> </a:t>
            </a:r>
          </a:p>
          <a:p>
            <a:pPr algn="ctr"/>
            <a:r>
              <a:rPr lang="ru-RU" sz="2800" b="1" dirty="0" smtClean="0"/>
              <a:t>Кси</a:t>
            </a:r>
            <a:r>
              <a:rPr lang="el-GR" sz="2800" b="1" dirty="0" smtClean="0"/>
              <a:t>ξ</a:t>
            </a:r>
            <a:r>
              <a:rPr lang="ru-RU" sz="2800" b="1" dirty="0" smtClean="0"/>
              <a:t>- </a:t>
            </a:r>
            <a:r>
              <a:rPr lang="ru-RU" sz="2800" b="1" dirty="0" smtClean="0">
                <a:solidFill>
                  <a:srgbClr val="FF0000"/>
                </a:solidFill>
              </a:rPr>
              <a:t>Персея.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28115" y="3347158"/>
            <a:ext cx="1498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Класс В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37503" y="764704"/>
            <a:ext cx="1883336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голубой оттенок.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90212" y="5517232"/>
            <a:ext cx="2574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голубовато-белый цвет.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82893" y="3953199"/>
            <a:ext cx="2132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/>
              <a:t>Спика</a:t>
            </a:r>
            <a:endParaRPr lang="ru-RU" b="1" dirty="0" smtClean="0"/>
          </a:p>
          <a:p>
            <a:pPr algn="ctr"/>
            <a:r>
              <a:rPr lang="ru-RU" b="1" dirty="0" smtClean="0"/>
              <a:t> (в созвездии Дева)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4879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0" t="63768" r="61943"/>
          <a:stretch/>
        </p:blipFill>
        <p:spPr bwMode="auto">
          <a:xfrm>
            <a:off x="107504" y="242690"/>
            <a:ext cx="8928992" cy="645254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7315692" y="2881555"/>
            <a:ext cx="89268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/>
              <a:t>Белый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656958" y="1844824"/>
            <a:ext cx="156395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dirty="0" smtClean="0"/>
              <a:t>Вега и Сириус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2870777"/>
            <a:ext cx="1624099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b="1" dirty="0" smtClean="0"/>
              <a:t>ярко-жёлтый. 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505023" y="917788"/>
            <a:ext cx="1326004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/>
              <a:t>Процион</a:t>
            </a:r>
            <a:r>
              <a:rPr lang="ru-RU" b="1" dirty="0" smtClean="0"/>
              <a:t> -</a:t>
            </a:r>
          </a:p>
          <a:p>
            <a:pPr algn="ctr"/>
            <a:r>
              <a:rPr lang="ru-RU" b="1" dirty="0" smtClean="0"/>
              <a:t>Малый Пёс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46261" y="2937381"/>
            <a:ext cx="1569532" cy="369332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r>
              <a:rPr lang="ru-RU" b="1" dirty="0" smtClean="0"/>
              <a:t> жёлто-белый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51891" y="1379453"/>
            <a:ext cx="97065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dirty="0" smtClean="0"/>
              <a:t>Солнце 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367336" y="3244334"/>
            <a:ext cx="1360885" cy="369332"/>
          </a:xfrm>
          <a:prstGeom prst="rect">
            <a:avLst/>
          </a:prstGeom>
          <a:solidFill>
            <a:srgbClr val="FF9900"/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оранжевый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08479" y="1240953"/>
            <a:ext cx="1047594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dirty="0" smtClean="0"/>
              <a:t>Арктур </a:t>
            </a:r>
          </a:p>
          <a:p>
            <a:r>
              <a:rPr lang="ru-RU" dirty="0" smtClean="0"/>
              <a:t>Волопас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0640" y="2732714"/>
            <a:ext cx="1652247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ярко-красный</a:t>
            </a:r>
            <a:r>
              <a:rPr lang="ru-RU" dirty="0" smtClean="0"/>
              <a:t>,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8059" y="1567825"/>
            <a:ext cx="1432252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dirty="0" smtClean="0"/>
              <a:t>Бетельгейзе </a:t>
            </a:r>
            <a:endParaRPr lang="ru-RU" dirty="0"/>
          </a:p>
          <a:p>
            <a:r>
              <a:rPr lang="ru-RU" dirty="0" smtClean="0"/>
              <a:t>Орион.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533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Прямая со стрелкой 22"/>
          <p:cNvCxnSpPr>
            <a:stCxn id="2" idx="2"/>
          </p:cNvCxnSpPr>
          <p:nvPr/>
        </p:nvCxnSpPr>
        <p:spPr>
          <a:xfrm flipH="1" flipV="1">
            <a:off x="4211962" y="1340458"/>
            <a:ext cx="396042" cy="540091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6466730"/>
          </a:xfrm>
          <a:solidFill>
            <a:schemeClr val="tx1"/>
          </a:solidFill>
        </p:spPr>
        <p:txBody>
          <a:bodyPr>
            <a:normAutofit/>
          </a:bodyPr>
          <a:lstStyle/>
          <a:p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340768"/>
            <a:ext cx="2324932" cy="369332"/>
          </a:xfrm>
          <a:prstGeom prst="rect">
            <a:avLst/>
          </a:prstGeom>
          <a:solidFill>
            <a:srgbClr val="A50021"/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Коричневые карлики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7628" y="1844824"/>
            <a:ext cx="2338823" cy="923330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Энергия-ядерные </a:t>
            </a:r>
          </a:p>
          <a:p>
            <a:pPr algn="ctr"/>
            <a:r>
              <a:rPr lang="ru-RU" b="1" dirty="0" smtClean="0"/>
              <a:t>Реакции-мало на </a:t>
            </a:r>
          </a:p>
          <a:p>
            <a:pPr algn="ctr"/>
            <a:r>
              <a:rPr lang="ru-RU" b="1" dirty="0" smtClean="0"/>
              <a:t>излучение 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65771" y="1011930"/>
            <a:ext cx="705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1995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73467" y="1340768"/>
            <a:ext cx="1716945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/>
              <a:t>Белые карлики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473346" y="1340457"/>
            <a:ext cx="1894045" cy="369332"/>
          </a:xfrm>
          <a:prstGeom prst="rect">
            <a:avLst/>
          </a:prstGeom>
          <a:solidFill>
            <a:srgbClr val="FF5050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Красные гиганты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28612" y="2121823"/>
            <a:ext cx="2550275" cy="646331"/>
          </a:xfrm>
          <a:prstGeom prst="rect">
            <a:avLst/>
          </a:prstGeom>
          <a:solidFill>
            <a:srgbClr val="FF9999"/>
          </a:solidFill>
          <a:ln w="3810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/>
              <a:t>огромная светимость </a:t>
            </a:r>
          </a:p>
          <a:p>
            <a:r>
              <a:rPr lang="ru-RU" b="1" dirty="0" smtClean="0"/>
              <a:t>низкая температура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258069" y="1710100"/>
            <a:ext cx="2520818" cy="369332"/>
          </a:xfrm>
          <a:prstGeom prst="rect">
            <a:avLst/>
          </a:prstGeom>
          <a:solidFill>
            <a:srgbClr val="FF5050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Красные сверхгиганты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51327" y="3059668"/>
            <a:ext cx="2273764" cy="369332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/>
              <a:t>Переменные звёзды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83568" y="3754311"/>
            <a:ext cx="177394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Пульсирующие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5800" y="4575508"/>
            <a:ext cx="3546140" cy="646331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Катаклизмические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b="1" dirty="0" smtClean="0"/>
              <a:t>(</a:t>
            </a:r>
            <a:r>
              <a:rPr lang="ru-RU" b="1" dirty="0" smtClean="0">
                <a:solidFill>
                  <a:schemeClr val="bg1"/>
                </a:solidFill>
              </a:rPr>
              <a:t>взрывные и новоподобные</a:t>
            </a:r>
            <a:r>
              <a:rPr lang="ru-RU" b="1" dirty="0" smtClean="0"/>
              <a:t>)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741004" y="3764949"/>
            <a:ext cx="3037883" cy="369332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Затменно-двойные систем</a:t>
            </a:r>
            <a:r>
              <a:rPr lang="ru-RU" b="1" dirty="0" smtClean="0"/>
              <a:t>ы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295580" y="4575507"/>
            <a:ext cx="4572000" cy="646331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Оптические переменные двойные системы с жёстким рентгеновским излучением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99992" y="5642957"/>
            <a:ext cx="2794291" cy="369332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Новые типы переменных 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1842822" y="966334"/>
            <a:ext cx="2452758" cy="18466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4448713" y="960887"/>
            <a:ext cx="2115103" cy="3190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771800" y="1844824"/>
            <a:ext cx="2520280" cy="92333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Гелиевая вспышка-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 «загораются» углерод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 кислород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30" name="Прямая со стрелкой 29"/>
          <p:cNvCxnSpPr>
            <a:stCxn id="13" idx="2"/>
          </p:cNvCxnSpPr>
          <p:nvPr/>
        </p:nvCxnSpPr>
        <p:spPr>
          <a:xfrm flipH="1">
            <a:off x="1570541" y="3429000"/>
            <a:ext cx="2817668" cy="21602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13" idx="2"/>
          </p:cNvCxnSpPr>
          <p:nvPr/>
        </p:nvCxnSpPr>
        <p:spPr>
          <a:xfrm flipH="1">
            <a:off x="2051720" y="3429000"/>
            <a:ext cx="2336489" cy="114650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3697580" y="3754311"/>
            <a:ext cx="171232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Вращающиеся 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34" name="Прямая со стрелкой 33"/>
          <p:cNvCxnSpPr>
            <a:stCxn id="13" idx="2"/>
          </p:cNvCxnSpPr>
          <p:nvPr/>
        </p:nvCxnSpPr>
        <p:spPr>
          <a:xfrm>
            <a:off x="4388209" y="3429000"/>
            <a:ext cx="2871736" cy="21602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13" idx="2"/>
            <a:endCxn id="15" idx="0"/>
          </p:cNvCxnSpPr>
          <p:nvPr/>
        </p:nvCxnSpPr>
        <p:spPr>
          <a:xfrm>
            <a:off x="4388209" y="3429000"/>
            <a:ext cx="165535" cy="32531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endCxn id="18" idx="0"/>
          </p:cNvCxnSpPr>
          <p:nvPr/>
        </p:nvCxnSpPr>
        <p:spPr>
          <a:xfrm>
            <a:off x="4475785" y="3428999"/>
            <a:ext cx="2105795" cy="114650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endCxn id="19" idx="0"/>
          </p:cNvCxnSpPr>
          <p:nvPr/>
        </p:nvCxnSpPr>
        <p:spPr>
          <a:xfrm flipH="1">
            <a:off x="3997138" y="4123643"/>
            <a:ext cx="214822" cy="151931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endCxn id="13" idx="2"/>
          </p:cNvCxnSpPr>
          <p:nvPr/>
        </p:nvCxnSpPr>
        <p:spPr>
          <a:xfrm flipV="1">
            <a:off x="4294727" y="3429000"/>
            <a:ext cx="93482" cy="32531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:\Users\Татьяна\Desktop\2004349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320015"/>
            <a:ext cx="4512664" cy="70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3027101" y="320015"/>
            <a:ext cx="22649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Виды звезд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Татьяна\Desktop\0_10719c_d3fc33bb_XL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88640"/>
            <a:ext cx="880876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1720" y="3040144"/>
            <a:ext cx="56083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Характеристики звезд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4437112"/>
            <a:ext cx="73448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светимость (полное количество энергии, излучаемое звездой в единицу времени (L),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температура поверхности,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масса,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радиус.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57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Татьяна\Desktop\4138817_170x100.png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3" y="70828"/>
            <a:ext cx="8919426" cy="65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853153"/>
            <a:ext cx="27610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Светимость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1772816"/>
            <a:ext cx="6048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3200" b="1" dirty="0" smtClean="0">
                <a:solidFill>
                  <a:schemeClr val="bg1"/>
                </a:solidFill>
              </a:rPr>
              <a:t>(L) чаще выражается в единицах светимости Солнца (4x эрг/с)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3429000"/>
            <a:ext cx="3420808" cy="461665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ru-RU" dirty="0" smtClean="0"/>
              <a:t>"</a:t>
            </a:r>
            <a:r>
              <a:rPr lang="ru-RU" sz="2400" b="1" dirty="0" smtClean="0">
                <a:solidFill>
                  <a:schemeClr val="bg1"/>
                </a:solidFill>
              </a:rPr>
              <a:t>абсолютная величина"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45207" y="3429000"/>
            <a:ext cx="4374916" cy="461665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"видимая звёздная величина",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4-конечная звезда 9"/>
          <p:cNvSpPr/>
          <p:nvPr/>
        </p:nvSpPr>
        <p:spPr>
          <a:xfrm>
            <a:off x="4032368" y="4552097"/>
            <a:ext cx="2174112" cy="135741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692448" y="4999969"/>
            <a:ext cx="8539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цвет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4-конечная звезда 11"/>
          <p:cNvSpPr/>
          <p:nvPr/>
        </p:nvSpPr>
        <p:spPr>
          <a:xfrm>
            <a:off x="6314065" y="4128360"/>
            <a:ext cx="2394940" cy="138887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823978" y="4613604"/>
            <a:ext cx="1688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расстояние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77082" y="4128360"/>
            <a:ext cx="2118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истинная величина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27584" y="4289725"/>
            <a:ext cx="2530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оценка размера звёзд</a:t>
            </a:r>
            <a:r>
              <a:rPr lang="ru-RU" dirty="0" smtClean="0"/>
              <a:t>,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312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Татьяна\Desktop\4138817_170x100.png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4" y="116632"/>
            <a:ext cx="8928992" cy="669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1800" y="632882"/>
            <a:ext cx="3164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Температура </a:t>
            </a:r>
            <a:endParaRPr lang="ru-RU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849963"/>
              </p:ext>
            </p:extLst>
          </p:nvPr>
        </p:nvGraphicFramePr>
        <p:xfrm>
          <a:off x="1043608" y="2348880"/>
          <a:ext cx="7128792" cy="311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8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37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Цвет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Диапазон длин волн, 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0" dirty="0" smtClean="0"/>
                        <a:t>Фиолетовый</a:t>
                      </a:r>
                      <a:endParaRPr lang="ru-RU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3900 - 4550</a:t>
                      </a:r>
                      <a:endParaRPr lang="ru-RU" b="1" dirty="0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r>
                        <a:rPr lang="ru-RU" b="1" dirty="0" smtClean="0"/>
                        <a:t>температура поверхности 3-4 тыс. К, то её цвет красноватый, 6-7 тыс. К - жёлтый, 10-12 тыс. К - белый и голубой. 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0" dirty="0" smtClean="0"/>
                        <a:t>Голубой</a:t>
                      </a:r>
                      <a:endParaRPr lang="ru-RU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4550 - 4920</a:t>
                      </a:r>
                      <a:endParaRPr lang="ru-RU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0" dirty="0" smtClean="0"/>
                        <a:t>Зеленый</a:t>
                      </a:r>
                      <a:endParaRPr lang="ru-RU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4920 - 5570</a:t>
                      </a:r>
                      <a:endParaRPr lang="ru-RU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0" dirty="0" smtClean="0"/>
                        <a:t>Желтый</a:t>
                      </a:r>
                      <a:endParaRPr lang="ru-RU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5570 - 5970</a:t>
                      </a:r>
                      <a:endParaRPr lang="ru-RU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0" dirty="0" smtClean="0"/>
                        <a:t>Оранжевый</a:t>
                      </a:r>
                      <a:endParaRPr lang="ru-RU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5970 - 6220</a:t>
                      </a:r>
                      <a:endParaRPr lang="ru-RU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0" dirty="0" smtClean="0"/>
                        <a:t>Красный</a:t>
                      </a:r>
                      <a:endParaRPr lang="ru-RU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6220 - 7700</a:t>
                      </a:r>
                      <a:endParaRPr lang="ru-RU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311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277</Words>
  <Application>Microsoft Office PowerPoint</Application>
  <PresentationFormat>Экран (4:3)</PresentationFormat>
  <Paragraphs>89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Пользователь</cp:lastModifiedBy>
  <cp:revision>21</cp:revision>
  <dcterms:created xsi:type="dcterms:W3CDTF">2018-12-10T13:28:30Z</dcterms:created>
  <dcterms:modified xsi:type="dcterms:W3CDTF">2020-03-24T15:27:13Z</dcterms:modified>
</cp:coreProperties>
</file>