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8" r:id="rId4"/>
    <p:sldId id="262" r:id="rId5"/>
    <p:sldId id="263" r:id="rId6"/>
    <p:sldId id="265" r:id="rId7"/>
    <p:sldId id="266" r:id="rId8"/>
    <p:sldId id="269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264" r:id="rId48"/>
    <p:sldId id="300" r:id="rId49"/>
    <p:sldId id="310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13F5-C94B-41C7-B780-3DEF6F18B7E7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A1B8-B40A-46A3-8401-16BCBBC06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588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13F5-C94B-41C7-B780-3DEF6F18B7E7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A1B8-B40A-46A3-8401-16BCBBC06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196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13F5-C94B-41C7-B780-3DEF6F18B7E7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A1B8-B40A-46A3-8401-16BCBBC06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5400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B5FD7-7D62-4EAE-A19E-F219021C8B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0922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13F5-C94B-41C7-B780-3DEF6F18B7E7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A1B8-B40A-46A3-8401-16BCBBC06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793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13F5-C94B-41C7-B780-3DEF6F18B7E7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A1B8-B40A-46A3-8401-16BCBBC06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975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13F5-C94B-41C7-B780-3DEF6F18B7E7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A1B8-B40A-46A3-8401-16BCBBC06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309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13F5-C94B-41C7-B780-3DEF6F18B7E7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A1B8-B40A-46A3-8401-16BCBBC06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483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13F5-C94B-41C7-B780-3DEF6F18B7E7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A1B8-B40A-46A3-8401-16BCBBC06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791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13F5-C94B-41C7-B780-3DEF6F18B7E7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A1B8-B40A-46A3-8401-16BCBBC06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828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13F5-C94B-41C7-B780-3DEF6F18B7E7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A1B8-B40A-46A3-8401-16BCBBC06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950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13F5-C94B-41C7-B780-3DEF6F18B7E7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A1B8-B40A-46A3-8401-16BCBBC06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725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13F5-C94B-41C7-B780-3DEF6F18B7E7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3A1B8-B40A-46A3-8401-16BCBBC06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39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3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oleg.russkikh.70@mail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1981200" y="1643063"/>
            <a:ext cx="8458200" cy="16430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i="1" smtClean="0">
                <a:solidFill>
                  <a:srgbClr val="00B050"/>
                </a:solidFill>
              </a:rPr>
              <a:t>ИСКУССТВО И ДУХОВНАЯ ЖИЗНЬ</a:t>
            </a: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1200" y="3900487"/>
            <a:ext cx="8186382" cy="2664085"/>
          </a:xfrm>
        </p:spPr>
        <p:txBody>
          <a:bodyPr>
            <a:normAutofit fontScale="92500"/>
          </a:bodyPr>
          <a:lstStyle/>
          <a:p>
            <a:pPr marL="63500"/>
            <a:r>
              <a:rPr lang="ru-RU" altLang="ru-RU" dirty="0" smtClean="0"/>
              <a:t>Обществознание.</a:t>
            </a:r>
          </a:p>
          <a:p>
            <a:pPr marL="63500"/>
            <a:endParaRPr lang="ru-RU" altLang="ru-RU" dirty="0"/>
          </a:p>
          <a:p>
            <a:pPr marL="63500"/>
            <a:endParaRPr lang="ru-RU" altLang="ru-RU" dirty="0" smtClean="0"/>
          </a:p>
          <a:p>
            <a:pPr marL="63500"/>
            <a:r>
              <a:rPr lang="ru-RU" altLang="ru-RU" dirty="0" smtClean="0"/>
              <a:t>                                             Подготовил :</a:t>
            </a:r>
          </a:p>
          <a:p>
            <a:pPr marL="63500"/>
            <a:r>
              <a:rPr lang="ru-RU" altLang="ru-RU" smtClean="0"/>
              <a:t>                                       </a:t>
            </a:r>
            <a:r>
              <a:rPr lang="ru-RU" altLang="ru-RU" dirty="0" smtClean="0"/>
              <a:t>Преподаватель истории </a:t>
            </a:r>
            <a:r>
              <a:rPr lang="ru-RU" altLang="ru-RU" smtClean="0"/>
              <a:t>и    обществознания</a:t>
            </a:r>
            <a:endParaRPr lang="ru-RU" altLang="ru-RU" dirty="0" smtClean="0"/>
          </a:p>
          <a:p>
            <a:pPr marL="63500"/>
            <a:r>
              <a:rPr lang="ru-RU" altLang="ru-RU" dirty="0" smtClean="0"/>
              <a:t>                                                    Русских Олег Петрович</a:t>
            </a:r>
          </a:p>
        </p:txBody>
      </p:sp>
    </p:spTree>
    <p:extLst>
      <p:ext uri="{BB962C8B-B14F-4D97-AF65-F5344CB8AC3E}">
        <p14:creationId xmlns="" xmlns:p14="http://schemas.microsoft.com/office/powerpoint/2010/main" val="577415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24000" y="2564905"/>
            <a:ext cx="2621712" cy="2509663"/>
          </a:xfrm>
        </p:spPr>
        <p:txBody>
          <a:bodyPr/>
          <a:lstStyle/>
          <a:p>
            <a:r>
              <a:rPr lang="ru-RU" b="1" dirty="0" smtClean="0"/>
              <a:t>Классическое искусство Древней Греции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19633" y="15280"/>
            <a:ext cx="7756263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искусств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5712" y="980728"/>
            <a:ext cx="6516216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6694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i="1" dirty="0">
                <a:solidFill>
                  <a:schemeClr val="bg2">
                    <a:lumMod val="50000"/>
                  </a:schemeClr>
                </a:solidFill>
              </a:rPr>
              <a:t>Музы покровительницы искусств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1844825"/>
            <a:ext cx="4786346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62987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Зевс и </a:t>
            </a:r>
            <a:r>
              <a:rPr lang="ru-RU" i="1" dirty="0" err="1" smtClean="0">
                <a:solidFill>
                  <a:schemeClr val="bg2">
                    <a:lumMod val="50000"/>
                  </a:schemeClr>
                </a:solidFill>
              </a:rPr>
              <a:t>Мнемосина</a:t>
            </a: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381224" y="1600201"/>
            <a:ext cx="3500462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7096132" y="1600201"/>
            <a:ext cx="257176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зевс\2391284-z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2" y="1340768"/>
            <a:ext cx="3357586" cy="4524380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hMSERUUExQVFBUUGB4aGRgYGR0YHBsgIBohHxwcHhwdHyceGB4jHBwhHy8jIycpLS0sICEzNTAqNSYrLCkBCQoKDQwNDQwMDSkYFBgpKSkpKSkpKSkpKSkpKSkpKSkpKSkpKSkpKSkpKSkpKSkpKSkpKSkpKSkpKSkpKSkpKf/AABEIAO8A0wMBIgACEQEDEQH/xAAbAAACAwEBAQAAAAAAAAAAAAAFBgMEBwACAf/EAE4QAAIBAgQEAwUFAgsECQQDAAECEQMhAAQSMQUGIkETUWEHIzJxgRRCUpGhYrEVJDNDcoKywdHh8HN0s/FEU1Rjg5Kio8I0lLTSFiU1/8QAFQEBAQAAAAAAAAAAAAAAAAAAAAH/xAAUEQEAAAAAAAAAAAAAAAAAAAAA/9oADAMBAAIRAxEAPwDTuMZJ0qKaZqFXnpV2EEAkxB2Ikx2ItE4q11qpT94aokkD3jAm02OrynvYAmwGGTNHqp/0/wD4NgBz1QlKDE1ABWUHQQDDfPzIC+uoj72AgzAr5el4jGo6qJIWsztpA7a41mL3jbfEnB6rZimKtGq1Sm6iGFRuxgiDBDCCDIBnfbAnPcKQA/aXK1aiG4ptVIABeC5AL6QCZOwG4OokZ7EuJtUqZ9BUNSiKodGIiS5fUQOwIVTEmP1IOX8GZiGGpxO3vDbb1mdxviw3Dq1od/8Azn+/ft/hg1jsACfhdXSwL1CGED3jCLeYIIufPyxGMpXQaZqGFMdTHYWuTJ273/M4YcdgFnNVnpqSz1Ao+8WIHoPqfL/LFD+F6qUw1QZmN9UdrxKq2rtBtMmMQ80cTVcwVZ3lSNIQS6nRKwpUq/VJEBiWtEgY9cQpeFljmMzKbfcNdhqhdpBEnZbxMdlgC2UL1qa1KVVqitcMr22gj5gggiJmZjHtcvX1ETUgH8Rg2neZwqeyEr4ufVJha5BB6e5A6exkNMkm4na2l4AAMrX/ABVJn8R9fXyj9ce6eUrE/FUiPxd73J3E2xBxniTmodDutKkCKjU1DMH06gLgzAi0QdYk2jFM8VrKwBqN1xpYimV1fgMqt7XKtAJA6ZEheqcPryIeppm8u0/D6Hz8v8sQVMvXhVBqgyR8bXtbc7et8FOB8bXMKRYVEs6+RuNjcXBF7ggjtitxXiq02IBHjkqEUwCQXUBVns03YAwbn4QMAJ4lVzFFSzLWdIu1Ko1QrF7oCGIg3K6jbBHJVqror0m8Wm4kMHtBvIMz+e3pGKnH6dRqLuwZ4IZVQrrMCJBbpQgmZiVsdQiwr2Q1agTOUmDaKWacKWAEGSHUR02ZZhbS2AZDlcx2L3J+/wDl327/AF9MfTlMxtLW/aI7Abzfvg7jsAsDh2aggs5uL64Md7g+ePi8OzKyxd4Gndy1gLiAbncyL/oMNGPhwCbqc3Wqo1xu79zYyCdvw2mO+BfDeL+NmjQqM9Otp1U/euUqQTr0kQNWkzpjYggkC1ji1KoKT1ppolNSVelUZmMCVVk0kFi28RFt9jmdPjerNopp+Kw8RFUKW+6bhCTe5BAkQTpA0gYDZ6fAK+5qvM7CowG3l879sQ1eW64CxVdiCs+8YfeE3J7LP64sez7NVanDsu1fV4hS+q7QGIUk9zpAM998MWAXDy453erPpVYf/LHzDJjsBT4hVVdDMQqhpJJgDpbc/pgLm+KvWr06VMDwy2p2ImVWDIn9rSNo6hudQUrmMyNRNjo0geQJYAk/L+4+ZwsZPNk1A62ZUVVk30hWBuZn3gc3F4UeRABvaHzLmlBy9JAahR1YhdSsjKwZ1eRoIAPQYIaPiAnBX2ctl8ll6OVK+HXqAs86SWcwerSSUkMoXXFio3IBoO6PXZ3VUaBrMQrX6ZJJChvEVgrRO5EQBZfOUaCO2gDWw1XkkHUxDSJ1Neq2oSAQGgjAaFjsVeF1NVGmSQ0ovULg23BNzO+K+f4rpA0XkxrIOhd9yO1vPeBuQMASx4q1QokmP9bepwOyXEwWI161kDXAC6iPhBFiDIj1tJkYnTMA9bGATCfLz/rb/KMBWzVYVmFMUmiVZnZdKwGDR1dRJKxEeZ+adz1zNXp1FydD3dSFenUBUKArdXiAwEVQJgBg0CYEgu+Y2Dk+GYEneB3F7fWPphIziWqNUQa3bTdZLaWmDPxEsy0wNpbTcEMQKez6quXylKi6MlRvEdyxWWfWTUYAGSAT2EqIBjBvmPjwy1MERqchUmYJJCjbeWZREjfcb4z3idcJVzJoiHoUuisZhnDlhpm5VVpOpYbs1TzOLT548R4XllNNWNRHLrJVilNwPdEKT4kqGS19B3iCHoZ2tk2rVqQ+1PmiKigMNSSFEtaCL6dK7dNiWGO4dzAmbDAjpdIKoTTgmnOllqNAI7EFbREFbBk4k2W1qftAcq4jNrqDroIgzSSUmKhLzGntqMxcI4+1RXrgNURAUphKRQFoUuT4a9RuLGblmOm0hf5N4sTxWo6MrKaWh1UrdtQhgoJJS2rWJUBosLYfcvmmzVX4KXg0yGVmEuSG6XRSIVTEBpk3gDADkLKVKVLRUppTYrTZkU31BjqJ+KWZdE3BE4KGgWrlKbNqSWaGB0FrlWIiJ3CzJJJ6RfAAufeKZl3bLUhFJ0JertoidIVla5LAQrAX8xgl7NWSjQNDqJ8RmFViCauoBwzRsxQx3nQSCcA+auKN4NYFXeoAy07gyQB1mPhVSykgyQygFidOOzfGnyq1iEB8KmhEeSPmGEfh6Fj0ta2A1LHY80nlQfMTjzVeIjc7YD07gAkkADcnFSrnGjpQx+I/3LIY/pgBxPm3L0zU11FDU2AJeIB3sNjKQwNydQE+VHgXOX2uqwpEskNULkHQVUgaEaIaJMkfUYD5xbhr1wQahTL631BFh2YkEw2shVaTEDa/3gcAeCcs+HnznVCFtTeEjBuoFWDEBQSpjZoIgPa1n+soRmltKtuTBWwsTqEAFbehUTMjFPMAFTEhn6FnpJt1G4t+ETtfabAWy/F1MBxoYkqAWBEg7SNj6GMEMZPU5wpOTSAIDO5MQTpNUObyNJKLH5Rcxht4XzI1JaYr/A4UCpI6W031bHRNtUbm/T1AGvHY7HYBU4nU6FuQakMb3jTWq/8AxxQrZajTrqajlEpUkRm1Rs9R2B+TBbi8E/SLjfGMsEKqtQ13QjwEGt5OpGBHVB6ilz5AelfL8CzNd2rZ1xTotE0QVuVi76RIJKAlARYXcgFcBbz2fSszZp9SZegpgEQTCyT6WBhRf4ZMsFVerZN81U0QLKPEU9nqgF6a7gmnT8LLjsNQJwV45xFTpQqPDpgPo2sCdKsBA1MyxECGanIkXXOX6mqjVeW+0GoaniFhTUO6LVLAkG6+IurpJAUWmMBoeZrJkMqi1XerpVadOkiy1QgQqgKCzE2BJt57xiHrraVYnVGqqSsLQB/m6aMPjI6QxBMSbSARHB8rUFZcxSDVCEKLVrJUdnBI1NBYeGJWAo0wNUjqxT9ofNxWjUVXCVBCyogiWggyTcb9M6T3vBDzxbiRzNdcnlZWnTjxChhVQE6uonTMxc3JsDucMGf5oDutOijM8P0WFtJAkkxAJSSCYBkiBIH8H4anDcgKlY+G9VvEzDKkdTXVdIjTpICxaJY2nEPJnKpqu2bqKadR21IoBpGkCBAK9QLsAHYNMSgmQ0g2ZviAFOmlXesYAg62MyFVNw0XJNl7m2F1DOksyqAL+G+oUwv81TaJdwBBewlmiWCgMFfgVNCzuS5Kwz1WtpHZjbUJ+6x094Hde45mlZNMHSZnTEkaZAIjo7KFGz1KPddKgKzGc8T7VAUAZamihYhQUzLoIW69OmzRv33x94pV8KlS4bkA7V3pgXOoohA1VHYmEF5sIM9N5GKHBHBr8RvIapRWRsZWouofPxAfr2w1eyLggp5FMw5L1c2quzG8LHu0B8lF/mTgL6eznKsqiu2YzEAA+LXqspgb6NQX9O+IeN8q0zmaIWmopVHBqAHSJVZiBBhtCAj4SF2mJcMUuJ5VmCsjBWptqE/Cekghu8Q3byGAH5xzUI1O1JDfSsCoy+bN/NDc26oBuCCAIznFGVWp5MLRpUp11SIVSBqKosHU0SXJB0yZk7es1wyvmKkZh1SlpDMtIFSwnpBqMQV1aYYCD0rBEmJK+SDBVp6Vp0zppqI0My+Q/BSInaC47aTqAI1QJRqCrqetXempepGqWqhVWNlK6p0rZW1D7l6uapq4zDMRoVMuD5kVFqMyjzOmudv+U3GqOk5VRrJNY1oJifDQ1r+Yuk+szj1y1lUP8IFhel4Kr5WylNQI+Y+tp2GAdOU8+tbJ0HVtQNNRq/FpGkt8iRI9CMXc1VCuhaADqWSYvEj9FOBXITqeHZbTECmFsAvwkqTAtuMSc0cTSiiM9wrSRewgrqIUEkBmA+o7wCCdyXTy78X4iHFJqlMU/DkA9Ny7KDtcoDHp54PJmQc5TpAadaVanmANdIAeQJEi4OM6yPH/AB+MeLRUoq06waVClkCFiW6rXhVMC2ne+HrhGXFXP16gOpaAp5ZCJ+6hq1NjeSyD6RtuDTXpVIULpaIPUYmNrjY7TbzthW5u4hVoUjHXVc6EAIkF+kELEEjcCbknDTWCqs9RtNmb/HuYA+eFzjHCFr5eqKjuwTRfWRfQGLDyu4N52wGe8s8iI1XLrm1KVKmskLU0uZZpIKHYWtPlO+DfM2Wo5SjSRSxetCA1XZ2AZoUAmyLIDdIk6fIHFDlrMkZShUqKX8OWlmedStUFQyDJPh0yRPdW2scUsrVfP8SpimGWjkyxpKyI9w0AtLqGOsCJOyjfuG6qLY7APLUazKCcw5JEyopAX8rH5bn547AfP4ONYtUgHUW0htrAosj8LrBP/LA/inEgtB9UUi1gzDVpBdVeRszLBIUyHKxe+GDg5iig/Zt6+vp5388K3OTBKijbUxqLNxrhYJXutPQ2YIFiUWdxgE3iyNUEMrIajwZM6QHWnuZ1FXIUnucvP3pNvkR1zIZlWQc9qFidOvKMO94EgeUDyMYHZ5PELU6YYFVamomdMaaUk9ypr3J3NBm74PcrUxSbM0kQLqOWCIe0l6bifNaKH8j54Bm5ayrtl6bhEbxF1alr1FnUS0wEgTPYxhI4dw45jNaqwiklapWqD4ta02dk11GEsFLIDtZdrjGm8sUwuUpKNlXSPQAkR9IjCRynnlpitUYB9bMhBIAUazINtiSix5AntcCXDMseJVzma7fxbLP7miRGpgoZa9QG46WDIjeeruMGuCOKmqsTCl3KjbYmWb5CF/qyZJsN9nWSP2CodRZq9So3iNEuSAmvuCJW0CIAiRcy8By4NJQ+oU7qqkAywYhlIUnXDT2juZnAR8b4m9Ygge61BaaklTVc7MSBK0wAW2kqrPYaZo1aJZtFMksqhjEfdJKm3wl6w1+UIgGL7VvHq+IL0hqp0rwGE+9qknbURoVvwhiLPipwSiMwDI0jMFnvAJAHTbzJKVSPPVa2ATuT1LZnNgqeupQIG/T41MbSTAuN9v1Z+R6Cvw/LEJQYeEgOrxEMhQrbAgmV3FsAuVco1LiedWOpVWoFgSSHWppgHzBX0t5XM+x/h+vh8VC0061VbMQLOZFu0kn64AzylmW+25yiIKItJuli6qWDdMt1SbsZHceks2dadKb62g/IAk/PaPrhd5By6r9tgXOdqgk7nSFAk94GDPEasV8uPMv/AGLYD1xdOkHUUB6WYbgE7g9jIie2qbRgdmlUGmgAVakU0BEQoBaoAOw0KR8yv1OV2EGRII23me0d8J51eI1QnV9lSolIsZN/O95RkWTclDe5wAriVXxs+7dqWXzDDtH82w2gkkH6R2xHynmNec4xRWNRqSO23QT81iRiwmVCvm7lvDoskkAzFHSx9CalFj9T54VOT69UcXzjp1IRUVyTIXW4ZTpAJaGJMASBNwMBqfK9Onl+H0AplBTBGwPV1drC5PpbGc8W4pm+KZo0smNVNLu5gIDNmm5sJC95JYAEg4Oce4QlTKLlKOYqaKa9QCWKfEFDaYVDIEgnpAE7nDBylmsrRyoWlSNBE+L7wmJLa/vz+I/4YBSTk2nw2k7ioz1mNOm1SIUAVBWqBQSTHhpckmb/ACw0eznLE5VarCHrM1Vh61CH/RSqf1cA/aPmz4IpbPUQiASCWrErAnstMVQfLpFtQw/cJywp0UUCAqi0RHpGAocXrlKdMAwdSk27KwA/9wp9JxVzdcJkXfcAi39EqsH6LBxT5pq+7kGZ1Nb8NOnUqD86i/oMeuaDp4cyg7kqLbS5AHykgWwCdyjVX7OQRqOXqVza+xV7xBAP2ggny1fUXytwn7Lns3TpkaFCuhMglHlkvuCBY23WN9iXswPVnGN1NQgrax0rB9Z1aSD5L6zHk+JqKrlVLNlT4bB9mUqaqG37YcdgDUHncHnJqSiyzgx5sf3Wx2LHC+Pl6KMgo6WWRDFf0gxjsBc4Fm18MiAuhmWNrKxAMHYFYP1wL5vzIWm1YoGZBopA93Z1AmLhdaqT+yD5kC3lMklPM1k1AayKsHuCN72MMp3FgF9MK/Nmc8auqgxRy7dzvUN2IHfwqUm+xLj0wHrkrIq+ZdonwwgBM3GkkkybljVqTMmaf5VhCcYhUA1h5KxA01F6iO86mWd+r54Y+R6ZGXaq5UliXkCIBEixv3Z79qnrZV4/mCmdEzL5HM2nY+GHMxcQRE9v3BoXLFQmhftVrL9FruB28hjMclkEqe5KllzObpK4tECtVrPcRutMqYvEDsMabyuv8XDSSHqVHEgAw9VnGx8m/wAhsEHlWmDmcmI/6RmKg2+7QN95s1Ugx3I9MBqGWyy00VEUIiABVUQAAIAAGwAwmZLLAmrlVDKxqMtRiYIQkM+kjbUrgKZEGpqAkNh4wrcQzFOjm69SqQFFJCBc9yGMD5KNjafPAUeOouh0EBDCQPu0UUeIFA2LL7oeRL/LFjkugwfqvppCSNtbuxePqu2KfMVOqKCgDS9WJmxGpgAPIEVGSd7vUwQ5MzoZ6yju2ofJpb9zD88AKq5MJxxmi1XLEG2/vqS7j0Ynf/P77Ihpo51LdGdrD5XH95x3MlZaXEkqGIWkxJ7wtSi5HqYSw7mBN7evZmzePxRWAB+2uxAMgFhtMX2wBfkcWznrnq/9oD+7BHixirQa1mI/OB5+uB/I46c3/v2Y/wCJi7x+xpNNg4/V0/w/1uAs53NhUdn+FJJjyVdR/vwrLRM5daklqrrUI9E96WJ8vGdU+TYLcyVvdaD/ADjwd9hLkQN9TAU/62BWdrp41Uap8NBQpAXY9PWRP/eMgJ2GgSbYARUzop5LOZiq6oWRwoInU9UNURbX3qAW7Em18LXJvGqtLP5oKV64Z0DxBQARDMphdRBN9ovE4P8AtC4D4VF6jwVckbnoFjpAiCWVLt+yoGwlb9kubL8QrOZmormDY9ToZgSBE/u2jAaJ/D1SZNE3HxaTFgbFih7GPiG/bCjmeNtnOJAu+jK0BrqCRoin1OzCTIZiqT9BN51epwuk0aqaMRsSoJ+hIkYxvh2VV5UwKVSo9SpJs4pDxCtxMMzyfVQe0YCw2b+2VVzLAg1qvug0alpJGkempvEc+p+UbC9kPoMZUlNjmKaGOhQpmd2Rmf8AJ636ek40XmXO+Flqjd9JjteNsAqcQqF9FMkScvUuY+/VpUwf/W+PPNOeBpZXbrrUzB8vF1HtbpB+n1xW4LnA3gmNR+z5MfIvVes1/lTU/lgJxGsa1fJp2p09R7k+5gEf1m/TacBd9lLFjmZA66zgn/wqbD5bfliKnlUXOcQFRba6bAWtNLuRGmwjcD5Yk9kS9FQgf9LYG0b5b/EDBfi2SX7bmOjWHSmWXv8AfEj6W/K+8gV4ElEZenFWqgiywbCTHxJO3nj7gpkuH6qatTzGYVCJCnwyR6S6M35k47ARcRT+OKALtSJ1eoNgRNwd9vujzMqCcJOYzDZakWNJF01HY/jk1GMRLv8ADuSdVQ6gVGGrmGoUzFKooJKFVgCbVNYHcffCjeBN7TiDN8dpZWm1So6ozEliIIJEBQNIZjbSoMX3i+AIVchTpITUqkLB1EtoW4gwohe9tUxA8pxknP3MdJ8/lq1BnanTdleoBKt8PiIv4uhip85jEvE8/V4tW0zUXLhiST0qyqBIgXEEgluwKhVDkSK9odFFTLqtPw1WrVULpHajltRI2B1M0+vnvgNs5Pzni5Kk/mG/RyP7sJXJNTxM7lyUVdK51gY/72ikKdwAPzk4bfZ7kGo8Oy9NtwpPrDOzCfIwRI7HCvyY4+2UIKnSucpmIsTXRlH/ALb336b4DSsBuKcNV8zSdgCACDIm6kOh3gQQT849ZM4ocUOnw37K4k+QYFf3sMAn8QzLVMwuonSc1REGRZXJNj+1o/LHcs1yK1QgQbAiYv4OX/K9rxjzzBUP8IUBcg1FtLX6WO0xIIW48xiry3mlBru0k+NVWmoPUwFOmVUajJYU1EsfJiTF8BQ5m4mKnEKRqsKFKXQszClYIxMvuASgE9wY2axz2d19Wbz5iNf2eobRJekSWiTGo9W432ERhG9odWG1LCuTqJF4JAeFkQAFPfeTPYB/9nNFteYd9AapTy0qhkLpo6e4BExqg+ffcgT5GPRmv9+zP/FOLvMjQiGCSHBETNuu0A9lOKfI38nmv99zP/GbEnPKj7IxI+Ehvykn5giQQbEEjvgB3GuKBakgBvDSQ1iuoipUPcaurLqLHc38sB1RhVSoSCy06pdvNj4VR48hqRoUQAGGLHGUmlY7owAFodqopAHyIetUH09bQcxVlR6hEwaOZdQBYe4Qb3tNIiR3nAR+0/iZelUCg6aALN5ahpIt3IBJ8u2Ans04H4edzVSAqLVeiqyTI1Eg3G0KNzfzwT50cGjnACNOo2t3ooTvuLnbzti97P6JHjsY6s0SRP8A3StHfu/64DRJtjGeC5Zagy6mArGq1SbaUCUHefQiRPr3xslQdJ+WMa4aAmQYidVZadNbmQHRVe/b4QPkRgCeQzLvmqZ0DVUCtG0eLWV2Jn8KVD5npi22DvP/ABb3fhEHqLExsVUyfrCny374rcJy4Gf+78SCL2inW872gDt2PYyN5zzpaow/DlatX8hWH72Uf6jAEOUlVKFVyb0fCC2j+SyVOR9TUa19zhO5TbxMwKhIIXK0FEWElV1Ha41ML/K5wzZalpyWYJsUTOuR/RHgIT3/AJu3y9MKfs+WXqsQQNNIE9/5ZBbuLITF+31Bq9kiD7LmWGyZxmHy0oN/6B/12u1KxrZ2vpqKIYqLSekBYvuNSlrXk2mTA/2U1n/g0kQWrV6hUWIUnSb+YWCxHkDic8LXQDTloLsjWJZdbEdRuTebmCZ+gOuRy5NNfEZWbYkSuxgW7GIn1x2KOTTMIiq9R2YAAkU0YfRiZNvP9d8fcB54nxceKxphXdVimjMaauYksGIh4DEWmN7AyFStwfMZkitnyyLumWpsCB2BOhizm8dAefMScGObKIqCm1VFPhZmgHJJCqBWW/VYalI+QmSbYWW5hzWXXNtSc1xRrFQlRWYeGyK6oHWCDqaAGY9hGAa/4JUArpANQogWx0gGFBAsqrqJC92LMYJhU3jFHxc9w0galbPZlj36Rmaa/VYUYecjxPMtRpVlya1VcLUXwcwtgVEWqpTAEHzJwp5MZk5jhwbh+ZX7GaniM2kJ1IJZamrSYcEgGJt52DR+FZ6mKSKXEhRMmDhB5Vrj7Qk6h4WdqrJEArUWoi37+8C+f8p5YbuFFPBpzrHSDPXBtczdIO/lhG4jlVbNZtRUZErMUNUnppkKj0nUiFEVVFhchv2cBrmIM9lRUpuh++pX8xGBnLHMIzVMhhor0W8OtTgjS4sYkXRolW7j1BwZZgBJsMAg5nPksK8L4lBgrh206WhSe5LbyYWCBZt8BeD8ayuXipUrqzGjl3cK2sy/ihwESSADpkAWBk+eGzmOgldK9Hw/EFdQBGi7hTEFrXCr6wpI88WORFVuH0YVQQnhNbST4RNIau8wtxeL4DK/aFlHR8pTNNhrBpCd2lKSr3k9S3m4HbbG08Ey+igi/hUD8hH92ETjuSarmMjmnUvSy9MM6wHkspGsdjoMsV+IxIBjD1lc3SZRoMrsCpttI2Pkf1wAzkUe6zG987mv/wAh9sWub6erK1B5pU/4T4G8uZunl85mMn8JqM2ZpTJ1K8eJci7CoGMSTpjtglzVUijvFzPaxBQ37fHvgFt6g8SlM++qrU2sqUtVZv6PvhN99S4C8cD6gv3P4MqmYmT7wEelm/Mj1xe4pmlpUKtQkEplhTUmdzTZCAYuWbSSBeBP3Yxb5sy5UUGF1dMzlTH4qiMKY+rpp+ZXzwCzzFnTUydU/wDW0Ua5iR9mUA3I3Km0X+WzTycS3if7wCDvY5OiAfpcfMHCpwrgdTN5MQ6KEo+C0nT8K6EcggAjQSpEgjWZGoQzH7PKrGVMgqQWDAqQ2hlKwV7afyCnvGAfaze7Y/sn92Mn4YAyZamYsKRj8KhgrfkXUz88ajnKreGwCEkqQApE3EdyMZvyV111R1UI9DRqFgG0owsVET4b7xMG0TgLWWrD+EKe0Oas/MU1I7DYVf0xX5moTmnXfXkglvOrnQgM7CAx/XF5uXmqBqjnQqh1DDqd2qsidAJgA00VNTT8bSN5p815dnzTeHHXSy9NSNtT5upUHzjwwfp5HAS8ReOHZpgRfKtYCTqqFqp/4q/54VPZ8hGXzbnfVTET5eNUkD1AH+r4bec8oaWUzSU0qLS8PpZhOo9EgC0ALTH6+VlrlalpyFUi48TTPeFyNV4MWMBh/rYCXs6qVKfDEqaQAHZKZa867u0L+FQVHzbyAwxZPKaVApkt4OxptLIDuHRjNUSBfeZIkk4Bez3IvWylBab+7pFjoOoGXmWgka4DWOw374ZqWQqrVXSrUi2m8GN5jSDYTv2jecAbydSqyKVaQRaQJ/sj92OwVVABjsAq5/K5iqX1ZaUL61iopcHwvDuh0o1pt4lpG8RgNyxyzm8plxSal4oclqkFPEBMj4mKrWGkhb6SIsbAY0XAWjw/NqoArqT3LLqBsO1oAjsbySb4AHwfJZ6hUNKlTZcqgbSKj0iZLWChQxVILGGPZY0iVBV6WbqKUYFdQIJBpkXkHzP6YL5CnVAbxXViW6YEQO3+r/M4tzgAFHL19V8ug7akqGmQPkuqfzGA2f5YzGYrVGI8OmY++PFYaApGoSEG/wAx2Bvh4x2ATBytmRmUrq/haUKlEjqHYMxPUFJtImwv53hk83IJ94AICs6qJ7NZTJAJ3G942hlx2AQMxyZmK7k5kwskpTpPCoWF21MdWs7agJHY3OCOQ5TagAlIVESdhWbSP1n9/wBMMfEMs76dDaSrat2APS0A6SJGoqSPIYpUspnBE1qZsJ6LEgXI2iTfv8sAOyvKz05ZBTRmEGCSDcnsBBkyCNiZxUyvLObXM1arDLFHVVWmNcLpJhifxQY6YEKB6hvyqMEUOdTADUdpMXPbviXAJWa5IarWWu2lKiDSoRioA6pM9TGQ0RIFhbzkrcrV2I6iACJ6pBgzsTG8dgbbxbDjjsBnuZ5Wzj1karTpPSpkNoWoVZ21A7E6FEKATctMW7G87wqtWy/gtT0/CQ/igMrq2sPAWPiAMSfnfBni2XqOgFNtBkHVJBEeQ2bygmPPFLL5XOnTrrUx03ASeqQd4HTAItBvvIkgHzXL2ZYloRC7SRTCgT+Ik3NT9qynuvcQcI5dzVCvWrFQy1FpgU+lrgGWlqg0kEkQDtFyb4c8kjhAKjBnvJHzt2EwIEwJ8htifABKdN4/kWBm+h/DiPQmD9LeuAfBeTnWq1Wsuoz0JK6EBm4gyzQYZjB8u5w747AKfGOE5yv4dNCKKU2VjUDAu2m6qLEL1aZncA+YxQqchVCyPrIan4ekeLA93q0SBT3Go3ubzPm94ocVy1VwopOEIYHVJ7GYgWYHa/zvgFbjvKWbzLKPFWnQE6kR211JGnSWYMApE3F79t8S1ORtQVTTolVAAVriI2HSQoExtcH1OCrZTPBF99TZtm6QB8IAI6bQdTG3lA7Gzl8tmg6FqyFZ6xpuYUiBYRJgn5WgWwAzKcoim4ZUpoIgqjFQZBBsFABvNgL47McEzOgpTKgWuajaiAQSIFOATAAPYE27YaMdgI6NOFAiIAEeVtsdiTHYBfq8Drsb1n+ImBUdbXgdMW2x7XguYEH7Q0+pMf69MGM1mAiM7EBVEknYDvhV5s47TpUdcuDBbUjR0giWDXJAn7qt6gXwBB+C5iBGYazTdjta378eBwHMBpGYcSL9bNe1wGBA22+eELkDn16vE/C1tUo5pQdJJPg1VQs4BY3U6T8NrqYF8a/gAFfhubJGmvA77W22lTj1T4fmoIauw3gjTPp92P8Alg7jsArVquZV3HjE6QJskAxaBom+5vgdX5jqo4pmsVdjCT4UObdIOmx6gASACYAM7ns5wup45dKrKHgkbhY+KO3VCTM2DeeEX2m5RCaOXV6Yq1XRVUh2cux+IEsRoB/ZtI2nAPn8at1C/eB6RNvnj6Dmh3m17Lv+lv8ALBhRj7gAT082Zh4jaygH81Nth274pZriGYp6iXdtJPwIjQJkA2F9Pbe+2GPOs4psaYl9J0jzPbeB+o+YwlU87XqEUfBqLUWoNZMaUDMYduom4NgpJPfvAX8px2pVLijW1NTEkMqrEzpJ6RuR+7acSZXPZiozoKh1U4npUG4kCGWY0x2374z/ADKPluLpSp1aY8VXRwCapUIgqamUhdE/CAtuj6Ye6mSr1KlUotBwpRCGGlpCBjchwRDgCywQTeYAWM0+bVZLkeoVPSLEb7jfEfD81maqakrFwCVkKm6nSwPTYgg/3Yqrl8wtZFagEQliWDoBAW0aYIM/sxv3jH3kJqzDxFpBMtVDVATUDMzs0lgoHRqkk3i215wBSomckw1u1k/XpxVznEszRvUYhZsYQCBvJi1u/wBPLDTgJzXw5a1ECJqBgUGrSTfqE+RWQZtHynALx50qaQzM9NWUEM9Iab7GQNiLztGDdN80dLrU1BlFgEgz9+YmRYgAkEE+mA3HsrVTKNUqVALgQiPUnqhTvrMidgY1H6C/ZDxmqi08nWB66BzNKdwhqskRaxGlwALBvyBuFXOEkTHcHSINzAuN4/1fFPMZ3OK27OQJ8NVSSBYkSBq+QP3h5jDZhd4rpr5paSOoqUkLEFTqAJEFWmLECRB3BlYEgIfjOcBpqWdC52akBAAkySumSLABjF5BjAfj/OWYywHvqjVasLSpaKXUxMAfB2JAJBO4G+CHE+ZGejpanU8RG0mUZVYi40sBvsSOwB7ROUc654Gndg1VnUk3lQqmAurqCiRck7zeZwG4ZbJ59kXxKpVivUF8Oxgfs9jOJVy2aRSzVyQASZCWEb2WScFOA1HbK0DUnWaSF5sdRUTPrOPXGv8A6et/s3/snAVstw2oyK1SrUDkAkArA9PhvG0997bY7BbHYATzFmKq01FIAu7hRqYoB33AN4Fh3NtyMLHMGX/hBM3RKBalGmFVdaMwZwxV2+6ggWWe5J2U4ZOOMGdKTRFVXUTM6jEQB5KGPoAThJ4px5KHF8xSYDSaVGFEyYDaoUET0tFgTgKHJ3DKnCadSsMvTr09Q1VC6JWE00LeGWOhkDagRKm25gxpXLvMtDPURWoPqXYg2ZT5MOx/eLiRgfnsutbLoiwvYkKQQBBKAGCSx02PxCZnGacHovwbiS6WP2eqVSundAwUK7QNMK7NDWtqAtGA1zO8aFMgGFBYLqYwJJgAAXMnp7CcSB2J633MAIIm03Mk9jsRhJ9oWRrVssy0UZ2o5gM/UFOkvr6JYXhgARftvgi/CsvRp0a9DMVfCXpANTxabqdViXkiCexFwAfQD5p6fEGpnYiAHJIiJjYxvBN5t8sZ5leVzl21rVL5ktNKoy64sxCJqPRTAfawOo7Egq5cRzB0XlSVveLCT39DB7TAuSAK3EM2iXe7MraVv0ItJyLH7zMAT3uo+6CQtcsc3DMVGoVAq1lprVGkyr032YdxBsR6qe5CsuMd5SpOOM5RSZZMmQ3nC0wt/TUAfqMa6+ZQWLKD6kDAdmawVSSYAG+/6dz6d8AMxxFqdOoq62rsraC2ldRIOmLnSBttA74o8ycwAZikgPR4tJJ3DM7E2jstNHnzLjyxez3HMpWU06ug3gq+nfyk9Mx3BmDbAZryZlgvFFGZPi5mtTEOdNiG1VgAggsVIGqT06r9sak+VrKawQSKjhgQ2k/CikekBZHmTEACTnvH+Qqq5lM3w+prak6tpqmQpU30seqIsZmR3kQGzM8RFCmzPWKBIDENrm3VFl2+ZPkexAwKtQr4lYCmaanc2JI3vH7t8C+U+KDLUMllKw0VXplVBZTqKCTsSQI2nvbC5l/aZSZq7KHrU6MDxnkKCxYALCncDcgTA3wq8rZZ85mjxJn93QcLTQnqZgs+cKAYZibQxJgAwG3iprZuqFQxAO5gEkkXEbR+eKGdGhHqUQpLKQCY3WY6vIneT64E8H4hqo1iDqnSdUHqmmoaJM7yJPf5Y+U+PA0wiEa6TVdZjYq7iSOwZh3EG+AWOI8Bz+ZpamzQRvFcU1UQCGA6Oo3UDUCNM/EJKiMWeCZys1Nc94JOdymqjm6R+KrTYhiyE2mwqIBC/GggERLmOYKQzC0csRUWhTgkRdpKi941u6CYkkkiILAhwvmmgqayjKxEOxB8NwJEo/wwCLB9JIPeQSDdwbjFLNUUrUWD03Eg/oQRuCDYg7HAHm3hpbU9Isrouomm2gkX6WIU6lsDBiCLEScKns45hVOKZzKU/wCQq++pjsrQC4A7agZj9n1xoHFamlazE20ABZA85MyInUBfyHngEDk3OVa/D6VHNIrswU0bsHZSpYGwsRBMhtgT54E848q6Gp11669BlqeE1gyhgQNMaiCVibGSQQDGqz7Hs0zDw2RQcujMrFJbQxhSGsSCCdj93vbBvIcQXO5uuWc6aLaEC2YnSCxFyZAaBeBuQCAQDpy/x+lm6PiUzsSroY1Iw+JGjuD9CIIkEYn4z/8AT1v9m/8AZOM0yHDa+VzL5jK2UNoqJPu6rQNKGPgaIh/xEb6tBfspxqlnMvUKSDpIdG+JSVNiPzgixwBkY7HmmZA+WOwATiWaSlmBWrMiU0pOA7GIMqx326Qe/bCJkWpZ45niC1FC+NpKOVKCnTp6UYiQVZmm83Vog4cuZKNXSSr1F6gNKqWkHyGxIiwj94wv8Y4hVqIdFMtUAETRVyD0gkTT6YMm7Cx7AWAnwzmc1GI6lKbFkLb22MPB82cE+Vxjxxrl180pFQIC0jciRaYQkg2HmfSN8LnInF6lGtUWopCsfEYmp4lnADNqvIGhSRNoO840jwUVgYC7AaCRudioEET3OAT0oKlKlks/VceIvh0swrFGPZadRtvE/CTIPfq+K3w7kNMplPsyValSaxqqzRKmAdheOkSVIMsSCJx79oeWStlWBgoUY/PaD+s4h9l3MD5mgyVjqq5RjQL/AI4Nn85Kqs/Ke+ALU8gghizVKgAAViIUAeQERue5mfoL4hkmqkN+IyQR9wbEjyIUz6MNsHeKAXERTBJfycwW0+gtLGL7Xkws818ZNM5lu6Uqmg/ta6SKP/OwwC3yCuYzBzLUqdB48EaqrkMB4IYKsI0TqPVI37xjQFzBTKNX0BagpM5p/F1AatEjfqGm2/aMInspqmjxTNZciA9FDBnemqAf+mph2zfKtKlV8YVs0oDeIaXjMaR09ZGhphbRAIF42tgM+4nlnc8OyYtXHvqzWPvdQmoYPURoqfoBuMapWomokMFhhYHy2AIiJvt88IHs6p68zXr1LmkEoL5yAFYR2l1JPz/PSc7U0Umfuqk/MgSB+eAxTi/j5dppV/CU20yWQBnKE9tERJiN7bY98N5KzObZzVqnMrRgrSDikYMwQjL4chg6GWEMrgnFvmrJ6qFUMZ00qoPnIdtjewBwe5Nz+l8lVt/Gl0te5LU3d7bdNai1/Kr9SADiXLTtSTI0OG1cu1aoBVzDqrKiW1N4iswmFgCRubSww0pwVahXL0kNLLU1BdV6SygDRqIuSYkefUxIOkYfM0OhrT0n92EzlrMLSpOFYVQVWSo8RulIUFQQbKNP0+ZwF85BwTTphUbSI1ToIDKNIAMmNMfdjULmYwscNlqGnNIq10rVTWRFAaXqOy6ZJ+IMdN7yeyMVNcS448goGdkOokxBgXXSpJEjvoPa/cDeccic7lzm8kWTMKoSqFIFTRIZltYuouPSQDcYChRqUDmRladNFlnqZkoBppKij3YKxNWGCGBYVW2LBUny3EBTyfiAVQDNZ9dNwq9KwAqgCoUprYhggILSSBAHlXJoMrVzFMFaQerV23VNDopPaSiMe58OO5w6cQyKDgryqT9kW+kd6YE7TvfAKXskzNOvxTMto1mnSTRVYsWXSBSIkwSGX8QmFG18O/OfLGYziRQrLRDCDudQ/QAwY/5CPPsp4KuX4bSYIA9cGq5G51ElRPosCMMWfrFKRNOSV2HmR924O8Rt39cBlmYzebytI0Dlh9oWiKC1VA0eEADrINiECkwf2zsCcW/ZlyuiVsyrVC2hlI0wuoOsnVaYsLWgzhn4pmUzeW1r8cSvYqd4PkZX5Er3BEhuWs1pWoyEBmqMIFx8KIDeSdLI0X2PfAN+WNMU2BAio7QsWidIEeRCfrhPzNVqNfxaUkOzUyurSNQqGlpa1wekkm+qW9MXs7xALTpgEr1qI3JHjMALb/PfCrx/iBXKVTIBBzLgzBvmpUz3mbes+eA2HK1gyIRsVBH1GOxU4NWmlf8AG4HyFRgP0jHYAfxLmE03ZNDN+EgxJECLnzPy3wn8e4u9QOUdG8QCQ41QAe42p7jcH4T5XcOZczlk0+PRpVNRgayg7SPj7/K/lN8Z7zNnMuHU0qc02CgaGDpqIBhF22MsVBkne5BDuUuGBs1UYlA2lLIumIcVCCJvIpaIgWPqDhrXOPRFJSwZdFR13kIi2BJuxDOgkgHouSbmr7LsiGXMVTZmZV3n+bRjv3k/L0xU5gzTU0qhAJsisZOlWaCqxt7xis9+mZgYBi5kzANIIBMulI/Isl9rCx/L0wq+yGr/ABnPKBbxy35ggW+Qwf4pnbVSNkFRiflTrGR+Y/LCx7J308Sz6eTr+5xgHnmfMmHRSASjfOfCcjv5rv8A54UedsqzIEAvWquT/RWr417+VID6jBjmit712LaVVb9t0qrb5TP+QOLHG8sW+zkGJQk28yJHpIP/ADwCnyblnfmPNPutOkCb7a6dMLbc2WPSPlhy5844KGVzBF6hp+FTAgHVUIUtfsC6fW2EvkLiKjjlcgytXKIfqqUid7zvbzwV4rXOYr0VO1XMahuOihJJ+Rr1GAPdUXAWeSuHrlAKZOpmqST2kKykW394pN53F8O3FP5Jttu+E5s0BVpk6lLazv8AiekR+taPlhj5hzUZee5iPrgM0z9bXSqtsNOai3kFYH6ao/PHrl7iXh5HL268vVSovqrZRqjAH1am/wDniilZvsrGdzmxB/3dP092flGJeVaBqDLRH8jTY730rUpn0sjN6wD5YDZczU90xU/dJB+lsAOTbrWBGzre1+hf9fljuBZ1n4VRb73gqp+YhD+4488pzozE/iFh2mkpj9fPAVeadRfSrKsxEyY6wBYST1spiwIBuMKNDiFTLMuYpl9AAGnc1AzKAGXuSHD2FnNYDY4OcbqGpWYAaiEEzJgGdZMbQisbd4xW5hyJWmoaSQPEJK3sDHTFiWZiRa+AFc88Qo0lenlWXwM1RzDAoekVdCs4EWZWWLCwYm+4w7cy0tPC6qHtSRe3moPoMZlV5XRuH0GCKar5U1o2hoU6rfiVyJ8wJ2to3OWb8ThNZxsy0yPlrQm5ttOAPcqCMjlf9hT/ALAxYzZBDKe8QfKfh3/aH5kY88Ap6crQU9qVMfkgxU4jnENXQfhKlHbyJPT6SD+RK4BGzwZar1KXTLaai2iTdXgwTK6SQCDYQC84h5b0PmA7W94ad+gKsVKtRoIGgkljeLaRC3GLNbMuM2wb41ID6R8SkyrifJm1D9l6g+IKMD8g65SnSUupq00qVnANwEGskkASupBT/wDFI7GALZoaxSIvNQR2++8Dtfv+uEPmyuxyxv8AFTDR/SFNwLetScOuaqaMvSYmPDqU5+a1nS4mNhP/ADwocWohxlqZ+/4dPy1EJklYA/ORgNR4ZnCKYtMljv5sT/fj7gTwbNn7PS7ygP5if78fMAzcycMonTVdV1AgaiY7Hv8Ap/hjOuYuIqKoRWNMBQvWSJIOuwc6mBAAnYSALY1TjtfRQd506RM2EeZvbacZDzAuVrZpqzIgdhc1C0tA0hjLQCSossfXuDr7MG0ZStJkrXMmZn3aXnv6ekYA84cSpo1OnK+LWr0ugGSE8Wm7MfIe7UD+kfrHyznalHIgZbTUDVahg9JaX004JtMJpEwJ0jV1Tg7kOHZbN5Y2AO7Lo8J0cWkx1h5HxEk2wFTO5yaFdVt7iDfeaLfnMRhZ5PzTU+J8RZR8Lkgdulatv3fKcfeIZ2rQNSlVLOtQhFrERch4RosSTVENtaDtJ+8qoPtGeYnfMRNzEpJJ9P8APANXN6A080ZBEqoggnYkzH7LkX/FgvnM2jUkgqfCQLUY7UiVF3+Vm073kwL4TuNVTWqOysDRdMwpsCGZMqZN11GGCGQdJgWJBxHl6MZmvT1aadd8wvYLqpV6jfQ6Kwv+zgFbh1StT4uVkmoWqUtvPoAHkJgeg+uNA4ND5qrUXqpZSn4KHzKDU5n9p/zBG2E1MsuT4itW5CU6pWdgwosy3vaUHytthv5SpCnklpmZrMqkyJ6qiayb+Tfoe5OAj4kIza0wCzU6Icd7nNJTna0+GP34ZebKpGVBi0X8hbv5XwO5eyHj5mvVYwPDo02MwwlWrMBG0nMCSfLz2g54zvQMtQkAKdZALaUHr+Imw8yfngEvKAvkqrjZUzDye4Zc5T/uXBbkuh/FaDA38LSP/uHtO9wNJ7wTgLwaqRwjOT/1dVVny8SntPYGswt5nDZ7PcuHyWUJ3JeSeyrUc/l1b+m+AP8ALluFgbaXqqPpmHifnGLPKrSc0VIN6UfP7NTP9+OqUfCyDQuifFqBSZifEqC9/Q4p8GVk+1UEDFjVC69woFJF1Hy+EQsyZ8pOAocI6q1fW3QKqqxkaSFE6QSPvMdEdx4g+6MQ+0DOacrmah+JwwEhlIAEJZgDtJ+Z+uDK5TK5VIOokKZqM+gncsZEASSSYE/pGee0TmWlWogUUfS1RV8Q7WaToX70wbx9cBdylJvsaVhapTy9EEG5UF1WmtraYVSB5HzJkxxfNsOFZulBDUnXQNzpLqV/UEW27AYqUqv8VSiJJmgtSUYSFXL92UCQ6sInbUdhibn1SoptSYMtZ0SFIIZg8qGmwvft5fIGbK8cSsBSphytKmuoEFJPwwdS3Asdv1Ax6z2YJ0q3hrSK/ALkgi4kkTIn7tzvIxWqZlSoYZckydRqAhgLy2pPiW3YmPICMS5rKjwWZKMNCkE1EanJIk3aGIvvv9bgKzVEVKlOqzdVI+FUY7VKbj3VX1BJ37E1O1PCTm8rFXMuRAqPTyq+oNVWqfmylfnIwZyPFzTrGlVdX+JG0kEBXa0kDSTTqEAwSoR6gmFIwM43UY18tqMoCag+KYVXqEtqk6tQgjsZnfAXePZyckHMAs6EgWuXr1PLa84HcWyhXP8ADkJGk5hmHy8VFG/7NNRiXmg/xHLoZ954Bnv1ZWp+4uL9sXuZaajivDe4V6hn5Zgj9+KDnBKH8Wo/7NP7Ix2LPB8t7ikLWRR+m2OxBY535qalV+zr4OlqZLFwSRvqHxADpI9ertjPuP0kpqCtEL4i9LuapYEMJ0io5Ui/cdyZOGfL8LrVKzspWpUUCEYjUwm5BbuDptNhEG2AnHVd1Xx6bU2VixQDqEatYBkglkUXJJsbyRgDnININk6YsQUdrmdQFZw30hx+Xyxbz+RK1AQx8QiEqatLNAFnMQXUeQbUt9JAIp/fZzS0/ZwSWmnmgSRuVzFLfy3NsEuYm8Mk1auXpJE/CpYRcE+J028+04AHxPL1GoNTr0tdFxDMs7bXW8Rv06SQLqMJlDhT5WnnKLLUajWAFOoxjqINIIwG5JcFZsRTJ3BAvcz8xM3Rk6eYr1GAAqMjBR3lV0orHvZI7knBTPV61WpkcqoNNWp0KlcBT1lShILd4hjIJBKtPw4Aw+VmtTpHolswQWGlYNKmDc/skx8xgRxXLk0sy0waOcqtP7LVYJO5ifCY/sgj0we4uzCvQLfzdDMOTMjeigAO3ePy88VslTSqc+lT4RmawYbSGCQJkQSZFj3EXjAJfG6i1Gp/tet4ghgYPxAypjax2IJckrLSp5Zb6tFSpuYtTcjf9tk/IYq53lWmaDoImQaa+TSNMszFj22jfaRiPJMarsrFQ9GnRoMFFtdSqpsDtKUR57m9rh5y3MfgPnhqJb7RAAvJFGnTAA7mVj6374tplDSoF6pBeoQ9S+0wqIPRVJ+YIbvilkuCFS+eqAsK2ZrlQZCqPEqBSfIMPvbw0D4sGObpXLsTM6alRiVjUFy1Qqx/rJHa0RaMAkZJp4MwGy5carGNVTM0JnzssW8vzePZ1khUyFBY6dB1xsV1s0f1yYj8OqdxhFyNb/8AqMwVKkUxl1Mef2kGDHeF/X1xons24vRo8My61CUYKSZVhu5KknTeVi/lGAI8xcTD0Q5JWloZyRcspQ6gI26C3mZgWJnC5m+bw66KFM6ASA1WoKYuZJ0iah+Z3nAznbiNWctRpmKWp6pgE6tZcU0Ig9LDXb17QMMfBqFJ6ahK2h23SsokGN6ZNz5gFmA8l+EAAy/BK1dwaxDE3CEFEUD+cqXJAHYE6jFtFjitxLhNPMcSy+VY6qQzBVrgaxQokmQBbVUFRYFomIizlVKIWWFIQF67DUxZFEspLbz3HcW72z7NcbFDO5KvU6T47K/oWpjxT9Ktd+8R+gbfToKqhQAANgBAH+GM/wDaRk1SmaidLUxrG3xIQyyD+0i+W59cHzzKvZgbT+//AAwjczcXbM1FoowPjNp32BnU7WjSqdR+R+gM/DOKqF8INVXUhZWNoKhi4A7KQvYzvMYqUM/VqmoaTs4WekMukgWMgsFiNySB67YhylfxgVp1U8NtRqJXh6YDGKcW0tqaIBEkqw7Yt0qeV01/emoRROpdBopC3AeFAU3AMi1yIiwZZm69VHC6TTFMfA3vNdmEEoNJ1BtJQG/yE4kzXFBHhuDqRXpjW0tT1wxVjsxUqyHuTf0F3Lmujl2pMlQnQGqQnhyAGKIZaQJXUbnuwk4Xa/BqlbNFKKGo7AsVSCQSTckmPWSR+smqf+cMkfByazYZnL0xM/8AVG3qLnFXman/AB/JweopXKzParWcG3r379sH+aqBNTLIQf8A/QypAIIOlQVLQe02JFp+YwI4tW08Q4cxZb5dyJuG/lj3sRtbvbEQ25WmdAIIAIkSOxuO3ljsTcu0Kj5dGa5lgSRp2dhEAwIiPp3x2Av1uQ8uzM2vMhm3K5iqtpmIDAR6EYrZ72aZWsoWo1chSSPekXJJJJAlpk7zucNmIc4XFN/DAL6TpB2mLT9cAtp7NMkEVCtRgkkaqrtdviMEkSflj1V9nWVaA3ikLcDxCBMzqOkCT6nF9czm11Dwg8E6WLKsjVaQNpX03jzMe1z2asTl13AIFQTF5MxBi1vnfAVl5Ky4MjWP65O+8hpn64rp7PMqKhc+K5IE66jMLEkflNvLti//AAhm/wDsq7bGsN/Kw2jv+nfF/JVajKTUUIdRgAzabH6i+ADryJlAxYK4Zl0HTVdZEkkQrAXJk4+0+SMuuvSaqeIZbTVYaj5kzLH1acSUs7nQINBGJBM6wFB6YXeTbUSexgXFzK2fzd4y6nyPiDz7jzi5vgKzcj5bVqipqjTqNRmaDYjU0tB8pjbyGPtLkqgrs6mqGZ1cnxCZZRCnqnYE/v3vi9lM3mDUAeiFSCdQcGNtIjcm5k7WxLxFqoC+EJIJJEgSArECTtLBRPaZwApuS6WhaYqV1VbgK4Qm8iWVQx+pv3nHqtyXQcEVGq1QQQRUqFpBBBmexB22x6y3Fc08xl16SAfeDeBqA+pI+necTnP5ntlwdv5wDdZNrxDdO53ntgKFT2f5Rl0lOmx0jSFsZWVCw0HYNOLP/wDEaX4nEQBGgbWFgkbW/Lyx9ocVzLEj7OIDqpOtRAsWbc7Am3mBvMg3gF1+RsuXVyX1JdbgAG94CxaTHlJ8ziR+TqJIJZ7bfB/+mD2K/EHcU2NMBnjpB2J8iewO09vXbALh9nGXknxMz1DSQKzBY8tI6SDebXk4jr+zXLvVFRmdoLsAwVtLOZZlkRfyIMdowTp8TzRnTQV4crq1hQdOoMYuQNQEehPlJsUM7mSyhqCqCRJ8QNAgyYgXmB6z2wAdvZtlj96sp81fT+QCwPoBitl/ZhSpmoadeopqjSxIVjpFwssCQNrCBbaYIdcdgFCh7PymqM1UBb4j4dEFjMgtCdQm97m0m2K1D2XqtVqv2qsCZgKEAEmTuCd4Pa4w8YhzjOEbwwC8dIO09p9BuYvG2ARqvscoM2ps1m2kyQXQg/8At/6vi9wb2X5XK6/DaqfE+LUUaYBA3TsCf374L089nbg5enMSCKgj4rCPRbE927Rt6XP5owfs4AO48RSR5neDb8vXADMz7OctUEM1QiIiVA2iwCWxRT2WZGkVIpszTuzF4+QIgd7bemGD+Ec3/wBlUW71h6eQPmfyGL/D69V1Jq0xTIYgDUGkdjbaTNsAC4TnjTpCmqOqozqo0TYOwF5EiLg+XnvjsM+OwH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hMSERUUExQVFBUUGB4aGRgYGR0YHBsgIBohHxwcHhwdHyceGB4jHBwhHy8jIycpLS0sICEzNTAqNSYrLCkBCQoKDQwNDQwMDSkYFBgpKSkpKSkpKSkpKSkpKSkpKSkpKSkpKSkpKSkpKSkpKSkpKSkpKSkpKSkpKSkpKSkpKf/AABEIAO8A0wMBIgACEQEDEQH/xAAbAAACAwEBAQAAAAAAAAAAAAAFBgMEBwACAf/EAE4QAAIBAgQEAwUFAgsECQQDAAECEQMhAAQSMQUGIkETUWEHIzJxgRRCUpGhYrEVJDNDcoKywdHh8HN0s/FEU1Rjg5Kio8I0lLTSFiU1/8QAFQEBAQAAAAAAAAAAAAAAAAAAAAH/xAAUEQEAAAAAAAAAAAAAAAAAAAAA/9oADAMBAAIRAxEAPwDTuMZJ0qKaZqFXnpV2EEAkxB2Ikx2ItE4q11qpT94aokkD3jAm02OrynvYAmwGGTNHqp/0/wD4NgBz1QlKDE1ABWUHQQDDfPzIC+uoj72AgzAr5el4jGo6qJIWsztpA7a41mL3jbfEnB6rZimKtGq1Sm6iGFRuxgiDBDCCDIBnfbAnPcKQA/aXK1aiG4ptVIABeC5AL6QCZOwG4OokZ7EuJtUqZ9BUNSiKodGIiS5fUQOwIVTEmP1IOX8GZiGGpxO3vDbb1mdxviw3Dq1od/8Azn+/ft/hg1jsACfhdXSwL1CGED3jCLeYIIufPyxGMpXQaZqGFMdTHYWuTJ273/M4YcdgFnNVnpqSz1Ao+8WIHoPqfL/LFD+F6qUw1QZmN9UdrxKq2rtBtMmMQ80cTVcwVZ3lSNIQS6nRKwpUq/VJEBiWtEgY9cQpeFljmMzKbfcNdhqhdpBEnZbxMdlgC2UL1qa1KVVqitcMr22gj5gggiJmZjHtcvX1ETUgH8Rg2neZwqeyEr4ufVJha5BB6e5A6exkNMkm4na2l4AAMrX/ABVJn8R9fXyj9ce6eUrE/FUiPxd73J3E2xBxniTmodDutKkCKjU1DMH06gLgzAi0QdYk2jFM8VrKwBqN1xpYimV1fgMqt7XKtAJA6ZEheqcPryIeppm8u0/D6Hz8v8sQVMvXhVBqgyR8bXtbc7et8FOB8bXMKRYVEs6+RuNjcXBF7ggjtitxXiq02IBHjkqEUwCQXUBVns03YAwbn4QMAJ4lVzFFSzLWdIu1Ko1QrF7oCGIg3K6jbBHJVqror0m8Wm4kMHtBvIMz+e3pGKnH6dRqLuwZ4IZVQrrMCJBbpQgmZiVsdQiwr2Q1agTOUmDaKWacKWAEGSHUR02ZZhbS2AZDlcx2L3J+/wDl327/AF9MfTlMxtLW/aI7Abzfvg7jsAsDh2aggs5uL64Md7g+ePi8OzKyxd4Gndy1gLiAbncyL/oMNGPhwCbqc3Wqo1xu79zYyCdvw2mO+BfDeL+NmjQqM9Otp1U/euUqQTr0kQNWkzpjYggkC1ji1KoKT1ppolNSVelUZmMCVVk0kFi28RFt9jmdPjerNopp+Kw8RFUKW+6bhCTe5BAkQTpA0gYDZ6fAK+5qvM7CowG3l879sQ1eW64CxVdiCs+8YfeE3J7LP64sez7NVanDsu1fV4hS+q7QGIUk9zpAM998MWAXDy453erPpVYf/LHzDJjsBT4hVVdDMQqhpJJgDpbc/pgLm+KvWr06VMDwy2p2ImVWDIn9rSNo6hudQUrmMyNRNjo0geQJYAk/L+4+ZwsZPNk1A62ZUVVk30hWBuZn3gc3F4UeRABvaHzLmlBy9JAahR1YhdSsjKwZ1eRoIAPQYIaPiAnBX2ctl8ll6OVK+HXqAs86SWcwerSSUkMoXXFio3IBoO6PXZ3VUaBrMQrX6ZJJChvEVgrRO5EQBZfOUaCO2gDWw1XkkHUxDSJ1Neq2oSAQGgjAaFjsVeF1NVGmSQ0ovULg23BNzO+K+f4rpA0XkxrIOhd9yO1vPeBuQMASx4q1QokmP9bepwOyXEwWI161kDXAC6iPhBFiDIj1tJkYnTMA9bGATCfLz/rb/KMBWzVYVmFMUmiVZnZdKwGDR1dRJKxEeZ+adz1zNXp1FydD3dSFenUBUKArdXiAwEVQJgBg0CYEgu+Y2Dk+GYEneB3F7fWPphIziWqNUQa3bTdZLaWmDPxEsy0wNpbTcEMQKez6quXylKi6MlRvEdyxWWfWTUYAGSAT2EqIBjBvmPjwy1MERqchUmYJJCjbeWZREjfcb4z3idcJVzJoiHoUuisZhnDlhpm5VVpOpYbs1TzOLT548R4XllNNWNRHLrJVilNwPdEKT4kqGS19B3iCHoZ2tk2rVqQ+1PmiKigMNSSFEtaCL6dK7dNiWGO4dzAmbDAjpdIKoTTgmnOllqNAI7EFbREFbBk4k2W1qftAcq4jNrqDroIgzSSUmKhLzGntqMxcI4+1RXrgNURAUphKRQFoUuT4a9RuLGblmOm0hf5N4sTxWo6MrKaWh1UrdtQhgoJJS2rWJUBosLYfcvmmzVX4KXg0yGVmEuSG6XRSIVTEBpk3gDADkLKVKVLRUppTYrTZkU31BjqJ+KWZdE3BE4KGgWrlKbNqSWaGB0FrlWIiJ3CzJJJ6RfAAufeKZl3bLUhFJ0JertoidIVla5LAQrAX8xgl7NWSjQNDqJ8RmFViCauoBwzRsxQx3nQSCcA+auKN4NYFXeoAy07gyQB1mPhVSykgyQygFidOOzfGnyq1iEB8KmhEeSPmGEfh6Fj0ta2A1LHY80nlQfMTjzVeIjc7YD07gAkkADcnFSrnGjpQx+I/3LIY/pgBxPm3L0zU11FDU2AJeIB3sNjKQwNydQE+VHgXOX2uqwpEskNULkHQVUgaEaIaJMkfUYD5xbhr1wQahTL631BFh2YkEw2shVaTEDa/3gcAeCcs+HnznVCFtTeEjBuoFWDEBQSpjZoIgPa1n+soRmltKtuTBWwsTqEAFbehUTMjFPMAFTEhn6FnpJt1G4t+ETtfabAWy/F1MBxoYkqAWBEg7SNj6GMEMZPU5wpOTSAIDO5MQTpNUObyNJKLH5Rcxht4XzI1JaYr/A4UCpI6W031bHRNtUbm/T1AGvHY7HYBU4nU6FuQakMb3jTWq/8AxxQrZajTrqajlEpUkRm1Rs9R2B+TBbi8E/SLjfGMsEKqtQ13QjwEGt5OpGBHVB6ilz5AelfL8CzNd2rZ1xTotE0QVuVi76RIJKAlARYXcgFcBbz2fSszZp9SZegpgEQTCyT6WBhRf4ZMsFVerZN81U0QLKPEU9nqgF6a7gmnT8LLjsNQJwV45xFTpQqPDpgPo2sCdKsBA1MyxECGanIkXXOX6mqjVeW+0GoaniFhTUO6LVLAkG6+IurpJAUWmMBoeZrJkMqi1XerpVadOkiy1QgQqgKCzE2BJt57xiHrraVYnVGqqSsLQB/m6aMPjI6QxBMSbSARHB8rUFZcxSDVCEKLVrJUdnBI1NBYeGJWAo0wNUjqxT9ofNxWjUVXCVBCyogiWggyTcb9M6T3vBDzxbiRzNdcnlZWnTjxChhVQE6uonTMxc3JsDucMGf5oDutOijM8P0WFtJAkkxAJSSCYBkiBIH8H4anDcgKlY+G9VvEzDKkdTXVdIjTpICxaJY2nEPJnKpqu2bqKadR21IoBpGkCBAK9QLsAHYNMSgmQ0g2ZviAFOmlXesYAg62MyFVNw0XJNl7m2F1DOksyqAL+G+oUwv81TaJdwBBewlmiWCgMFfgVNCzuS5Kwz1WtpHZjbUJ+6x094Hde45mlZNMHSZnTEkaZAIjo7KFGz1KPddKgKzGc8T7VAUAZamihYhQUzLoIW69OmzRv33x94pV8KlS4bkA7V3pgXOoohA1VHYmEF5sIM9N5GKHBHBr8RvIapRWRsZWouofPxAfr2w1eyLggp5FMw5L1c2quzG8LHu0B8lF/mTgL6eznKsqiu2YzEAA+LXqspgb6NQX9O+IeN8q0zmaIWmopVHBqAHSJVZiBBhtCAj4SF2mJcMUuJ5VmCsjBWptqE/Cekghu8Q3byGAH5xzUI1O1JDfSsCoy+bN/NDc26oBuCCAIznFGVWp5MLRpUp11SIVSBqKosHU0SXJB0yZk7es1wyvmKkZh1SlpDMtIFSwnpBqMQV1aYYCD0rBEmJK+SDBVp6Vp0zppqI0My+Q/BSInaC47aTqAI1QJRqCrqetXempepGqWqhVWNlK6p0rZW1D7l6uapq4zDMRoVMuD5kVFqMyjzOmudv+U3GqOk5VRrJNY1oJifDQ1r+Yuk+szj1y1lUP8IFhel4Kr5WylNQI+Y+tp2GAdOU8+tbJ0HVtQNNRq/FpGkt8iRI9CMXc1VCuhaADqWSYvEj9FOBXITqeHZbTECmFsAvwkqTAtuMSc0cTSiiM9wrSRewgrqIUEkBmA+o7wCCdyXTy78X4iHFJqlMU/DkA9Ny7KDtcoDHp54PJmQc5TpAadaVanmANdIAeQJEi4OM6yPH/AB+MeLRUoq06waVClkCFiW6rXhVMC2ne+HrhGXFXP16gOpaAp5ZCJ+6hq1NjeSyD6RtuDTXpVIULpaIPUYmNrjY7TbzthW5u4hVoUjHXVc6EAIkF+kELEEjcCbknDTWCqs9RtNmb/HuYA+eFzjHCFr5eqKjuwTRfWRfQGLDyu4N52wGe8s8iI1XLrm1KVKmskLU0uZZpIKHYWtPlO+DfM2Wo5SjSRSxetCA1XZ2AZoUAmyLIDdIk6fIHFDlrMkZShUqKX8OWlmedStUFQyDJPh0yRPdW2scUsrVfP8SpimGWjkyxpKyI9w0AtLqGOsCJOyjfuG6qLY7APLUazKCcw5JEyopAX8rH5bn547AfP4ONYtUgHUW0htrAosj8LrBP/LA/inEgtB9UUi1gzDVpBdVeRszLBIUyHKxe+GDg5iig/Zt6+vp5388K3OTBKijbUxqLNxrhYJXutPQ2YIFiUWdxgE3iyNUEMrIajwZM6QHWnuZ1FXIUnucvP3pNvkR1zIZlWQc9qFidOvKMO94EgeUDyMYHZ5PELU6YYFVamomdMaaUk9ypr3J3NBm74PcrUxSbM0kQLqOWCIe0l6bifNaKH8j54Bm5ayrtl6bhEbxF1alr1FnUS0wEgTPYxhI4dw45jNaqwiklapWqD4ta02dk11GEsFLIDtZdrjGm8sUwuUpKNlXSPQAkR9IjCRynnlpitUYB9bMhBIAUazINtiSix5AntcCXDMseJVzma7fxbLP7miRGpgoZa9QG46WDIjeeruMGuCOKmqsTCl3KjbYmWb5CF/qyZJsN9nWSP2CodRZq9So3iNEuSAmvuCJW0CIAiRcy8By4NJQ+oU7qqkAywYhlIUnXDT2juZnAR8b4m9Ygge61BaaklTVc7MSBK0wAW2kqrPYaZo1aJZtFMksqhjEfdJKm3wl6w1+UIgGL7VvHq+IL0hqp0rwGE+9qknbURoVvwhiLPipwSiMwDI0jMFnvAJAHTbzJKVSPPVa2ATuT1LZnNgqeupQIG/T41MbSTAuN9v1Z+R6Cvw/LEJQYeEgOrxEMhQrbAgmV3FsAuVco1LiedWOpVWoFgSSHWppgHzBX0t5XM+x/h+vh8VC0061VbMQLOZFu0kn64AzylmW+25yiIKItJuli6qWDdMt1SbsZHceks2dadKb62g/IAk/PaPrhd5By6r9tgXOdqgk7nSFAk94GDPEasV8uPMv/AGLYD1xdOkHUUB6WYbgE7g9jIie2qbRgdmlUGmgAVakU0BEQoBaoAOw0KR8yv1OV2EGRII23me0d8J51eI1QnV9lSolIsZN/O95RkWTclDe5wAriVXxs+7dqWXzDDtH82w2gkkH6R2xHynmNec4xRWNRqSO23QT81iRiwmVCvm7lvDoskkAzFHSx9CalFj9T54VOT69UcXzjp1IRUVyTIXW4ZTpAJaGJMASBNwMBqfK9Onl+H0AplBTBGwPV1drC5PpbGc8W4pm+KZo0smNVNLu5gIDNmm5sJC95JYAEg4Oce4QlTKLlKOYqaKa9QCWKfEFDaYVDIEgnpAE7nDBylmsrRyoWlSNBE+L7wmJLa/vz+I/4YBSTk2nw2k7ioz1mNOm1SIUAVBWqBQSTHhpckmb/ACw0eznLE5VarCHrM1Vh61CH/RSqf1cA/aPmz4IpbPUQiASCWrErAnstMVQfLpFtQw/cJywp0UUCAqi0RHpGAocXrlKdMAwdSk27KwA/9wp9JxVzdcJkXfcAi39EqsH6LBxT5pq+7kGZ1Nb8NOnUqD86i/oMeuaDp4cyg7kqLbS5AHykgWwCdyjVX7OQRqOXqVza+xV7xBAP2ggny1fUXytwn7Lns3TpkaFCuhMglHlkvuCBY23WN9iXswPVnGN1NQgrax0rB9Z1aSD5L6zHk+JqKrlVLNlT4bB9mUqaqG37YcdgDUHncHnJqSiyzgx5sf3Wx2LHC+Pl6KMgo6WWRDFf0gxjsBc4Fm18MiAuhmWNrKxAMHYFYP1wL5vzIWm1YoGZBopA93Z1AmLhdaqT+yD5kC3lMklPM1k1AayKsHuCN72MMp3FgF9MK/Nmc8auqgxRy7dzvUN2IHfwqUm+xLj0wHrkrIq+ZdonwwgBM3GkkkybljVqTMmaf5VhCcYhUA1h5KxA01F6iO86mWd+r54Y+R6ZGXaq5UliXkCIBEixv3Z79qnrZV4/mCmdEzL5HM2nY+GHMxcQRE9v3BoXLFQmhftVrL9FruB28hjMclkEqe5KllzObpK4tECtVrPcRutMqYvEDsMabyuv8XDSSHqVHEgAw9VnGx8m/wAhsEHlWmDmcmI/6RmKg2+7QN95s1Ugx3I9MBqGWyy00VEUIiABVUQAAIAAGwAwmZLLAmrlVDKxqMtRiYIQkM+kjbUrgKZEGpqAkNh4wrcQzFOjm69SqQFFJCBc9yGMD5KNjafPAUeOouh0EBDCQPu0UUeIFA2LL7oeRL/LFjkugwfqvppCSNtbuxePqu2KfMVOqKCgDS9WJmxGpgAPIEVGSd7vUwQ5MzoZ6yju2ofJpb9zD88AKq5MJxxmi1XLEG2/vqS7j0Ynf/P77Ihpo51LdGdrD5XH95x3MlZaXEkqGIWkxJ7wtSi5HqYSw7mBN7evZmzePxRWAB+2uxAMgFhtMX2wBfkcWznrnq/9oD+7BHixirQa1mI/OB5+uB/I46c3/v2Y/wCJi7x+xpNNg4/V0/w/1uAs53NhUdn+FJJjyVdR/vwrLRM5daklqrrUI9E96WJ8vGdU+TYLcyVvdaD/ADjwd9hLkQN9TAU/62BWdrp41Uap8NBQpAXY9PWRP/eMgJ2GgSbYARUzop5LOZiq6oWRwoInU9UNURbX3qAW7Em18LXJvGqtLP5oKV64Z0DxBQARDMphdRBN9ovE4P8AtC4D4VF6jwVckbnoFjpAiCWVLt+yoGwlb9kubL8QrOZmormDY9ToZgSBE/u2jAaJ/D1SZNE3HxaTFgbFih7GPiG/bCjmeNtnOJAu+jK0BrqCRoin1OzCTIZiqT9BN51epwuk0aqaMRsSoJ+hIkYxvh2VV5UwKVSo9SpJs4pDxCtxMMzyfVQe0YCw2b+2VVzLAg1qvug0alpJGkempvEc+p+UbC9kPoMZUlNjmKaGOhQpmd2Rmf8AJ636ek40XmXO+Flqjd9JjteNsAqcQqF9FMkScvUuY+/VpUwf/W+PPNOeBpZXbrrUzB8vF1HtbpB+n1xW4LnA3gmNR+z5MfIvVes1/lTU/lgJxGsa1fJp2p09R7k+5gEf1m/TacBd9lLFjmZA66zgn/wqbD5bfliKnlUXOcQFRba6bAWtNLuRGmwjcD5Yk9kS9FQgf9LYG0b5b/EDBfi2SX7bmOjWHSmWXv8AfEj6W/K+8gV4ElEZenFWqgiywbCTHxJO3nj7gpkuH6qatTzGYVCJCnwyR6S6M35k47ARcRT+OKALtSJ1eoNgRNwd9vujzMqCcJOYzDZakWNJF01HY/jk1GMRLv8ADuSdVQ6gVGGrmGoUzFKooJKFVgCbVNYHcffCjeBN7TiDN8dpZWm1So6ozEliIIJEBQNIZjbSoMX3i+AIVchTpITUqkLB1EtoW4gwohe9tUxA8pxknP3MdJ8/lq1BnanTdleoBKt8PiIv4uhip85jEvE8/V4tW0zUXLhiST0qyqBIgXEEgluwKhVDkSK9odFFTLqtPw1WrVULpHajltRI2B1M0+vnvgNs5Pzni5Kk/mG/RyP7sJXJNTxM7lyUVdK51gY/72ikKdwAPzk4bfZ7kGo8Oy9NtwpPrDOzCfIwRI7HCvyY4+2UIKnSucpmIsTXRlH/ALb336b4DSsBuKcNV8zSdgCACDIm6kOh3gQQT849ZM4ocUOnw37K4k+QYFf3sMAn8QzLVMwuonSc1REGRZXJNj+1o/LHcs1yK1QgQbAiYv4OX/K9rxjzzBUP8IUBcg1FtLX6WO0xIIW48xiry3mlBru0k+NVWmoPUwFOmVUajJYU1EsfJiTF8BQ5m4mKnEKRqsKFKXQszClYIxMvuASgE9wY2axz2d19Wbz5iNf2eobRJekSWiTGo9W432ERhG9odWG1LCuTqJF4JAeFkQAFPfeTPYB/9nNFteYd9AapTy0qhkLpo6e4BExqg+ffcgT5GPRmv9+zP/FOLvMjQiGCSHBETNuu0A9lOKfI38nmv99zP/GbEnPKj7IxI+Ehvykn5giQQbEEjvgB3GuKBakgBvDSQ1iuoipUPcaurLqLHc38sB1RhVSoSCy06pdvNj4VR48hqRoUQAGGLHGUmlY7owAFodqopAHyIetUH09bQcxVlR6hEwaOZdQBYe4Qb3tNIiR3nAR+0/iZelUCg6aALN5ahpIt3IBJ8u2Ans04H4edzVSAqLVeiqyTI1Eg3G0KNzfzwT50cGjnACNOo2t3ooTvuLnbzti97P6JHjsY6s0SRP8A3StHfu/64DRJtjGeC5Zagy6mArGq1SbaUCUHefQiRPr3xslQdJ+WMa4aAmQYidVZadNbmQHRVe/b4QPkRgCeQzLvmqZ0DVUCtG0eLWV2Jn8KVD5npi22DvP/ABb3fhEHqLExsVUyfrCny374rcJy4Gf+78SCL2inW872gDt2PYyN5zzpaow/DlatX8hWH72Uf6jAEOUlVKFVyb0fCC2j+SyVOR9TUa19zhO5TbxMwKhIIXK0FEWElV1Ha41ML/K5wzZalpyWYJsUTOuR/RHgIT3/AJu3y9MKfs+WXqsQQNNIE9/5ZBbuLITF+31Bq9kiD7LmWGyZxmHy0oN/6B/12u1KxrZ2vpqKIYqLSekBYvuNSlrXk2mTA/2U1n/g0kQWrV6hUWIUnSb+YWCxHkDic8LXQDTloLsjWJZdbEdRuTebmCZ+gOuRy5NNfEZWbYkSuxgW7GIn1x2KOTTMIiq9R2YAAkU0YfRiZNvP9d8fcB54nxceKxphXdVimjMaauYksGIh4DEWmN7AyFStwfMZkitnyyLumWpsCB2BOhizm8dAefMScGObKIqCm1VFPhZmgHJJCqBWW/VYalI+QmSbYWW5hzWXXNtSc1xRrFQlRWYeGyK6oHWCDqaAGY9hGAa/4JUArpANQogWx0gGFBAsqrqJC92LMYJhU3jFHxc9w0galbPZlj36Rmaa/VYUYecjxPMtRpVlya1VcLUXwcwtgVEWqpTAEHzJwp5MZk5jhwbh+ZX7GaniM2kJ1IJZamrSYcEgGJt52DR+FZ6mKSKXEhRMmDhB5Vrj7Qk6h4WdqrJEArUWoi37+8C+f8p5YbuFFPBpzrHSDPXBtczdIO/lhG4jlVbNZtRUZErMUNUnppkKj0nUiFEVVFhchv2cBrmIM9lRUpuh++pX8xGBnLHMIzVMhhor0W8OtTgjS4sYkXRolW7j1BwZZgBJsMAg5nPksK8L4lBgrh206WhSe5LbyYWCBZt8BeD8ayuXipUrqzGjl3cK2sy/ihwESSADpkAWBk+eGzmOgldK9Hw/EFdQBGi7hTEFrXCr6wpI88WORFVuH0YVQQnhNbST4RNIau8wtxeL4DK/aFlHR8pTNNhrBpCd2lKSr3k9S3m4HbbG08Ey+igi/hUD8hH92ETjuSarmMjmnUvSy9MM6wHkspGsdjoMsV+IxIBjD1lc3SZRoMrsCpttI2Pkf1wAzkUe6zG987mv/wAh9sWub6erK1B5pU/4T4G8uZunl85mMn8JqM2ZpTJ1K8eJci7CoGMSTpjtglzVUijvFzPaxBQ37fHvgFt6g8SlM++qrU2sqUtVZv6PvhN99S4C8cD6gv3P4MqmYmT7wEelm/Mj1xe4pmlpUKtQkEplhTUmdzTZCAYuWbSSBeBP3Yxb5sy5UUGF1dMzlTH4qiMKY+rpp+ZXzwCzzFnTUydU/wDW0Ua5iR9mUA3I3Km0X+WzTycS3if7wCDvY5OiAfpcfMHCpwrgdTN5MQ6KEo+C0nT8K6EcggAjQSpEgjWZGoQzH7PKrGVMgqQWDAqQ2hlKwV7afyCnvGAfaze7Y/sn92Mn4YAyZamYsKRj8KhgrfkXUz88ajnKreGwCEkqQApE3EdyMZvyV111R1UI9DRqFgG0owsVET4b7xMG0TgLWWrD+EKe0Oas/MU1I7DYVf0xX5moTmnXfXkglvOrnQgM7CAx/XF5uXmqBqjnQqh1DDqd2qsidAJgA00VNTT8bSN5p815dnzTeHHXSy9NSNtT5upUHzjwwfp5HAS8ReOHZpgRfKtYCTqqFqp/4q/54VPZ8hGXzbnfVTET5eNUkD1AH+r4bec8oaWUzSU0qLS8PpZhOo9EgC0ALTH6+VlrlalpyFUi48TTPeFyNV4MWMBh/rYCXs6qVKfDEqaQAHZKZa867u0L+FQVHzbyAwxZPKaVApkt4OxptLIDuHRjNUSBfeZIkk4Bez3IvWylBab+7pFjoOoGXmWgka4DWOw374ZqWQqrVXSrUi2m8GN5jSDYTv2jecAbydSqyKVaQRaQJ/sj92OwVVABjsAq5/K5iqX1ZaUL61iopcHwvDuh0o1pt4lpG8RgNyxyzm8plxSal4oclqkFPEBMj4mKrWGkhb6SIsbAY0XAWjw/NqoArqT3LLqBsO1oAjsbySb4AHwfJZ6hUNKlTZcqgbSKj0iZLWChQxVILGGPZY0iVBV6WbqKUYFdQIJBpkXkHzP6YL5CnVAbxXViW6YEQO3+r/M4tzgAFHL19V8ug7akqGmQPkuqfzGA2f5YzGYrVGI8OmY++PFYaApGoSEG/wAx2Bvh4x2ATBytmRmUrq/haUKlEjqHYMxPUFJtImwv53hk83IJ94AICs6qJ7NZTJAJ3G942hlx2AQMxyZmK7k5kwskpTpPCoWF21MdWs7agJHY3OCOQ5TagAlIVESdhWbSP1n9/wBMMfEMs76dDaSrat2APS0A6SJGoqSPIYpUspnBE1qZsJ6LEgXI2iTfv8sAOyvKz05ZBTRmEGCSDcnsBBkyCNiZxUyvLObXM1arDLFHVVWmNcLpJhifxQY6YEKB6hvyqMEUOdTADUdpMXPbviXAJWa5IarWWu2lKiDSoRioA6pM9TGQ0RIFhbzkrcrV2I6iACJ6pBgzsTG8dgbbxbDjjsBnuZ5Wzj1karTpPSpkNoWoVZ21A7E6FEKATctMW7G87wqtWy/gtT0/CQ/igMrq2sPAWPiAMSfnfBni2XqOgFNtBkHVJBEeQ2bygmPPFLL5XOnTrrUx03ASeqQd4HTAItBvvIkgHzXL2ZYloRC7SRTCgT+Ik3NT9qynuvcQcI5dzVCvWrFQy1FpgU+lrgGWlqg0kEkQDtFyb4c8kjhAKjBnvJHzt2EwIEwJ8htifABKdN4/kWBm+h/DiPQmD9LeuAfBeTnWq1Wsuoz0JK6EBm4gyzQYZjB8u5w747AKfGOE5yv4dNCKKU2VjUDAu2m6qLEL1aZncA+YxQqchVCyPrIan4ekeLA93q0SBT3Go3ubzPm94ocVy1VwopOEIYHVJ7GYgWYHa/zvgFbjvKWbzLKPFWnQE6kR211JGnSWYMApE3F79t8S1ORtQVTTolVAAVriI2HSQoExtcH1OCrZTPBF99TZtm6QB8IAI6bQdTG3lA7Gzl8tmg6FqyFZ6xpuYUiBYRJgn5WgWwAzKcoim4ZUpoIgqjFQZBBsFABvNgL47McEzOgpTKgWuajaiAQSIFOATAAPYE27YaMdgI6NOFAiIAEeVtsdiTHYBfq8Drsb1n+ImBUdbXgdMW2x7XguYEH7Q0+pMf69MGM1mAiM7EBVEknYDvhV5s47TpUdcuDBbUjR0giWDXJAn7qt6gXwBB+C5iBGYazTdjta378eBwHMBpGYcSL9bNe1wGBA22+eELkDn16vE/C1tUo5pQdJJPg1VQs4BY3U6T8NrqYF8a/gAFfhubJGmvA77W22lTj1T4fmoIauw3gjTPp92P8Alg7jsArVquZV3HjE6QJskAxaBom+5vgdX5jqo4pmsVdjCT4UObdIOmx6gASACYAM7ns5wup45dKrKHgkbhY+KO3VCTM2DeeEX2m5RCaOXV6Yq1XRVUh2cux+IEsRoB/ZtI2nAPn8at1C/eB6RNvnj6Dmh3m17Lv+lv8ALBhRj7gAT082Zh4jaygH81Nth274pZriGYp6iXdtJPwIjQJkA2F9Pbe+2GPOs4psaYl9J0jzPbeB+o+YwlU87XqEUfBqLUWoNZMaUDMYduom4NgpJPfvAX8px2pVLijW1NTEkMqrEzpJ6RuR+7acSZXPZiozoKh1U4npUG4kCGWY0x2374z/ADKPluLpSp1aY8VXRwCapUIgqamUhdE/CAtuj6Ye6mSr1KlUotBwpRCGGlpCBjchwRDgCywQTeYAWM0+bVZLkeoVPSLEb7jfEfD81maqakrFwCVkKm6nSwPTYgg/3Yqrl8wtZFagEQliWDoBAW0aYIM/sxv3jH3kJqzDxFpBMtVDVATUDMzs0lgoHRqkk3i215wBSomckw1u1k/XpxVznEszRvUYhZsYQCBvJi1u/wBPLDTgJzXw5a1ECJqBgUGrSTfqE+RWQZtHynALx50qaQzM9NWUEM9Iab7GQNiLztGDdN80dLrU1BlFgEgz9+YmRYgAkEE+mA3HsrVTKNUqVALgQiPUnqhTvrMidgY1H6C/ZDxmqi08nWB66BzNKdwhqskRaxGlwALBvyBuFXOEkTHcHSINzAuN4/1fFPMZ3OK27OQJ8NVSSBYkSBq+QP3h5jDZhd4rpr5paSOoqUkLEFTqAJEFWmLECRB3BlYEgIfjOcBpqWdC52akBAAkySumSLABjF5BjAfj/OWYywHvqjVasLSpaKXUxMAfB2JAJBO4G+CHE+ZGejpanU8RG0mUZVYi40sBvsSOwB7ROUc654Gndg1VnUk3lQqmAurqCiRck7zeZwG4ZbJ59kXxKpVivUF8Oxgfs9jOJVy2aRSzVyQASZCWEb2WScFOA1HbK0DUnWaSF5sdRUTPrOPXGv8A6et/s3/snAVstw2oyK1SrUDkAkArA9PhvG0997bY7BbHYATzFmKq01FIAu7hRqYoB33AN4Fh3NtyMLHMGX/hBM3RKBalGmFVdaMwZwxV2+6ggWWe5J2U4ZOOMGdKTRFVXUTM6jEQB5KGPoAThJ4px5KHF8xSYDSaVGFEyYDaoUET0tFgTgKHJ3DKnCadSsMvTr09Q1VC6JWE00LeGWOhkDagRKm25gxpXLvMtDPURWoPqXYg2ZT5MOx/eLiRgfnsutbLoiwvYkKQQBBKAGCSx02PxCZnGacHovwbiS6WP2eqVSundAwUK7QNMK7NDWtqAtGA1zO8aFMgGFBYLqYwJJgAAXMnp7CcSB2J633MAIIm03Mk9jsRhJ9oWRrVssy0UZ2o5gM/UFOkvr6JYXhgARftvgi/CsvRp0a9DMVfCXpANTxabqdViXkiCexFwAfQD5p6fEGpnYiAHJIiJjYxvBN5t8sZ5leVzl21rVL5ktNKoy64sxCJqPRTAfawOo7Egq5cRzB0XlSVveLCT39DB7TAuSAK3EM2iXe7MraVv0ItJyLH7zMAT3uo+6CQtcsc3DMVGoVAq1lprVGkyr032YdxBsR6qe5CsuMd5SpOOM5RSZZMmQ3nC0wt/TUAfqMa6+ZQWLKD6kDAdmawVSSYAG+/6dz6d8AMxxFqdOoq62rsraC2ldRIOmLnSBttA74o8ycwAZikgPR4tJJ3DM7E2jstNHnzLjyxez3HMpWU06ug3gq+nfyk9Mx3BmDbAZryZlgvFFGZPi5mtTEOdNiG1VgAggsVIGqT06r9sak+VrKawQSKjhgQ2k/CikekBZHmTEACTnvH+Qqq5lM3w+prak6tpqmQpU30seqIsZmR3kQGzM8RFCmzPWKBIDENrm3VFl2+ZPkexAwKtQr4lYCmaanc2JI3vH7t8C+U+KDLUMllKw0VXplVBZTqKCTsSQI2nvbC5l/aZSZq7KHrU6MDxnkKCxYALCncDcgTA3wq8rZZ85mjxJn93QcLTQnqZgs+cKAYZibQxJgAwG3iprZuqFQxAO5gEkkXEbR+eKGdGhHqUQpLKQCY3WY6vIneT64E8H4hqo1iDqnSdUHqmmoaJM7yJPf5Y+U+PA0wiEa6TVdZjYq7iSOwZh3EG+AWOI8Bz+ZpamzQRvFcU1UQCGA6Oo3UDUCNM/EJKiMWeCZys1Nc94JOdymqjm6R+KrTYhiyE2mwqIBC/GggERLmOYKQzC0csRUWhTgkRdpKi941u6CYkkkiILAhwvmmgqayjKxEOxB8NwJEo/wwCLB9JIPeQSDdwbjFLNUUrUWD03Eg/oQRuCDYg7HAHm3hpbU9Isrouomm2gkX6WIU6lsDBiCLEScKns45hVOKZzKU/wCQq++pjsrQC4A7agZj9n1xoHFamlazE20ABZA85MyInUBfyHngEDk3OVa/D6VHNIrswU0bsHZSpYGwsRBMhtgT54E848q6Gp11669BlqeE1gyhgQNMaiCVibGSQQDGqz7Hs0zDw2RQcujMrFJbQxhSGsSCCdj93vbBvIcQXO5uuWc6aLaEC2YnSCxFyZAaBeBuQCAQDpy/x+lm6PiUzsSroY1Iw+JGjuD9CIIkEYn4z/8AT1v9m/8AZOM0yHDa+VzL5jK2UNoqJPu6rQNKGPgaIh/xEb6tBfspxqlnMvUKSDpIdG+JSVNiPzgixwBkY7HmmZA+WOwATiWaSlmBWrMiU0pOA7GIMqx326Qe/bCJkWpZ45niC1FC+NpKOVKCnTp6UYiQVZmm83Vog4cuZKNXSSr1F6gNKqWkHyGxIiwj94wv8Y4hVqIdFMtUAETRVyD0gkTT6YMm7Cx7AWAnwzmc1GI6lKbFkLb22MPB82cE+Vxjxxrl180pFQIC0jciRaYQkg2HmfSN8LnInF6lGtUWopCsfEYmp4lnADNqvIGhSRNoO840jwUVgYC7AaCRudioEET3OAT0oKlKlks/VceIvh0swrFGPZadRtvE/CTIPfq+K3w7kNMplPsyValSaxqqzRKmAdheOkSVIMsSCJx79oeWStlWBgoUY/PaD+s4h9l3MD5mgyVjqq5RjQL/AI4Nn85Kqs/Ke+ALU8gghizVKgAAViIUAeQERue5mfoL4hkmqkN+IyQR9wbEjyIUz6MNsHeKAXERTBJfycwW0+gtLGL7Xkws818ZNM5lu6Uqmg/ta6SKP/OwwC3yCuYzBzLUqdB48EaqrkMB4IYKsI0TqPVI37xjQFzBTKNX0BagpM5p/F1AatEjfqGm2/aMInspqmjxTNZciA9FDBnemqAf+mph2zfKtKlV8YVs0oDeIaXjMaR09ZGhphbRAIF42tgM+4nlnc8OyYtXHvqzWPvdQmoYPURoqfoBuMapWomokMFhhYHy2AIiJvt88IHs6p68zXr1LmkEoL5yAFYR2l1JPz/PSc7U0Umfuqk/MgSB+eAxTi/j5dppV/CU20yWQBnKE9tERJiN7bY98N5KzObZzVqnMrRgrSDikYMwQjL4chg6GWEMrgnFvmrJ6qFUMZ00qoPnIdtjewBwe5Nz+l8lVt/Gl0te5LU3d7bdNai1/Kr9SADiXLTtSTI0OG1cu1aoBVzDqrKiW1N4iswmFgCRubSww0pwVahXL0kNLLU1BdV6SygDRqIuSYkefUxIOkYfM0OhrT0n92EzlrMLSpOFYVQVWSo8RulIUFQQbKNP0+ZwF85BwTTphUbSI1ToIDKNIAMmNMfdjULmYwscNlqGnNIq10rVTWRFAaXqOy6ZJ+IMdN7yeyMVNcS448goGdkOokxBgXXSpJEjvoPa/cDeccic7lzm8kWTMKoSqFIFTRIZltYuouPSQDcYChRqUDmRladNFlnqZkoBppKij3YKxNWGCGBYVW2LBUny3EBTyfiAVQDNZ9dNwq9KwAqgCoUprYhggILSSBAHlXJoMrVzFMFaQerV23VNDopPaSiMe58OO5w6cQyKDgryqT9kW+kd6YE7TvfAKXskzNOvxTMto1mnSTRVYsWXSBSIkwSGX8QmFG18O/OfLGYziRQrLRDCDudQ/QAwY/5CPPsp4KuX4bSYIA9cGq5G51ElRPosCMMWfrFKRNOSV2HmR924O8Rt39cBlmYzebytI0Dlh9oWiKC1VA0eEADrINiECkwf2zsCcW/ZlyuiVsyrVC2hlI0wuoOsnVaYsLWgzhn4pmUzeW1r8cSvYqd4PkZX5Er3BEhuWs1pWoyEBmqMIFx8KIDeSdLI0X2PfAN+WNMU2BAio7QsWidIEeRCfrhPzNVqNfxaUkOzUyurSNQqGlpa1wekkm+qW9MXs7xALTpgEr1qI3JHjMALb/PfCrx/iBXKVTIBBzLgzBvmpUz3mbes+eA2HK1gyIRsVBH1GOxU4NWmlf8AG4HyFRgP0jHYAfxLmE03ZNDN+EgxJECLnzPy3wn8e4u9QOUdG8QCQ41QAe42p7jcH4T5XcOZczlk0+PRpVNRgayg7SPj7/K/lN8Z7zNnMuHU0qc02CgaGDpqIBhF22MsVBkne5BDuUuGBs1UYlA2lLIumIcVCCJvIpaIgWPqDhrXOPRFJSwZdFR13kIi2BJuxDOgkgHouSbmr7LsiGXMVTZmZV3n+bRjv3k/L0xU5gzTU0qhAJsisZOlWaCqxt7xis9+mZgYBi5kzANIIBMulI/Isl9rCx/L0wq+yGr/ABnPKBbxy35ggW+Qwf4pnbVSNkFRiflTrGR+Y/LCx7J308Sz6eTr+5xgHnmfMmHRSASjfOfCcjv5rv8A54UedsqzIEAvWquT/RWr417+VID6jBjmit712LaVVb9t0qrb5TP+QOLHG8sW+zkGJQk28yJHpIP/ADwCnyblnfmPNPutOkCb7a6dMLbc2WPSPlhy5844KGVzBF6hp+FTAgHVUIUtfsC6fW2EvkLiKjjlcgytXKIfqqUid7zvbzwV4rXOYr0VO1XMahuOihJJ+Rr1GAPdUXAWeSuHrlAKZOpmqST2kKykW394pN53F8O3FP5Jttu+E5s0BVpk6lLazv8AiekR+taPlhj5hzUZee5iPrgM0z9bXSqtsNOai3kFYH6ao/PHrl7iXh5HL268vVSovqrZRqjAH1am/wDniilZvsrGdzmxB/3dP092flGJeVaBqDLRH8jTY730rUpn0sjN6wD5YDZczU90xU/dJB+lsAOTbrWBGzre1+hf9fljuBZ1n4VRb73gqp+YhD+4488pzozE/iFh2mkpj9fPAVeadRfSrKsxEyY6wBYST1spiwIBuMKNDiFTLMuYpl9AAGnc1AzKAGXuSHD2FnNYDY4OcbqGpWYAaiEEzJgGdZMbQisbd4xW5hyJWmoaSQPEJK3sDHTFiWZiRa+AFc88Qo0lenlWXwM1RzDAoekVdCs4EWZWWLCwYm+4w7cy0tPC6qHtSRe3moPoMZlV5XRuH0GCKar5U1o2hoU6rfiVyJ8wJ2to3OWb8ThNZxsy0yPlrQm5ttOAPcqCMjlf9hT/ALAxYzZBDKe8QfKfh3/aH5kY88Ap6crQU9qVMfkgxU4jnENXQfhKlHbyJPT6SD+RK4BGzwZar1KXTLaai2iTdXgwTK6SQCDYQC84h5b0PmA7W94ad+gKsVKtRoIGgkljeLaRC3GLNbMuM2wb41ID6R8SkyrifJm1D9l6g+IKMD8g65SnSUupq00qVnANwEGskkASupBT/wDFI7GALZoaxSIvNQR2++8Dtfv+uEPmyuxyxv8AFTDR/SFNwLetScOuaqaMvSYmPDqU5+a1nS4mNhP/ADwocWohxlqZ+/4dPy1EJklYA/ORgNR4ZnCKYtMljv5sT/fj7gTwbNn7PS7ygP5if78fMAzcycMonTVdV1AgaiY7Hv8Ap/hjOuYuIqKoRWNMBQvWSJIOuwc6mBAAnYSALY1TjtfRQd506RM2EeZvbacZDzAuVrZpqzIgdhc1C0tA0hjLQCSossfXuDr7MG0ZStJkrXMmZn3aXnv6ekYA84cSpo1OnK+LWr0ugGSE8Wm7MfIe7UD+kfrHyznalHIgZbTUDVahg9JaX004JtMJpEwJ0jV1Tg7kOHZbN5Y2AO7Lo8J0cWkx1h5HxEk2wFTO5yaFdVt7iDfeaLfnMRhZ5PzTU+J8RZR8Lkgdulatv3fKcfeIZ2rQNSlVLOtQhFrERch4RosSTVENtaDtJ+8qoPtGeYnfMRNzEpJJ9P8APANXN6A080ZBEqoggnYkzH7LkX/FgvnM2jUkgqfCQLUY7UiVF3+Vm073kwL4TuNVTWqOysDRdMwpsCGZMqZN11GGCGQdJgWJBxHl6MZmvT1aadd8wvYLqpV6jfQ6Kwv+zgFbh1StT4uVkmoWqUtvPoAHkJgeg+uNA4ND5qrUXqpZSn4KHzKDU5n9p/zBG2E1MsuT4itW5CU6pWdgwosy3vaUHytthv5SpCnklpmZrMqkyJ6qiayb+Tfoe5OAj4kIza0wCzU6Icd7nNJTna0+GP34ZebKpGVBi0X8hbv5XwO5eyHj5mvVYwPDo02MwwlWrMBG0nMCSfLz2g54zvQMtQkAKdZALaUHr+Imw8yfngEvKAvkqrjZUzDye4Zc5T/uXBbkuh/FaDA38LSP/uHtO9wNJ7wTgLwaqRwjOT/1dVVny8SntPYGswt5nDZ7PcuHyWUJ3JeSeyrUc/l1b+m+AP8ALluFgbaXqqPpmHifnGLPKrSc0VIN6UfP7NTP9+OqUfCyDQuifFqBSZifEqC9/Q4p8GVk+1UEDFjVC69woFJF1Hy+EQsyZ8pOAocI6q1fW3QKqqxkaSFE6QSPvMdEdx4g+6MQ+0DOacrmah+JwwEhlIAEJZgDtJ+Z+uDK5TK5VIOokKZqM+gncsZEASSSYE/pGee0TmWlWogUUfS1RV8Q7WaToX70wbx9cBdylJvsaVhapTy9EEG5UF1WmtraYVSB5HzJkxxfNsOFZulBDUnXQNzpLqV/UEW27AYqUqv8VSiJJmgtSUYSFXL92UCQ6sInbUdhibn1SoptSYMtZ0SFIIZg8qGmwvft5fIGbK8cSsBSphytKmuoEFJPwwdS3Asdv1Ax6z2YJ0q3hrSK/ALkgi4kkTIn7tzvIxWqZlSoYZckydRqAhgLy2pPiW3YmPICMS5rKjwWZKMNCkE1EanJIk3aGIvvv9bgKzVEVKlOqzdVI+FUY7VKbj3VX1BJ37E1O1PCTm8rFXMuRAqPTyq+oNVWqfmylfnIwZyPFzTrGlVdX+JG0kEBXa0kDSTTqEAwSoR6gmFIwM43UY18tqMoCag+KYVXqEtqk6tQgjsZnfAXePZyckHMAs6EgWuXr1PLa84HcWyhXP8ADkJGk5hmHy8VFG/7NNRiXmg/xHLoZ954Bnv1ZWp+4uL9sXuZaajivDe4V6hn5Zgj9+KDnBKH8Wo/7NP7Ix2LPB8t7ikLWRR+m2OxBY535qalV+zr4OlqZLFwSRvqHxADpI9ertjPuP0kpqCtEL4i9LuapYEMJ0io5Ui/cdyZOGfL8LrVKzspWpUUCEYjUwm5BbuDptNhEG2AnHVd1Xx6bU2VixQDqEatYBkglkUXJJsbyRgDnININk6YsQUdrmdQFZw30hx+Xyxbz+RK1AQx8QiEqatLNAFnMQXUeQbUt9JAIp/fZzS0/ZwSWmnmgSRuVzFLfy3NsEuYm8Mk1auXpJE/CpYRcE+J028+04AHxPL1GoNTr0tdFxDMs7bXW8Rv06SQLqMJlDhT5WnnKLLUajWAFOoxjqINIIwG5JcFZsRTJ3BAvcz8xM3Rk6eYr1GAAqMjBR3lV0orHvZI7knBTPV61WpkcqoNNWp0KlcBT1lShILd4hjIJBKtPw4Aw+VmtTpHolswQWGlYNKmDc/skx8xgRxXLk0sy0waOcqtP7LVYJO5ifCY/sgj0we4uzCvQLfzdDMOTMjeigAO3ePy88VslTSqc+lT4RmawYbSGCQJkQSZFj3EXjAJfG6i1Gp/tet4ghgYPxAypjax2IJckrLSp5Zb6tFSpuYtTcjf9tk/IYq53lWmaDoImQaa+TSNMszFj22jfaRiPJMarsrFQ9GnRoMFFtdSqpsDtKUR57m9rh5y3MfgPnhqJb7RAAvJFGnTAA7mVj6374tplDSoF6pBeoQ9S+0wqIPRVJ+YIbvilkuCFS+eqAsK2ZrlQZCqPEqBSfIMPvbw0D4sGObpXLsTM6alRiVjUFy1Qqx/rJHa0RaMAkZJp4MwGy5carGNVTM0JnzssW8vzePZ1khUyFBY6dB1xsV1s0f1yYj8OqdxhFyNb/8AqMwVKkUxl1Mef2kGDHeF/X1xons24vRo8My61CUYKSZVhu5KknTeVi/lGAI8xcTD0Q5JWloZyRcspQ6gI26C3mZgWJnC5m+bw66KFM6ASA1WoKYuZJ0iah+Z3nAznbiNWctRpmKWp6pgE6tZcU0Ig9LDXb17QMMfBqFJ6ahK2h23SsokGN6ZNz5gFmA8l+EAAy/BK1dwaxDE3CEFEUD+cqXJAHYE6jFtFjitxLhNPMcSy+VY6qQzBVrgaxQokmQBbVUFRYFomIizlVKIWWFIQF67DUxZFEspLbz3HcW72z7NcbFDO5KvU6T47K/oWpjxT9Ktd+8R+gbfToKqhQAANgBAH+GM/wDaRk1SmaidLUxrG3xIQyyD+0i+W59cHzzKvZgbT+//AAwjczcXbM1FoowPjNp32BnU7WjSqdR+R+gM/DOKqF8INVXUhZWNoKhi4A7KQvYzvMYqUM/VqmoaTs4WekMukgWMgsFiNySB67YhylfxgVp1U8NtRqJXh6YDGKcW0tqaIBEkqw7Yt0qeV01/emoRROpdBopC3AeFAU3AMi1yIiwZZm69VHC6TTFMfA3vNdmEEoNJ1BtJQG/yE4kzXFBHhuDqRXpjW0tT1wxVjsxUqyHuTf0F3Lmujl2pMlQnQGqQnhyAGKIZaQJXUbnuwk4Xa/BqlbNFKKGo7AsVSCQSTckmPWSR+smqf+cMkfByazYZnL0xM/8AVG3qLnFXman/AB/JweopXKzParWcG3r379sH+aqBNTLIQf8A/QypAIIOlQVLQe02JFp+YwI4tW08Q4cxZb5dyJuG/lj3sRtbvbEQ25WmdAIIAIkSOxuO3ljsTcu0Kj5dGa5lgSRp2dhEAwIiPp3x2Av1uQ8uzM2vMhm3K5iqtpmIDAR6EYrZ72aZWsoWo1chSSPekXJJJJAlpk7zucNmIc4XFN/DAL6TpB2mLT9cAtp7NMkEVCtRgkkaqrtdviMEkSflj1V9nWVaA3ikLcDxCBMzqOkCT6nF9czm11Dwg8E6WLKsjVaQNpX03jzMe1z2asTl13AIFQTF5MxBi1vnfAVl5Ky4MjWP65O+8hpn64rp7PMqKhc+K5IE66jMLEkflNvLti//AAhm/wDsq7bGsN/Kw2jv+nfF/JVajKTUUIdRgAzabH6i+ADryJlAxYK4Zl0HTVdZEkkQrAXJk4+0+SMuuvSaqeIZbTVYaj5kzLH1acSUs7nQINBGJBM6wFB6YXeTbUSexgXFzK2fzd4y6nyPiDz7jzi5vgKzcj5bVqipqjTqNRmaDYjU0tB8pjbyGPtLkqgrs6mqGZ1cnxCZZRCnqnYE/v3vi9lM3mDUAeiFSCdQcGNtIjcm5k7WxLxFqoC+EJIJJEgSArECTtLBRPaZwApuS6WhaYqV1VbgK4Qm8iWVQx+pv3nHqtyXQcEVGq1QQQRUqFpBBBmexB22x6y3Fc08xl16SAfeDeBqA+pI+necTnP5ntlwdv5wDdZNrxDdO53ntgKFT2f5Rl0lOmx0jSFsZWVCw0HYNOLP/wDEaX4nEQBGgbWFgkbW/Lyx9ocVzLEj7OIDqpOtRAsWbc7Am3mBvMg3gF1+RsuXVyX1JdbgAG94CxaTHlJ8ziR+TqJIJZ7bfB/+mD2K/EHcU2NMBnjpB2J8iewO09vXbALh9nGXknxMz1DSQKzBY8tI6SDebXk4jr+zXLvVFRmdoLsAwVtLOZZlkRfyIMdowTp8TzRnTQV4crq1hQdOoMYuQNQEehPlJsUM7mSyhqCqCRJ8QNAgyYgXmB6z2wAdvZtlj96sp81fT+QCwPoBitl/ZhSpmoadeopqjSxIVjpFwssCQNrCBbaYIdcdgFCh7PymqM1UBb4j4dEFjMgtCdQm97m0m2K1D2XqtVqv2qsCZgKEAEmTuCd4Pa4w8YhzjOEbwwC8dIO09p9BuYvG2ARqvscoM2ps1m2kyQXQg/8At/6vi9wb2X5XK6/DaqfE+LUUaYBA3TsCf374L089nbg5enMSCKgj4rCPRbE927Rt6XP5owfs4AO48RSR5neDb8vXADMz7OctUEM1QiIiVA2iwCWxRT2WZGkVIpszTuzF4+QIgd7bemGD+Ec3/wBlUW71h6eQPmfyGL/D69V1Jq0xTIYgDUGkdjbaTNsAC4TnjTpCmqOqozqo0TYOwF5EiLg+XnvjsM+OwH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Documents and Settings\Admin\Рабочий стол\зевс\мемос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6120" y="1340769"/>
            <a:ext cx="2571768" cy="452438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51584" y="59492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10000"/>
                  </a:schemeClr>
                </a:solidFill>
              </a:rPr>
              <a:t>Верховный бог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48128" y="60212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10000"/>
                  </a:schemeClr>
                </a:solidFill>
              </a:rPr>
              <a:t>Богиня памяти</a:t>
            </a:r>
          </a:p>
        </p:txBody>
      </p:sp>
    </p:spTree>
    <p:extLst>
      <p:ext uri="{BB962C8B-B14F-4D97-AF65-F5344CB8AC3E}">
        <p14:creationId xmlns="" xmlns:p14="http://schemas.microsoft.com/office/powerpoint/2010/main" val="1590345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452926" y="2143092"/>
            <a:ext cx="3786214" cy="47149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C:\Documents and Settings\Admin\Рабочий стол\зевс\Era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050" y="2143092"/>
            <a:ext cx="3813184" cy="442918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2143125"/>
          </a:xfrm>
        </p:spPr>
        <p:txBody>
          <a:bodyPr>
            <a:normAutofit/>
          </a:bodyPr>
          <a:lstStyle/>
          <a:p>
            <a:r>
              <a:rPr lang="ru-RU" sz="3200" i="1" dirty="0">
                <a:solidFill>
                  <a:srgbClr val="FF0000"/>
                </a:solidFill>
              </a:rPr>
              <a:t>Эрато - </a:t>
            </a:r>
            <a:r>
              <a:rPr lang="ru-RU" sz="3200" i="1" dirty="0">
                <a:solidFill>
                  <a:schemeClr val="accent4">
                    <a:lumMod val="10000"/>
                  </a:schemeClr>
                </a:solidFill>
              </a:rPr>
              <a:t>муза любовной поэзии, имя рассказывает об умении быть желанными и страстными тем, кто обучается данному искусству</a:t>
            </a:r>
          </a:p>
        </p:txBody>
      </p:sp>
    </p:spTree>
    <p:extLst>
      <p:ext uri="{BB962C8B-B14F-4D97-AF65-F5344CB8AC3E}">
        <p14:creationId xmlns="" xmlns:p14="http://schemas.microsoft.com/office/powerpoint/2010/main" val="3983415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2714620"/>
          </a:xfrm>
        </p:spPr>
        <p:txBody>
          <a:bodyPr>
            <a:normAutofit/>
          </a:bodyPr>
          <a:lstStyle/>
          <a:p>
            <a:r>
              <a:rPr lang="ru-RU" sz="3200" i="1" dirty="0" err="1">
                <a:solidFill>
                  <a:srgbClr val="00B050"/>
                </a:solidFill>
              </a:rPr>
              <a:t>Эвтерпа</a:t>
            </a:r>
            <a:r>
              <a:rPr lang="ru-RU" sz="3200" i="1" dirty="0">
                <a:solidFill>
                  <a:srgbClr val="00B050"/>
                </a:solidFill>
              </a:rPr>
              <a:t> или Евтерпа </a:t>
            </a:r>
            <a:r>
              <a:rPr lang="ru-RU" sz="3200" i="1" dirty="0">
                <a:solidFill>
                  <a:schemeClr val="accent4">
                    <a:lumMod val="10000"/>
                  </a:schemeClr>
                </a:solidFill>
              </a:rPr>
              <a:t>- муза, дочь Зевса и </a:t>
            </a:r>
            <a:r>
              <a:rPr lang="ru-RU" sz="3200" i="1" dirty="0" err="1">
                <a:solidFill>
                  <a:schemeClr val="accent4">
                    <a:lumMod val="10000"/>
                  </a:schemeClr>
                </a:solidFill>
              </a:rPr>
              <a:t>Мнемосины</a:t>
            </a:r>
            <a:r>
              <a:rPr lang="ru-RU" sz="3200" i="1" dirty="0">
                <a:solidFill>
                  <a:schemeClr val="accent4">
                    <a:lumMod val="10000"/>
                  </a:schemeClr>
                </a:solidFill>
              </a:rPr>
              <a:t>, покровительствует музыке и лирической поэзии. Имя получила от благодарных слушателей прекрасного песнопения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24364" y="2714620"/>
            <a:ext cx="3357586" cy="41433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C:\Documents and Settings\Admin\Рабочий стол\зевс\евтерп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5803" y="2740016"/>
            <a:ext cx="3143272" cy="3760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38046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92880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7030A0"/>
                </a:solidFill>
                <a:effectLst/>
              </a:rPr>
              <a:t>Каллиопа</a:t>
            </a:r>
            <a:r>
              <a:rPr lang="ru-RU" b="0" i="1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b="0" i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- муза эпической поэзии, имя символизирует чарующее провозглашающее слово</a:t>
            </a:r>
            <a:endParaRPr lang="ru-RU" b="0" i="1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24364" y="1928802"/>
            <a:ext cx="2857520" cy="37147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C:\Documents and Settings\Admin\Рабочий стол\зевс\калиоп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75" y="1949450"/>
            <a:ext cx="28194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923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92880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/>
              </a:rPr>
              <a:t>Клио</a:t>
            </a:r>
            <a:r>
              <a:rPr lang="ru-RU" b="0" i="1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b="0" i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- муза истории, дочь Зевса и богини памяти. Изображалась с пергаментным свитком в руках</a:t>
            </a:r>
            <a:endParaRPr lang="ru-RU" b="0" i="1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1488" y="1928802"/>
            <a:ext cx="2857520" cy="37862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C:\Documents and Settings\Admin\Рабочий стол\зевс\53904036_klio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4675" y="1895476"/>
            <a:ext cx="2857500" cy="3819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9287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14290"/>
            <a:ext cx="9144000" cy="2714620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rgbClr val="7030A0"/>
                </a:solidFill>
              </a:rPr>
              <a:t>Мельпомена</a:t>
            </a:r>
            <a:r>
              <a:rPr lang="ru-RU" sz="3200" i="1" dirty="0">
                <a:solidFill>
                  <a:srgbClr val="FFFF00"/>
                </a:solidFill>
              </a:rPr>
              <a:t> </a:t>
            </a:r>
            <a:r>
              <a:rPr lang="ru-RU" sz="3200" i="1" dirty="0">
                <a:solidFill>
                  <a:schemeClr val="accent4">
                    <a:lumMod val="10000"/>
                  </a:schemeClr>
                </a:solidFill>
              </a:rPr>
              <a:t>- муза трагедии. Мать сирен. Изображение - женщина в театральной маске в одной руке и мечом - в другой. На голове - венок из виноградных листьев. Изображение говорит о том, что невозможно перечить богам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67174" y="2928910"/>
            <a:ext cx="2928958" cy="39290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 descr="C:\Documents and Settings\Admin\Рабочий стол\зевс\941459-5094aeb0ef00fd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12" y="3071810"/>
            <a:ext cx="2643206" cy="3500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36485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317488"/>
            <a:ext cx="10515600" cy="1325563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7030A0"/>
                </a:solidFill>
                <a:effectLst/>
              </a:rPr>
              <a:t>Талия, </a:t>
            </a:r>
            <a:r>
              <a:rPr lang="ru-RU" i="1" dirty="0" err="1" smtClean="0">
                <a:solidFill>
                  <a:srgbClr val="7030A0"/>
                </a:solidFill>
                <a:effectLst/>
              </a:rPr>
              <a:t>Фалия</a:t>
            </a:r>
            <a:r>
              <a:rPr lang="ru-RU" i="1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b="0" i="1" dirty="0" smtClean="0">
                <a:solidFill>
                  <a:schemeClr val="bg1">
                    <a:lumMod val="10000"/>
                  </a:schemeClr>
                </a:solidFill>
                <a:effectLst/>
              </a:rPr>
              <a:t>- муза комедийного жанра</a:t>
            </a:r>
            <a:endParaRPr lang="ru-RU" b="0" i="1" dirty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4298" y="1600200"/>
            <a:ext cx="3286148" cy="41862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C:\Documents and Settings\Admin\Рабочий стол\зевс\тал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4298" y="1643051"/>
            <a:ext cx="3271852" cy="4119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84955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158" y="0"/>
            <a:ext cx="8229600" cy="228599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Урания -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 муза астрономии. Атрибуты - циркуль, глобус. Имя получила благодаря устремленности в небо тех, кто овладел ее знаниями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67174" y="2357430"/>
            <a:ext cx="2786082" cy="3643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4578" name="Picture 2" descr="C:\Documents and Settings\Admin\Рабочий стол\зевс\ур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7174" y="2357430"/>
            <a:ext cx="2786082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3314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348" y="214290"/>
            <a:ext cx="7467600" cy="511156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tx2">
                    <a:lumMod val="75000"/>
                  </a:schemeClr>
                </a:solidFill>
              </a:rPr>
              <a:t>Искусство</a:t>
            </a:r>
            <a:endParaRPr lang="ru-RU" b="1" dirty="0">
              <a:ln w="5080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9720" y="857232"/>
            <a:ext cx="8572560" cy="5500726"/>
          </a:xfrm>
        </p:spPr>
        <p:txBody>
          <a:bodyPr>
            <a:normAutofit/>
          </a:bodyPr>
          <a:lstStyle/>
          <a:p>
            <a:pPr marL="360000" indent="-360000" algn="ctr">
              <a:buNone/>
            </a:pP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Искусство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человеческой деятельности, художественное творчество, проявляющееся в различных видах – живописи, архитектуре, скульптуре, литературе, музыке, танцах, театре, кино, дизайнерской деятельности.</a:t>
            </a:r>
          </a:p>
          <a:p>
            <a:pPr marL="360000" indent="-360000" algn="ctr">
              <a:buNone/>
            </a:pP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особый способ познания  и отражения мира. С его помощью и с помощью науки, человек пытается осмыслить, отразить и преобразить мир.</a:t>
            </a:r>
          </a:p>
          <a:p>
            <a:pPr algn="ctr">
              <a:buNone/>
            </a:pP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Искусство изучает наука </a:t>
            </a:r>
            <a:r>
              <a:rPr lang="ru-RU" sz="2400" b="1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эстетика</a:t>
            </a:r>
            <a:r>
              <a:rPr lang="ru-RU" sz="2400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(от греч. </a:t>
            </a:r>
            <a:r>
              <a:rPr lang="en-US" sz="2400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asthetikos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чувственный, чувствующий) – исследует сущность и формы прекрасного в художественном творчестве, общие законы искусства, проявляющиеся по разному.</a:t>
            </a:r>
          </a:p>
          <a:p>
            <a:pPr>
              <a:buNone/>
            </a:pPr>
            <a:endParaRPr lang="ru-RU" sz="24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16" y="5072074"/>
            <a:ext cx="261937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879715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38282" y="928670"/>
            <a:ext cx="8643998" cy="57150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u="sng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Виды: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литература, живопись, скульптура, архитектура, музыка, театр, кино и т.д. Их различают по средствам  способам создания художественного образа. Виды объединяют в группы:</a:t>
            </a:r>
          </a:p>
          <a:p>
            <a:pPr>
              <a:spcBef>
                <a:spcPts val="0"/>
              </a:spcBef>
              <a:buClr>
                <a:srgbClr val="660033"/>
              </a:buClr>
              <a:buFont typeface="Wingdings" pitchFamily="2" charset="2"/>
              <a:buChar char="v"/>
            </a:pPr>
            <a:r>
              <a:rPr lang="ru-RU" sz="2400" b="1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Пространственные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занимают какую-то часть пространства, не меняются во времени и находятся в движении (живопись, архитектура, скульптура)</a:t>
            </a:r>
          </a:p>
          <a:p>
            <a:pPr>
              <a:spcBef>
                <a:spcPts val="0"/>
              </a:spcBef>
              <a:buClr>
                <a:srgbClr val="660033"/>
              </a:buClr>
              <a:buFont typeface="Wingdings" pitchFamily="2" charset="2"/>
              <a:buChar char="v"/>
            </a:pPr>
            <a:r>
              <a:rPr lang="ru-RU" sz="2400" b="1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Временные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меняются на протяжении времени, пока ими наслаждаются (литература, музыка, театр)</a:t>
            </a:r>
          </a:p>
          <a:p>
            <a:pPr>
              <a:spcBef>
                <a:spcPts val="0"/>
              </a:spcBef>
              <a:buClr>
                <a:srgbClr val="660033"/>
              </a:buClr>
              <a:buFont typeface="Wingdings" pitchFamily="2" charset="2"/>
              <a:buChar char="v"/>
            </a:pPr>
            <a:r>
              <a:rPr lang="ru-RU" sz="2400" b="1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Речевые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изобразительные</a:t>
            </a:r>
          </a:p>
          <a:p>
            <a:pPr>
              <a:spcBef>
                <a:spcPts val="0"/>
              </a:spcBef>
              <a:buClr>
                <a:srgbClr val="660033"/>
              </a:buClr>
              <a:buFont typeface="Wingdings" pitchFamily="2" charset="2"/>
              <a:buChar char="v"/>
            </a:pPr>
            <a:r>
              <a:rPr lang="ru-RU" sz="2400" b="1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Зрительные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слуховые</a:t>
            </a:r>
          </a:p>
          <a:p>
            <a:pPr>
              <a:spcBef>
                <a:spcPts val="0"/>
              </a:spcBef>
              <a:buClr>
                <a:srgbClr val="660033"/>
              </a:buClr>
              <a:buFont typeface="Wingdings" pitchFamily="2" charset="2"/>
              <a:buChar char="v"/>
            </a:pPr>
            <a:r>
              <a:rPr lang="ru-RU" sz="2400" b="1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Синтетические искусства 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стремятся объединить в себе достижения других видов.</a:t>
            </a:r>
          </a:p>
          <a:p>
            <a:pPr>
              <a:buClr>
                <a:srgbClr val="660033"/>
              </a:buClr>
              <a:buFont typeface="Wingdings" pitchFamily="2" charset="2"/>
              <a:buChar char="v"/>
            </a:pPr>
            <a:endParaRPr lang="ru-RU" sz="24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1158" y="214292"/>
            <a:ext cx="792961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Виды искусства</a:t>
            </a:r>
          </a:p>
        </p:txBody>
      </p:sp>
    </p:spTree>
    <p:extLst>
      <p:ext uri="{BB962C8B-B14F-4D97-AF65-F5344CB8AC3E}">
        <p14:creationId xmlns="" xmlns:p14="http://schemas.microsoft.com/office/powerpoint/2010/main" val="85590934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17145" y="6105054"/>
            <a:ext cx="9143999" cy="752946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Различные виды искусств   взаимосвязаны между собой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67608" y="332656"/>
            <a:ext cx="705678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 способу реального существования художественного образа (по человеческим чувствам)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03512" y="2170192"/>
            <a:ext cx="2736304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Пространственные </a:t>
            </a:r>
            <a:r>
              <a:rPr lang="ru-RU" dirty="0"/>
              <a:t> - те, что видим ________________ Архитектура, скульптура, живопись, Графика,  фотография,  декоративно-прикладное искусство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27848" y="2170192"/>
            <a:ext cx="2736304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Временные</a:t>
            </a:r>
            <a:r>
              <a:rPr lang="ru-RU" dirty="0"/>
              <a:t> – те, которые слышим _________________ Устное народное творчество, музыка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52184" y="2170192"/>
            <a:ext cx="2736304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Пространственно-временные </a:t>
            </a:r>
            <a:r>
              <a:rPr lang="ru-RU" dirty="0"/>
              <a:t>(синтетические) ____________ Литература, театр, опера, балет, цирк, эстрада, кино, телевидение</a:t>
            </a:r>
          </a:p>
        </p:txBody>
      </p:sp>
      <p:cxnSp>
        <p:nvCxnSpPr>
          <p:cNvPr id="9" name="Прямая соединительная линия 8"/>
          <p:cNvCxnSpPr>
            <a:stCxn id="4" idx="2"/>
            <a:endCxn id="5" idx="0"/>
          </p:cNvCxnSpPr>
          <p:nvPr/>
        </p:nvCxnSpPr>
        <p:spPr>
          <a:xfrm flipH="1">
            <a:off x="3071664" y="1556792"/>
            <a:ext cx="3024336" cy="61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4" idx="2"/>
            <a:endCxn id="6" idx="0"/>
          </p:cNvCxnSpPr>
          <p:nvPr/>
        </p:nvCxnSpPr>
        <p:spPr>
          <a:xfrm>
            <a:off x="6096000" y="1556792"/>
            <a:ext cx="0" cy="61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4" idx="2"/>
            <a:endCxn id="7" idx="0"/>
          </p:cNvCxnSpPr>
          <p:nvPr/>
        </p:nvCxnSpPr>
        <p:spPr>
          <a:xfrm>
            <a:off x="6096000" y="1556792"/>
            <a:ext cx="3024336" cy="61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9866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0" y="332656"/>
            <a:ext cx="9144000" cy="10542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соотношения реальности и вымысла в искусстве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83632" y="1556792"/>
            <a:ext cx="66967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Что должно отражать искусство?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03512" y="2564904"/>
            <a:ext cx="36724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Реальность?</a:t>
            </a:r>
            <a:r>
              <a:rPr lang="ru-RU" sz="2000" dirty="0"/>
              <a:t> («правда жизни»)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03512" y="3645024"/>
            <a:ext cx="3672408" cy="995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Если реальность преобладает, то возникает натурализм, копирование реальности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16080" y="2564904"/>
            <a:ext cx="36724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Вымысел?</a:t>
            </a:r>
            <a:r>
              <a:rPr lang="ru-RU" sz="2000" dirty="0"/>
              <a:t> (идеал либо фантастический образ)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84032" y="3623672"/>
            <a:ext cx="4104456" cy="1017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Если вымысел преобладает, то нарушается правдоподобие, художественный образ разрушается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24000" y="4941168"/>
            <a:ext cx="914400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Чтобы быть интересным, искусство должно отражать явления действительности, т.е. быть актуальным, но изображаемая реальность может быть условна, т.е.  привычные формы предметов и явлений могут быть изменены по воле (представлениям) художника.</a:t>
            </a:r>
          </a:p>
        </p:txBody>
      </p:sp>
      <p:cxnSp>
        <p:nvCxnSpPr>
          <p:cNvPr id="11" name="Прямая соединительная линия 10"/>
          <p:cNvCxnSpPr>
            <a:stCxn id="4" idx="2"/>
            <a:endCxn id="5" idx="0"/>
          </p:cNvCxnSpPr>
          <p:nvPr/>
        </p:nvCxnSpPr>
        <p:spPr>
          <a:xfrm flipH="1">
            <a:off x="3539716" y="2132856"/>
            <a:ext cx="25922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4" idx="2"/>
          </p:cNvCxnSpPr>
          <p:nvPr/>
        </p:nvCxnSpPr>
        <p:spPr>
          <a:xfrm>
            <a:off x="6132004" y="2132856"/>
            <a:ext cx="262829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5" idx="2"/>
            <a:endCxn id="6" idx="0"/>
          </p:cNvCxnSpPr>
          <p:nvPr/>
        </p:nvCxnSpPr>
        <p:spPr>
          <a:xfrm>
            <a:off x="3539716" y="328498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6" idx="2"/>
          </p:cNvCxnSpPr>
          <p:nvPr/>
        </p:nvCxnSpPr>
        <p:spPr>
          <a:xfrm>
            <a:off x="3539716" y="4640932"/>
            <a:ext cx="0" cy="300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7" idx="2"/>
            <a:endCxn id="8" idx="0"/>
          </p:cNvCxnSpPr>
          <p:nvPr/>
        </p:nvCxnSpPr>
        <p:spPr>
          <a:xfrm flipH="1">
            <a:off x="8436260" y="3284984"/>
            <a:ext cx="216024" cy="338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8" idx="2"/>
          </p:cNvCxnSpPr>
          <p:nvPr/>
        </p:nvCxnSpPr>
        <p:spPr>
          <a:xfrm>
            <a:off x="8436260" y="4640932"/>
            <a:ext cx="216024" cy="297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579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833" y="2276872"/>
            <a:ext cx="3823181" cy="4729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1744688" y="188640"/>
            <a:ext cx="8784976" cy="2232248"/>
          </a:xfrm>
          <a:prstGeom prst="wedgeRectCallout">
            <a:avLst>
              <a:gd name="adj1" fmla="val -42865"/>
              <a:gd name="adj2" fmla="val 103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Писать надо так, чтобы изображение было   где-то между похожим и непохожим. Чересчур   похоже – передразнивание природы, мало похоже – отсутствие уважения к ней.</a:t>
            </a:r>
          </a:p>
          <a:p>
            <a:pPr algn="r"/>
            <a:r>
              <a:rPr lang="ru-RU" i="1" dirty="0" err="1"/>
              <a:t>Ци</a:t>
            </a:r>
            <a:r>
              <a:rPr lang="ru-RU" i="1" dirty="0"/>
              <a:t> </a:t>
            </a:r>
            <a:r>
              <a:rPr lang="ru-RU" i="1" dirty="0" err="1"/>
              <a:t>Байши</a:t>
            </a:r>
            <a:r>
              <a:rPr lang="ru-RU" i="1" dirty="0"/>
              <a:t>, китайский художник</a:t>
            </a:r>
          </a:p>
        </p:txBody>
      </p:sp>
    </p:spTree>
    <p:extLst>
      <p:ext uri="{BB962C8B-B14F-4D97-AF65-F5344CB8AC3E}">
        <p14:creationId xmlns="" xmlns:p14="http://schemas.microsoft.com/office/powerpoint/2010/main" val="37131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/>
              <a:t>Особенности искусства. Основные черты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28776"/>
            <a:ext cx="8229600" cy="4391025"/>
          </a:xfrm>
        </p:spPr>
        <p:txBody>
          <a:bodyPr/>
          <a:lstStyle/>
          <a:p>
            <a:pPr marL="609600" indent="-609600">
              <a:buFontTx/>
              <a:buAutoNum type="arabicPeriod"/>
              <a:defRPr/>
            </a:pPr>
            <a:r>
              <a:rPr lang="ru-RU" sz="2000" b="1" dirty="0"/>
              <a:t>Чувственное восприятие</a:t>
            </a:r>
            <a:r>
              <a:rPr lang="ru-RU" sz="1800" dirty="0"/>
              <a:t>, т.е. для искусства важны такие качества как </a:t>
            </a:r>
            <a:r>
              <a:rPr lang="ru-RU" sz="1800" i="1" dirty="0"/>
              <a:t>искренность, эмоциональность, глубина переживаний</a:t>
            </a:r>
            <a:r>
              <a:rPr lang="ru-RU" sz="1800" dirty="0"/>
              <a:t>, а не точность, взвешенность </a:t>
            </a:r>
            <a:r>
              <a:rPr lang="ru-RU" sz="1800" dirty="0" smtClean="0"/>
              <a:t>и </a:t>
            </a:r>
            <a:r>
              <a:rPr lang="ru-RU" sz="1800" dirty="0"/>
              <a:t>обоснованность</a:t>
            </a:r>
            <a:r>
              <a:rPr lang="ru-RU" sz="1800" dirty="0" smtClean="0"/>
              <a:t>.</a:t>
            </a:r>
          </a:p>
          <a:p>
            <a:pPr marL="609600" indent="-609600">
              <a:buFontTx/>
              <a:buAutoNum type="arabicPeriod"/>
              <a:defRPr/>
            </a:pP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5654" y="2589676"/>
            <a:ext cx="7165074" cy="41659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519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981200" y="857251"/>
            <a:ext cx="8229600" cy="1071563"/>
          </a:xfrm>
        </p:spPr>
        <p:txBody>
          <a:bodyPr/>
          <a:lstStyle/>
          <a:p>
            <a:pPr eaLnBrk="1" hangingPunct="1"/>
            <a:r>
              <a:rPr lang="ru-RU" altLang="ru-RU" sz="3200" i="1">
                <a:solidFill>
                  <a:srgbClr val="7030A0"/>
                </a:solidFill>
              </a:rPr>
              <a:t>2) Искусство субъективно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sz="half" idx="1"/>
          </p:nvPr>
        </p:nvSpPr>
        <p:spPr>
          <a:xfrm>
            <a:off x="1809750" y="1928814"/>
            <a:ext cx="4210050" cy="4846637"/>
          </a:xfrm>
        </p:spPr>
        <p:txBody>
          <a:bodyPr/>
          <a:lstStyle/>
          <a:p>
            <a:pPr marL="107950" indent="0">
              <a:buNone/>
            </a:pPr>
            <a:r>
              <a:rPr lang="ru-RU" altLang="ru-RU" sz="2400" dirty="0"/>
              <a:t> Искусство не стремится к объективному отражению реальности. </a:t>
            </a:r>
            <a:r>
              <a:rPr lang="ru-RU" altLang="ru-RU" sz="2400" i="1" dirty="0"/>
              <a:t>«Связь между искусством и реальностью та же, что между вином и виноградом»</a:t>
            </a:r>
            <a:r>
              <a:rPr lang="ru-RU" altLang="ru-RU" sz="2400" dirty="0"/>
              <a:t> ( режиссёр В.Э. Мейерхольд)</a:t>
            </a:r>
          </a:p>
        </p:txBody>
      </p:sp>
      <p:pic>
        <p:nvPicPr>
          <p:cNvPr id="11268" name="Picture 7" descr="img4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3188" y="1928813"/>
            <a:ext cx="3617912" cy="4572000"/>
          </a:xfrm>
          <a:noFill/>
        </p:spPr>
      </p:pic>
    </p:spTree>
    <p:extLst>
      <p:ext uri="{BB962C8B-B14F-4D97-AF65-F5344CB8AC3E}">
        <p14:creationId xmlns="" xmlns:p14="http://schemas.microsoft.com/office/powerpoint/2010/main" val="3026978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571500"/>
            <a:ext cx="8229600" cy="16383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>
                <a:solidFill>
                  <a:srgbClr val="7030A0"/>
                </a:solidFill>
              </a:rPr>
              <a:t>3)</a:t>
            </a:r>
            <a:r>
              <a:rPr lang="ru-RU" sz="3200" dirty="0"/>
              <a:t> </a:t>
            </a:r>
            <a:r>
              <a:rPr lang="ru-RU" sz="3200" i="1" dirty="0">
                <a:solidFill>
                  <a:srgbClr val="7030A0"/>
                </a:solidFill>
              </a:rPr>
              <a:t>Образность</a:t>
            </a:r>
            <a:r>
              <a:rPr lang="ru-RU" sz="3200" dirty="0"/>
              <a:t>, создание художественного образа отличает искусство от других видов человеческой деятельности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1229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Всю ночь бесшумно, на один вершок,</a:t>
            </a:r>
          </a:p>
          <a:p>
            <a:pPr eaLnBrk="1" hangingPunct="1">
              <a:defRPr/>
            </a:pPr>
            <a:r>
              <a:rPr lang="ru-RU" dirty="0" smtClean="0"/>
              <a:t>растёт трава. Стрекочет, как движок,</a:t>
            </a:r>
          </a:p>
          <a:p>
            <a:pPr eaLnBrk="1" hangingPunct="1">
              <a:defRPr/>
            </a:pPr>
            <a:r>
              <a:rPr lang="ru-RU" dirty="0" smtClean="0"/>
              <a:t>всю ночь кузнечик где-то в борозде.</a:t>
            </a:r>
          </a:p>
          <a:p>
            <a:pPr eaLnBrk="1" hangingPunct="1">
              <a:defRPr/>
            </a:pPr>
            <a:r>
              <a:rPr lang="ru-RU" dirty="0" smtClean="0"/>
              <a:t>Бредёт рябина от звезды к звезде.</a:t>
            </a:r>
          </a:p>
          <a:p>
            <a:pPr marL="109537" indent="0">
              <a:buNone/>
              <a:defRPr/>
            </a:pPr>
            <a:r>
              <a:rPr lang="ru-RU" dirty="0" smtClean="0"/>
              <a:t>                                     И.А. Бродский</a:t>
            </a:r>
          </a:p>
        </p:txBody>
      </p:sp>
    </p:spTree>
    <p:extLst>
      <p:ext uri="{BB962C8B-B14F-4D97-AF65-F5344CB8AC3E}">
        <p14:creationId xmlns="" xmlns:p14="http://schemas.microsoft.com/office/powerpoint/2010/main" val="24460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549276"/>
            <a:ext cx="8229600" cy="54705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000">
                <a:solidFill>
                  <a:schemeClr val="hlink"/>
                </a:solidFill>
              </a:rPr>
              <a:t>4.</a:t>
            </a:r>
            <a:r>
              <a:rPr lang="ru-RU" smtClean="0"/>
              <a:t> </a:t>
            </a:r>
            <a:r>
              <a:rPr lang="ru-RU" sz="2400" b="1"/>
              <a:t>Законченность авторских произведений</a:t>
            </a:r>
            <a:r>
              <a:rPr lang="ru-RU" sz="2000"/>
              <a:t>, иными словами живописные полотна, скульптуры, литературные произведения на века остаются такими, какими их представил на суд публики автор, а поскольку они продолжают нести отпечаток личности создателя, связь с автором произведения искусства особенно важна.</a:t>
            </a:r>
            <a:endParaRPr lang="ru-RU" smtClean="0"/>
          </a:p>
        </p:txBody>
      </p:sp>
      <p:pic>
        <p:nvPicPr>
          <p:cNvPr id="12291" name="Picture 4" descr="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2708275"/>
            <a:ext cx="5718175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237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549276"/>
            <a:ext cx="8229600" cy="54705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000">
                <a:solidFill>
                  <a:schemeClr val="hlink"/>
                </a:solidFill>
              </a:rPr>
              <a:t>5.</a:t>
            </a:r>
            <a:r>
              <a:rPr lang="ru-RU" sz="2000"/>
              <a:t> </a:t>
            </a:r>
            <a:r>
              <a:rPr lang="ru-RU" sz="2000" b="1"/>
              <a:t>Индивидуальность восприятия</a:t>
            </a:r>
            <a:r>
              <a:rPr lang="ru-RU" sz="2000"/>
              <a:t>, т.е. «на вкус и цвет товарища нет». У каждого человека и поколения, народа существует свой собственный эстетический опыт, на основе которого формируются суждения.</a:t>
            </a:r>
          </a:p>
        </p:txBody>
      </p:sp>
      <p:pic>
        <p:nvPicPr>
          <p:cNvPr id="13315" name="Picture 4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989138"/>
            <a:ext cx="23050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kirkorovham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4941889"/>
            <a:ext cx="2411413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pic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38" y="1700213"/>
            <a:ext cx="19986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05_11_15_Moz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4400550"/>
            <a:ext cx="19399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1ded830b88d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916114"/>
            <a:ext cx="4343400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" descr="post-3368-119218530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4581525"/>
            <a:ext cx="27686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761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85814"/>
            <a:ext cx="8229600" cy="14239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i="1" dirty="0" smtClean="0">
                <a:solidFill>
                  <a:srgbClr val="7030A0"/>
                </a:solidFill>
              </a:rPr>
              <a:t>6) </a:t>
            </a:r>
            <a:r>
              <a:rPr lang="ru-RU" sz="3200" i="1" dirty="0">
                <a:solidFill>
                  <a:srgbClr val="7030A0"/>
                </a:solidFill>
              </a:rPr>
              <a:t>Процессы в искусстве напрямую не зависят от опытного знания и материальных потребностей общества.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1981200" y="2249488"/>
            <a:ext cx="4038600" cy="4525962"/>
          </a:xfrm>
        </p:spPr>
        <p:txBody>
          <a:bodyPr/>
          <a:lstStyle/>
          <a:p>
            <a:pPr marL="107950" indent="0">
              <a:buNone/>
            </a:pPr>
            <a:r>
              <a:rPr lang="ru-RU" altLang="ru-RU" smtClean="0"/>
              <a:t>Часто в неблагоприятных социальных условиях рождаются шедевры. «Золотой век русской культуры» (период крепостничества, реакции).</a:t>
            </a:r>
          </a:p>
        </p:txBody>
      </p:sp>
      <p:pic>
        <p:nvPicPr>
          <p:cNvPr id="16388" name="Содержимое 6" descr="img058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0313" y="2286000"/>
            <a:ext cx="3651250" cy="4357688"/>
          </a:xfrm>
        </p:spPr>
      </p:pic>
      <p:sp>
        <p:nvSpPr>
          <p:cNvPr id="8" name="Блок-схема: перфолента 7"/>
          <p:cNvSpPr/>
          <p:nvPr/>
        </p:nvSpPr>
        <p:spPr>
          <a:xfrm>
            <a:off x="2738439" y="5572125"/>
            <a:ext cx="3000375" cy="116205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О. Кипренский. Портрет А.С. Пушкина</a:t>
            </a:r>
          </a:p>
        </p:txBody>
      </p:sp>
    </p:spTree>
    <p:extLst>
      <p:ext uri="{BB962C8B-B14F-4D97-AF65-F5344CB8AC3E}">
        <p14:creationId xmlns="" xmlns:p14="http://schemas.microsoft.com/office/powerpoint/2010/main" val="4165074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Эстетическая культура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Умение воспринимать прекрасное</a:t>
            </a:r>
          </a:p>
          <a:p>
            <a:r>
              <a:rPr lang="ru-RU" sz="3600" dirty="0"/>
              <a:t>Воспитывается в человеке</a:t>
            </a:r>
          </a:p>
          <a:p>
            <a:r>
              <a:rPr lang="ru-RU" sz="3600" dirty="0"/>
              <a:t>Необходимый компонент развитой личности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551947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25" y="642938"/>
            <a:ext cx="8229600" cy="13573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i="1" dirty="0" smtClean="0">
                <a:solidFill>
                  <a:srgbClr val="00B050"/>
                </a:solidFill>
              </a:rPr>
              <a:t>3. Виды искусства </a:t>
            </a:r>
            <a:r>
              <a:rPr lang="ru-RU" sz="3600" i="1" dirty="0">
                <a:solidFill>
                  <a:srgbClr val="00B050"/>
                </a:solidFill>
              </a:rPr>
              <a:t>(каждый обладает специфическим языком, своей знаковой системой).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sz="half" idx="1"/>
          </p:nvPr>
        </p:nvSpPr>
        <p:spPr>
          <a:xfrm>
            <a:off x="1981200" y="2249488"/>
            <a:ext cx="4038600" cy="4525962"/>
          </a:xfrm>
        </p:spPr>
        <p:txBody>
          <a:bodyPr/>
          <a:lstStyle/>
          <a:p>
            <a:pPr marL="107950" indent="0">
              <a:buNone/>
            </a:pPr>
            <a:r>
              <a:rPr lang="ru-RU" altLang="ru-RU" sz="2400" i="1">
                <a:solidFill>
                  <a:srgbClr val="C00000"/>
                </a:solidFill>
              </a:rPr>
              <a:t>Музыка – вид искусства, отражающий действительность в звуковых художественных образах.</a:t>
            </a:r>
          </a:p>
        </p:txBody>
      </p:sp>
      <p:pic>
        <p:nvPicPr>
          <p:cNvPr id="17412" name="Содержимое 4" descr="фигня398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0314" y="1714501"/>
            <a:ext cx="3290887" cy="3725863"/>
          </a:xfrm>
        </p:spPr>
      </p:pic>
      <p:sp>
        <p:nvSpPr>
          <p:cNvPr id="6" name="Блок-схема: перфолента 5"/>
          <p:cNvSpPr/>
          <p:nvPr/>
        </p:nvSpPr>
        <p:spPr>
          <a:xfrm>
            <a:off x="5524501" y="5500689"/>
            <a:ext cx="4429125" cy="121443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err="1"/>
              <a:t>Бенджамин</a:t>
            </a:r>
            <a:r>
              <a:rPr lang="ru-RU" dirty="0"/>
              <a:t> Бриттен. Современный английский композитор</a:t>
            </a:r>
          </a:p>
        </p:txBody>
      </p:sp>
    </p:spTree>
    <p:extLst>
      <p:ext uri="{BB962C8B-B14F-4D97-AF65-F5344CB8AC3E}">
        <p14:creationId xmlns="" xmlns:p14="http://schemas.microsoft.com/office/powerpoint/2010/main" val="2343520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981200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C00000"/>
                </a:solidFill>
              </a:rPr>
              <a:t>Архитектура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sz="half" idx="1"/>
          </p:nvPr>
        </p:nvSpPr>
        <p:spPr>
          <a:xfrm>
            <a:off x="1981201" y="2071688"/>
            <a:ext cx="3686175" cy="4703762"/>
          </a:xfrm>
        </p:spPr>
        <p:txBody>
          <a:bodyPr/>
          <a:lstStyle/>
          <a:p>
            <a:pPr marL="107950" indent="0">
              <a:buNone/>
            </a:pPr>
            <a:r>
              <a:rPr lang="ru-RU" altLang="ru-RU" sz="2400">
                <a:solidFill>
                  <a:srgbClr val="C00000"/>
                </a:solidFill>
              </a:rPr>
              <a:t>Зодчество </a:t>
            </a:r>
            <a:r>
              <a:rPr lang="ru-RU" altLang="ru-RU" sz="2400"/>
              <a:t>- вид искусства, представляющий собой систему зданий и сооружений, формирующих пространственную среду для жизни человека.</a:t>
            </a:r>
          </a:p>
        </p:txBody>
      </p:sp>
      <p:pic>
        <p:nvPicPr>
          <p:cNvPr id="18436" name="Содержимое 4" descr="фигня355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1689" y="1785939"/>
            <a:ext cx="4560887" cy="3468687"/>
          </a:xfrm>
        </p:spPr>
      </p:pic>
      <p:sp>
        <p:nvSpPr>
          <p:cNvPr id="6" name="Блок-схема: перфолента 5"/>
          <p:cNvSpPr/>
          <p:nvPr/>
        </p:nvSpPr>
        <p:spPr>
          <a:xfrm>
            <a:off x="6524625" y="5357814"/>
            <a:ext cx="3500438" cy="121443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Оскар Нимейер. Собор в городе Бразилиа</a:t>
            </a:r>
          </a:p>
        </p:txBody>
      </p:sp>
    </p:spTree>
    <p:extLst>
      <p:ext uri="{BB962C8B-B14F-4D97-AF65-F5344CB8AC3E}">
        <p14:creationId xmlns="" xmlns:p14="http://schemas.microsoft.com/office/powerpoint/2010/main" val="3357593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981200" y="642938"/>
            <a:ext cx="8229600" cy="785812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C00000"/>
                </a:solidFill>
              </a:rPr>
              <a:t>Живопись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sz="half" idx="1"/>
          </p:nvPr>
        </p:nvSpPr>
        <p:spPr>
          <a:xfrm>
            <a:off x="7167564" y="1643064"/>
            <a:ext cx="3214687" cy="5000625"/>
          </a:xfrm>
        </p:spPr>
        <p:txBody>
          <a:bodyPr>
            <a:normAutofit fontScale="92500" lnSpcReduction="10000"/>
          </a:bodyPr>
          <a:lstStyle/>
          <a:p>
            <a:pPr marL="107950" indent="0">
              <a:buNone/>
            </a:pPr>
            <a:r>
              <a:rPr lang="ru-RU" altLang="ru-RU" smtClean="0"/>
              <a:t>Вид искусства, произведения которого представляют собой отображение жизни на определённой поверхности при помощи цвета. </a:t>
            </a:r>
            <a:r>
              <a:rPr lang="ru-RU" altLang="ru-RU" i="1" smtClean="0">
                <a:solidFill>
                  <a:srgbClr val="C00000"/>
                </a:solidFill>
              </a:rPr>
              <a:t>Жанры в живописи: </a:t>
            </a:r>
            <a:r>
              <a:rPr lang="ru-RU" altLang="ru-RU" smtClean="0"/>
              <a:t>портрет, натюрморт, пейзаж, бытовой жанр, анималистический жанр, исторический жанр и др.</a:t>
            </a:r>
          </a:p>
        </p:txBody>
      </p:sp>
      <p:pic>
        <p:nvPicPr>
          <p:cNvPr id="19460" name="Picture 4" descr="dali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428750"/>
            <a:ext cx="50228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2381251" y="5929313"/>
            <a:ext cx="3929063" cy="7858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Сальвадор Дали. Мягкие часы</a:t>
            </a:r>
          </a:p>
        </p:txBody>
      </p:sp>
    </p:spTree>
    <p:extLst>
      <p:ext uri="{BB962C8B-B14F-4D97-AF65-F5344CB8AC3E}">
        <p14:creationId xmlns="" xmlns:p14="http://schemas.microsoft.com/office/powerpoint/2010/main" val="549157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981200" y="785814"/>
            <a:ext cx="8229600" cy="1000125"/>
          </a:xfrm>
        </p:spPr>
        <p:txBody>
          <a:bodyPr/>
          <a:lstStyle/>
          <a:p>
            <a:pPr eaLnBrk="1" hangingPunct="1"/>
            <a:r>
              <a:rPr lang="ru-RU" altLang="ru-RU" i="1" smtClean="0">
                <a:solidFill>
                  <a:srgbClr val="C00000"/>
                </a:solidFill>
              </a:rPr>
              <a:t>Скульптура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sz="half" idx="1"/>
          </p:nvPr>
        </p:nvSpPr>
        <p:spPr>
          <a:xfrm>
            <a:off x="1981200" y="1785938"/>
            <a:ext cx="4038600" cy="4989512"/>
          </a:xfrm>
        </p:spPr>
        <p:txBody>
          <a:bodyPr/>
          <a:lstStyle/>
          <a:p>
            <a:pPr marL="107950" indent="0">
              <a:buNone/>
            </a:pPr>
            <a:r>
              <a:rPr lang="ru-RU" altLang="ru-RU" sz="2400"/>
              <a:t>Вид изобразительного искусства, произведения которого имеют физически материальный, предметный объём и трёхмерную форму, размещённую в реальном пространстве.</a:t>
            </a:r>
          </a:p>
        </p:txBody>
      </p:sp>
      <p:pic>
        <p:nvPicPr>
          <p:cNvPr id="20484" name="Picture 7" descr="img77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8938" y="714376"/>
            <a:ext cx="3048000" cy="4926013"/>
          </a:xfrm>
          <a:noFill/>
        </p:spPr>
      </p:pic>
      <p:sp>
        <p:nvSpPr>
          <p:cNvPr id="6" name="Блок-схема: перфолента 5"/>
          <p:cNvSpPr/>
          <p:nvPr/>
        </p:nvSpPr>
        <p:spPr>
          <a:xfrm>
            <a:off x="6096001" y="5786439"/>
            <a:ext cx="4214813" cy="92868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А. </a:t>
            </a:r>
            <a:r>
              <a:rPr lang="ru-RU" dirty="0" err="1"/>
              <a:t>Опекушин</a:t>
            </a:r>
            <a:r>
              <a:rPr lang="ru-RU" dirty="0"/>
              <a:t>. Памятник  Пушкину в Москве</a:t>
            </a:r>
          </a:p>
        </p:txBody>
      </p:sp>
    </p:spTree>
    <p:extLst>
      <p:ext uri="{BB962C8B-B14F-4D97-AF65-F5344CB8AC3E}">
        <p14:creationId xmlns="" xmlns:p14="http://schemas.microsoft.com/office/powerpoint/2010/main" val="1200816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981200" y="571500"/>
            <a:ext cx="8229600" cy="857250"/>
          </a:xfrm>
        </p:spPr>
        <p:txBody>
          <a:bodyPr/>
          <a:lstStyle/>
          <a:p>
            <a:pPr eaLnBrk="1" hangingPunct="1"/>
            <a:r>
              <a:rPr lang="ru-RU" altLang="ru-RU" i="1" smtClean="0">
                <a:solidFill>
                  <a:srgbClr val="C00000"/>
                </a:solidFill>
              </a:rPr>
              <a:t>Кино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sz="half" idx="1"/>
          </p:nvPr>
        </p:nvSpPr>
        <p:spPr>
          <a:xfrm>
            <a:off x="1981200" y="1357313"/>
            <a:ext cx="8115300" cy="1143000"/>
          </a:xfrm>
        </p:spPr>
        <p:txBody>
          <a:bodyPr>
            <a:normAutofit fontScale="85000" lnSpcReduction="20000"/>
          </a:bodyPr>
          <a:lstStyle/>
          <a:p>
            <a:pPr marL="107950" indent="0">
              <a:buNone/>
            </a:pPr>
            <a:r>
              <a:rPr lang="ru-RU" altLang="ru-RU" smtClean="0"/>
              <a:t>Вид искусства, произведения которого создаются с помощью киносъёмок реальных, специально инсценированных или воссозданных средствами мультипликации событий.</a:t>
            </a:r>
          </a:p>
        </p:txBody>
      </p:sp>
      <p:pic>
        <p:nvPicPr>
          <p:cNvPr id="21508" name="Содержимое 3" descr="img56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4063" y="2571751"/>
            <a:ext cx="5510212" cy="3960813"/>
          </a:xfrm>
        </p:spPr>
      </p:pic>
      <p:sp>
        <p:nvSpPr>
          <p:cNvPr id="6" name="Блок-схема: перфолента 5"/>
          <p:cNvSpPr/>
          <p:nvPr/>
        </p:nvSpPr>
        <p:spPr>
          <a:xfrm>
            <a:off x="7739063" y="5429250"/>
            <a:ext cx="2786062" cy="142875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Чаплин в фильме «Золотая лихорадка»</a:t>
            </a:r>
          </a:p>
        </p:txBody>
      </p:sp>
    </p:spTree>
    <p:extLst>
      <p:ext uri="{BB962C8B-B14F-4D97-AF65-F5344CB8AC3E}">
        <p14:creationId xmlns="" xmlns:p14="http://schemas.microsoft.com/office/powerpoint/2010/main" val="992868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981200" y="714375"/>
            <a:ext cx="8229600" cy="928688"/>
          </a:xfrm>
        </p:spPr>
        <p:txBody>
          <a:bodyPr/>
          <a:lstStyle/>
          <a:p>
            <a:pPr eaLnBrk="1" hangingPunct="1"/>
            <a:r>
              <a:rPr lang="ru-RU" altLang="ru-RU" i="1" smtClean="0">
                <a:solidFill>
                  <a:srgbClr val="C00000"/>
                </a:solidFill>
              </a:rPr>
              <a:t>Литература</a:t>
            </a:r>
          </a:p>
        </p:txBody>
      </p:sp>
      <p:sp>
        <p:nvSpPr>
          <p:cNvPr id="22531" name="Содержимое 3"/>
          <p:cNvSpPr>
            <a:spLocks noGrp="1"/>
          </p:cNvSpPr>
          <p:nvPr>
            <p:ph sz="half" idx="2"/>
          </p:nvPr>
        </p:nvSpPr>
        <p:spPr>
          <a:xfrm>
            <a:off x="6024564" y="1785938"/>
            <a:ext cx="4186237" cy="4989512"/>
          </a:xfrm>
        </p:spPr>
        <p:txBody>
          <a:bodyPr/>
          <a:lstStyle/>
          <a:p>
            <a:pPr marL="409575" lvl="1" indent="0">
              <a:buNone/>
            </a:pPr>
            <a:r>
              <a:rPr lang="ru-RU" altLang="ru-RU"/>
              <a:t>Вид искусства, отражающий действительность в словесно-письменных образах.</a:t>
            </a:r>
          </a:p>
        </p:txBody>
      </p:sp>
      <p:pic>
        <p:nvPicPr>
          <p:cNvPr id="22532" name="Содержимое 9" descr="фигня34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6951" y="1785939"/>
            <a:ext cx="3241675" cy="3571875"/>
          </a:xfrm>
        </p:spPr>
      </p:pic>
      <p:sp>
        <p:nvSpPr>
          <p:cNvPr id="6" name="Блок-схема: перфолента 5"/>
          <p:cNvSpPr/>
          <p:nvPr/>
        </p:nvSpPr>
        <p:spPr>
          <a:xfrm>
            <a:off x="2166938" y="5429251"/>
            <a:ext cx="4857750" cy="128587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Колумбийский писатель Габриэль Гарсиа Маркес</a:t>
            </a:r>
          </a:p>
        </p:txBody>
      </p:sp>
    </p:spTree>
    <p:extLst>
      <p:ext uri="{BB962C8B-B14F-4D97-AF65-F5344CB8AC3E}">
        <p14:creationId xmlns="" xmlns:p14="http://schemas.microsoft.com/office/powerpoint/2010/main" val="2999737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981200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i="1" smtClean="0">
                <a:solidFill>
                  <a:srgbClr val="C00000"/>
                </a:solidFill>
              </a:rPr>
              <a:t>Театр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sz="half" idx="1"/>
          </p:nvPr>
        </p:nvSpPr>
        <p:spPr>
          <a:xfrm>
            <a:off x="1809750" y="1643064"/>
            <a:ext cx="2928938" cy="5132387"/>
          </a:xfrm>
        </p:spPr>
        <p:txBody>
          <a:bodyPr/>
          <a:lstStyle/>
          <a:p>
            <a:pPr marL="107950" indent="0">
              <a:buNone/>
            </a:pPr>
            <a:r>
              <a:rPr lang="ru-RU" altLang="ru-RU" sz="2400" i="1"/>
              <a:t>Вид искусства, средством выражения которого является сценическое действие, возникающее в процессе игры актёра перед публикой.</a:t>
            </a:r>
          </a:p>
        </p:txBody>
      </p:sp>
      <p:pic>
        <p:nvPicPr>
          <p:cNvPr id="2355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1" y="1214439"/>
            <a:ext cx="5394325" cy="3716337"/>
          </a:xfrm>
          <a:noFill/>
        </p:spPr>
      </p:pic>
      <p:sp>
        <p:nvSpPr>
          <p:cNvPr id="6" name="Блок-схема: перфолента 5"/>
          <p:cNvSpPr/>
          <p:nvPr/>
        </p:nvSpPr>
        <p:spPr>
          <a:xfrm>
            <a:off x="6096000" y="5214938"/>
            <a:ext cx="3429000" cy="1143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/>
              <a:t>Театр «Глобус»</a:t>
            </a:r>
          </a:p>
        </p:txBody>
      </p:sp>
    </p:spTree>
    <p:extLst>
      <p:ext uri="{BB962C8B-B14F-4D97-AF65-F5344CB8AC3E}">
        <p14:creationId xmlns="" xmlns:p14="http://schemas.microsoft.com/office/powerpoint/2010/main" val="888960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981200" y="500064"/>
            <a:ext cx="3900488" cy="1000125"/>
          </a:xfrm>
        </p:spPr>
        <p:txBody>
          <a:bodyPr/>
          <a:lstStyle/>
          <a:p>
            <a:pPr eaLnBrk="1" hangingPunct="1"/>
            <a:r>
              <a:rPr lang="ru-RU" altLang="ru-RU" i="1" smtClean="0">
                <a:solidFill>
                  <a:srgbClr val="C00000"/>
                </a:solidFill>
              </a:rPr>
              <a:t>Эстрада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sz="half" idx="1"/>
          </p:nvPr>
        </p:nvSpPr>
        <p:spPr>
          <a:xfrm>
            <a:off x="1981200" y="1500188"/>
            <a:ext cx="3900488" cy="5275262"/>
          </a:xfrm>
        </p:spPr>
        <p:txBody>
          <a:bodyPr/>
          <a:lstStyle/>
          <a:p>
            <a:pPr marL="107950" indent="0">
              <a:buNone/>
            </a:pPr>
            <a:r>
              <a:rPr lang="ru-RU" altLang="ru-RU" sz="2400"/>
              <a:t>Вид искусства, включающий в себя малые формы драматургии, музыки и хореографии, основные произведения которого представляют собой отдельные законченные номера.</a:t>
            </a:r>
          </a:p>
        </p:txBody>
      </p:sp>
      <p:pic>
        <p:nvPicPr>
          <p:cNvPr id="25604" name="Picture 5" descr="img56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7439" y="928689"/>
            <a:ext cx="3870325" cy="4721225"/>
          </a:xfrm>
          <a:noFill/>
        </p:spPr>
      </p:pic>
      <p:sp>
        <p:nvSpPr>
          <p:cNvPr id="6" name="Блок-схема: перфолента 5"/>
          <p:cNvSpPr/>
          <p:nvPr/>
        </p:nvSpPr>
        <p:spPr>
          <a:xfrm>
            <a:off x="6816726" y="5715001"/>
            <a:ext cx="2951163" cy="100012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/>
              <a:t>Элтон Джонс</a:t>
            </a:r>
          </a:p>
        </p:txBody>
      </p:sp>
    </p:spTree>
    <p:extLst>
      <p:ext uri="{BB962C8B-B14F-4D97-AF65-F5344CB8AC3E}">
        <p14:creationId xmlns="" xmlns:p14="http://schemas.microsoft.com/office/powerpoint/2010/main" val="3995577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9720" y="285729"/>
            <a:ext cx="857256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искусства 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романский, готический, барокко, классицизм, романтизм, реализм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т.д.</a:t>
            </a:r>
          </a:p>
          <a:p>
            <a:pPr>
              <a:buNone/>
            </a:pPr>
            <a:r>
              <a:rPr lang="ru-RU" u="sng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Существует смесь течений 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модернизм, экспрессионизм, авангардизм, абстракционизм, сюрреализм, постмодернизм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т.п. различают их по приближенности образов, используемых ими для передачи собственного видения мира, к реальности.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48" y="3357562"/>
            <a:ext cx="260841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2" y="3571877"/>
            <a:ext cx="3952886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10579" y="6286520"/>
            <a:ext cx="14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модернизм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4431" y="3643314"/>
            <a:ext cx="90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готика</a:t>
            </a:r>
          </a:p>
        </p:txBody>
      </p:sp>
    </p:spTree>
    <p:extLst>
      <p:ext uri="{BB962C8B-B14F-4D97-AF65-F5344CB8AC3E}">
        <p14:creationId xmlns="" xmlns:p14="http://schemas.microsoft.com/office/powerpoint/2010/main" val="2123322661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0" y="23664"/>
            <a:ext cx="9144000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Стили в искусстве Запада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538496" y="1009680"/>
          <a:ext cx="9144000" cy="55778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53248"/>
                <a:gridCol w="68907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Романский, </a:t>
                      </a:r>
                      <a:r>
                        <a:rPr lang="en-US" b="1" dirty="0" smtClean="0"/>
                        <a:t>X-XIII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ru-RU" b="1" baseline="0" dirty="0" smtClean="0"/>
                        <a:t>вв.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В архитектуре простота,    строгость и массивность. Церковная романская архитектура находилась под сильным влиянием местных условий, а также под влиянием античного, сирийского и арабского искусств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Готический, </a:t>
                      </a:r>
                      <a:r>
                        <a:rPr lang="en-US" b="1" dirty="0" smtClean="0"/>
                        <a:t>XIII-XVI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ru-RU" b="1" baseline="0" dirty="0" smtClean="0"/>
                        <a:t>вв.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Зодчество характеризуется стрельчатыми сводами на ребрах, обилием каменной резьбы и скульптурных украшений, применением витражей, а также подчиненностью  архитектурных форм  вертикальному ритму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Барокко,</a:t>
                      </a:r>
                      <a:r>
                        <a:rPr lang="ru-RU" b="1" baseline="0" dirty="0" smtClean="0"/>
                        <a:t> кон. </a:t>
                      </a:r>
                      <a:r>
                        <a:rPr lang="en-US" b="1" baseline="0" dirty="0" smtClean="0"/>
                        <a:t>XVI – </a:t>
                      </a:r>
                      <a:r>
                        <a:rPr lang="ru-RU" b="1" baseline="0" dirty="0" smtClean="0"/>
                        <a:t>сер. </a:t>
                      </a:r>
                      <a:r>
                        <a:rPr lang="en-US" b="1" baseline="0" dirty="0" smtClean="0"/>
                        <a:t>XVIII </a:t>
                      </a:r>
                      <a:r>
                        <a:rPr lang="ru-RU" b="1" baseline="0" dirty="0" smtClean="0"/>
                        <a:t>вв.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архитектуре роскошная причудливая пластика, динамизм и слитность текучих, криволинейных форм; в парадных интерьерах она сливается с многоцветной скульптурой, сочетается с зеркалами и росписями, иллюзорно расширяющими пространство, и плафонной живописью, несущей ощущение разверзшихся сводов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Рококо, </a:t>
                      </a:r>
                      <a:r>
                        <a:rPr lang="ru-RU" b="1" dirty="0" err="1" smtClean="0"/>
                        <a:t>пер.пол</a:t>
                      </a:r>
                      <a:r>
                        <a:rPr lang="ru-RU" b="1" dirty="0" smtClean="0"/>
                        <a:t>. </a:t>
                      </a:r>
                      <a:r>
                        <a:rPr lang="en-US" b="1" dirty="0" smtClean="0"/>
                        <a:t>XVIII </a:t>
                      </a:r>
                      <a:r>
                        <a:rPr lang="ru-RU" b="1" dirty="0" smtClean="0"/>
                        <a:t>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архитектуре</a:t>
                      </a:r>
                      <a:r>
                        <a:rPr lang="ru-RU" baseline="0" dirty="0" smtClean="0"/>
                        <a:t> преимущественно орнаментальная, декоративная направленность – пышно оформленные интерьеры с относительной строгостью внешнего облика, изысканность отделки; сложнейшие, изогнутые поверхности, узоры, завитки, изысканные обрамления, а также многочисленные зеркала, усиливающие эффект легкого движения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672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348" y="214290"/>
            <a:ext cx="7467600" cy="51115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Особенности искусства</a:t>
            </a:r>
            <a:endParaRPr lang="ru-RU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38282" y="785794"/>
            <a:ext cx="8715436" cy="5857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Особенности:</a:t>
            </a:r>
          </a:p>
          <a:p>
            <a:pPr algn="ctr">
              <a:buClr>
                <a:srgbClr val="500B6F"/>
              </a:buClr>
              <a:buSzPct val="87000"/>
              <a:buFont typeface="Wingdings" pitchFamily="2" charset="2"/>
              <a:buChar char="Ø"/>
            </a:pP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искусства характерно </a:t>
            </a:r>
            <a:r>
              <a:rPr lang="ru-RU" sz="2400" b="1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чувственное восприятие 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окружающего мира.</a:t>
            </a:r>
          </a:p>
          <a:p>
            <a:pPr algn="ctr">
              <a:buClr>
                <a:srgbClr val="500B6F"/>
              </a:buClr>
              <a:buSzPct val="87000"/>
              <a:buFont typeface="Wingdings" pitchFamily="2" charset="2"/>
              <a:buChar char="Ø"/>
            </a:pP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Искусство </a:t>
            </a:r>
            <a:r>
              <a:rPr lang="ru-RU" sz="2400" b="1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субъективно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лишь пропустив через себя окружающий мир, человек может претендовать на звание творца.</a:t>
            </a:r>
          </a:p>
          <a:p>
            <a:pPr algn="ctr">
              <a:buClr>
                <a:srgbClr val="500B6F"/>
              </a:buClr>
              <a:buSzPct val="87000"/>
              <a:buFont typeface="Wingdings" pitchFamily="2" charset="2"/>
              <a:buChar char="Ø"/>
            </a:pPr>
            <a:r>
              <a:rPr lang="ru-RU" sz="2400" b="1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Образность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искусства – именно создание художественного образа отличает искусство.</a:t>
            </a:r>
          </a:p>
          <a:p>
            <a:pPr algn="ctr">
              <a:buClr>
                <a:srgbClr val="500B6F"/>
              </a:buClr>
              <a:buSzPct val="87000"/>
              <a:buNone/>
            </a:pP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деятеля искусства средством познания мира является </a:t>
            </a:r>
            <a:r>
              <a:rPr lang="ru-RU" sz="2400" b="1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художественный образ 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рожденное воображением художника индивидуальное восприятие действительности.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3577904596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Стили в искусстве Запада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524000" y="1124744"/>
          <a:ext cx="9144000" cy="4754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11760"/>
                <a:gridCol w="6732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Классицизм, </a:t>
                      </a:r>
                      <a:r>
                        <a:rPr lang="en-US" b="1" dirty="0" smtClean="0"/>
                        <a:t>XVII – </a:t>
                      </a:r>
                      <a:r>
                        <a:rPr lang="ru-RU" b="1" dirty="0" smtClean="0"/>
                        <a:t>нач. </a:t>
                      </a:r>
                      <a:r>
                        <a:rPr lang="en-US" b="1" dirty="0" smtClean="0"/>
                        <a:t>XIX </a:t>
                      </a:r>
                      <a:r>
                        <a:rPr lang="ru-RU" b="1" dirty="0" smtClean="0"/>
                        <a:t>вв.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Обращение к образам и формам античной литературы и искусства как к эталону; характеризуется рационализмом, нормативностью творчества, тяготеет к  завершенным формам, к монументальности в простоте, уравновешенности композиции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Сентиментализм, втор. Пол. </a:t>
                      </a:r>
                      <a:r>
                        <a:rPr lang="en-US" b="1" dirty="0" smtClean="0"/>
                        <a:t>XVIII-</a:t>
                      </a:r>
                      <a:r>
                        <a:rPr lang="ru-RU" b="1" dirty="0" smtClean="0"/>
                        <a:t>нач. </a:t>
                      </a:r>
                      <a:r>
                        <a:rPr lang="en-US" b="1" dirty="0" smtClean="0"/>
                        <a:t>XIX </a:t>
                      </a:r>
                      <a:r>
                        <a:rPr lang="ru-RU" b="1" dirty="0" smtClean="0"/>
                        <a:t>вв.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литературе, музыке, изобразительном искусстве; противопоставление разуму культа чувств как главного в познании и творчестве; проявлялся в искусстве как особое умонастроение: мечтательность, склонность к уединению, размышлению, чувствительности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Романтизм, кон. </a:t>
                      </a:r>
                      <a:r>
                        <a:rPr lang="en-US" b="1" dirty="0" smtClean="0"/>
                        <a:t>XVIII – </a:t>
                      </a:r>
                      <a:r>
                        <a:rPr lang="ru-RU" b="1" dirty="0" smtClean="0"/>
                        <a:t>нач. </a:t>
                      </a:r>
                      <a:r>
                        <a:rPr lang="en-US" b="1" dirty="0" smtClean="0"/>
                        <a:t>XIX </a:t>
                      </a:r>
                      <a:r>
                        <a:rPr lang="ru-RU" b="1" dirty="0" smtClean="0"/>
                        <a:t>вв.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Характеризуется возвышенными устремлениями и идеалами, мечтательностью,</a:t>
                      </a:r>
                      <a:r>
                        <a:rPr lang="ru-RU" baseline="0" dirty="0" smtClean="0"/>
                        <a:t> острым желанием создать совершенный мир и резким выступлением против будничности и серости действительности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Ампир, три пер.  десятилетия</a:t>
                      </a:r>
                      <a:r>
                        <a:rPr lang="en-US" b="1" dirty="0" smtClean="0"/>
                        <a:t> XIX </a:t>
                      </a:r>
                      <a:r>
                        <a:rPr lang="ru-RU" b="1" dirty="0" smtClean="0"/>
                        <a:t>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Ориентировался на античные и древнеегипетские образы, воплощавшие величественную мощь и воинскую силу, поиск изящной простоты и предельной выразительности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296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0" y="404664"/>
            <a:ext cx="9144000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Стили в искусстве Запада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524000" y="1556792"/>
          <a:ext cx="9144000" cy="5303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11760"/>
                <a:gridCol w="6732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Реализм, </a:t>
                      </a:r>
                      <a:r>
                        <a:rPr lang="en-US" b="1" dirty="0" smtClean="0"/>
                        <a:t>XIX – XX </a:t>
                      </a:r>
                      <a:r>
                        <a:rPr lang="ru-RU" b="1" dirty="0" smtClean="0"/>
                        <a:t>вв.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Достоверность в воспроизведении действительности без искажений и приукрашиваний, внимательное исследование  действительности, утверждение эстетической ценности повседневной жизни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Импрессионизм, </a:t>
                      </a:r>
                      <a:r>
                        <a:rPr lang="ru-RU" b="1" dirty="0" err="1" smtClean="0"/>
                        <a:t>втор.пол</a:t>
                      </a:r>
                      <a:r>
                        <a:rPr lang="ru-RU" b="1" dirty="0" smtClean="0"/>
                        <a:t>. </a:t>
                      </a:r>
                      <a:r>
                        <a:rPr lang="en-US" b="1" dirty="0" smtClean="0"/>
                        <a:t>XIX </a:t>
                      </a:r>
                      <a:r>
                        <a:rPr lang="ru-RU" b="1" dirty="0" smtClean="0"/>
                        <a:t>в. (1874-1876)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живописи и скульптуре; стремление передать непосредственное впечатление от окружающей среды живописными средствами (через иллюзию света и воздуха, растворение цвета в свете и воздухе, использование чистых цветов</a:t>
                      </a:r>
                      <a:r>
                        <a:rPr lang="ru-RU" baseline="0" dirty="0" smtClean="0"/>
                        <a:t> и оптического восприятия глаза, лишение предмета материальности формы) и охватить лишь ее внешнюю видимую сторону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Модерн, 1892-1914 гг. (арт-</a:t>
                      </a:r>
                      <a:r>
                        <a:rPr lang="ru-RU" b="1" dirty="0" err="1" smtClean="0"/>
                        <a:t>нуво</a:t>
                      </a:r>
                      <a:r>
                        <a:rPr lang="ru-RU" b="1" dirty="0" smtClean="0"/>
                        <a:t>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Стремление к внешней декоративности с обилием кривых линий и нагромождением декоративных элементов; художественное взаимодействие разных искусств, смешение техник и жанров, стремление к крупной монументальной форме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Авангардизм, или авангард (модернизм), </a:t>
                      </a:r>
                      <a:r>
                        <a:rPr lang="en-US" b="1" dirty="0" smtClean="0"/>
                        <a:t>XX </a:t>
                      </a:r>
                      <a:r>
                        <a:rPr lang="ru-RU" b="1" dirty="0" smtClean="0"/>
                        <a:t>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Художественное направление, объединяющее все</a:t>
                      </a:r>
                      <a:r>
                        <a:rPr lang="ru-RU" baseline="0" dirty="0" smtClean="0"/>
                        <a:t> новейшие, экспериментальные взгляды, концепции, течения, школы, порывающие с существующими традициями. Поиск новых форм и путей творчества превращается в самоцель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868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0" y="404664"/>
            <a:ext cx="9144000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Стили в искусстве Запада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524000" y="1556792"/>
          <a:ext cx="9144000" cy="5303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11760"/>
                <a:gridCol w="6732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Символизм, кон. </a:t>
                      </a:r>
                      <a:r>
                        <a:rPr lang="en-US" b="1" dirty="0" smtClean="0"/>
                        <a:t>XIX – </a:t>
                      </a:r>
                      <a:r>
                        <a:rPr lang="ru-RU" b="1" dirty="0" smtClean="0"/>
                        <a:t>нач.</a:t>
                      </a:r>
                      <a:r>
                        <a:rPr lang="en-US" b="1" dirty="0" smtClean="0"/>
                        <a:t> XX </a:t>
                      </a:r>
                      <a:r>
                        <a:rPr lang="ru-RU" b="1" dirty="0" smtClean="0"/>
                        <a:t>вв.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Таинственность, необычность, мистицизм, стремление открыть новые высшие ценности с помощью символов, иносказаний. Уединение в мире собственных изображений, видений, созданных силой фантазии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Фовизм, нач. </a:t>
                      </a:r>
                      <a:r>
                        <a:rPr lang="en-US" b="1" dirty="0" smtClean="0"/>
                        <a:t>XX </a:t>
                      </a:r>
                      <a:r>
                        <a:rPr lang="ru-RU" b="1" dirty="0" smtClean="0"/>
                        <a:t>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Условность формы и пространства, четкий силуэт и лаконизм линий. Создание художественных образов исключительно с помощью яркого открытого цвета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Экспрессионизм, </a:t>
                      </a:r>
                      <a:r>
                        <a:rPr lang="ru-RU" b="1" dirty="0" err="1" smtClean="0"/>
                        <a:t>перв.четв</a:t>
                      </a:r>
                      <a:r>
                        <a:rPr lang="ru-RU" b="1" dirty="0" smtClean="0"/>
                        <a:t>.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en-US" b="1" baseline="0" dirty="0" smtClean="0"/>
                        <a:t>XX </a:t>
                      </a:r>
                      <a:r>
                        <a:rPr lang="ru-RU" b="1" baseline="0" dirty="0" smtClean="0"/>
                        <a:t>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Единственная реальность для художника – субъективный духовный мир человека. Внешняя повышенная экспрессивность, эмоциональность, почти отталкивающая деформация. Стремление выразить  драматическую  подавленность, отчужденность человека во враждебном ему мире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Конструктивизм, рубеж </a:t>
                      </a:r>
                      <a:r>
                        <a:rPr lang="en-US" b="1" dirty="0" smtClean="0"/>
                        <a:t>XIX – XX</a:t>
                      </a:r>
                      <a:r>
                        <a:rPr lang="ru-RU" b="1" baseline="0" dirty="0" smtClean="0"/>
                        <a:t> вв.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Основная установка: сближение искусства с практикой индустриального быта по линии формы, геометризация контуров и обнажение технической основы строительства в архитектуре, функционально оправданное конструирование в прикладном искусстве, стилизация документов и воспроизведение производственных ритмов в поэзии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9084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0" y="404664"/>
            <a:ext cx="9144000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Стили в искусстве Запада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524000" y="1556792"/>
          <a:ext cx="9144000" cy="55778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11760"/>
                <a:gridCol w="6732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Дадаизм , нач. </a:t>
                      </a:r>
                      <a:r>
                        <a:rPr lang="en-US" b="1" dirty="0" smtClean="0"/>
                        <a:t>XX </a:t>
                      </a:r>
                      <a:r>
                        <a:rPr lang="ru-RU" b="1" dirty="0" smtClean="0"/>
                        <a:t>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Ставка в художественном творчестве на случайные процессы, психический автоматизм действий, на импровизацию, фотомонтаж. Композиции нарочито аналогичные,</a:t>
                      </a:r>
                      <a:r>
                        <a:rPr lang="ru-RU" b="0" baseline="0" dirty="0" smtClean="0"/>
                        <a:t> иногда абстрактные, иногда составленные из реальных бытовых предметов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Футуризм, нач. </a:t>
                      </a:r>
                      <a:r>
                        <a:rPr lang="en-US" b="1" dirty="0" smtClean="0"/>
                        <a:t>XX </a:t>
                      </a:r>
                      <a:r>
                        <a:rPr lang="ru-RU" b="1" dirty="0" smtClean="0"/>
                        <a:t>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Отрицание художественного наследия и достижений прошлого, разрушение условных форм искусства. Чрезмерное восхваление техники, урбанизма, промышленного духа, культ силы и личности художника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Абстракционизм, </a:t>
                      </a:r>
                      <a:r>
                        <a:rPr lang="en-US" b="1" dirty="0" smtClean="0"/>
                        <a:t>XX </a:t>
                      </a:r>
                      <a:r>
                        <a:rPr lang="ru-RU" b="1" dirty="0" smtClean="0"/>
                        <a:t>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Беспредметное искусство, предельный отказ от сознательности, от воспроизведения форм реальных объектов, крайняя формализация композиций. Стремление выразить бегство личности от банальной и иллюзорной действительности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Оп-арт, сер. </a:t>
                      </a:r>
                      <a:r>
                        <a:rPr lang="en-US" b="1" dirty="0" smtClean="0"/>
                        <a:t>XX </a:t>
                      </a:r>
                      <a:r>
                        <a:rPr lang="ru-RU" b="1" dirty="0" smtClean="0"/>
                        <a:t>в.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Использование зрительных</a:t>
                      </a:r>
                      <a:r>
                        <a:rPr lang="ru-RU" baseline="0" dirty="0" smtClean="0"/>
                        <a:t> иллюзий, создаваемых с помощью эффекта пространственного перемещения, слияния, резких цветовых контрастов, извивающихся линий, пересечение решетчатых и спиралевидных контрастов. Создание на плоскости впечатления удаления и приближения планов, динамика абстрактного пространства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5698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0" y="404664"/>
            <a:ext cx="9144000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Стили в искусстве Запада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524000" y="1556792"/>
          <a:ext cx="9144000" cy="49377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11760"/>
                <a:gridCol w="673224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Супрематизм, нач.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en-US" b="1" baseline="0" dirty="0" smtClean="0"/>
                        <a:t>XX </a:t>
                      </a:r>
                      <a:r>
                        <a:rPr lang="ru-RU" b="1" baseline="0" dirty="0" smtClean="0"/>
                        <a:t>в.</a:t>
                      </a:r>
                      <a:endParaRPr lang="ru-RU" b="1" dirty="0" smtClean="0"/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Поиск рационально  организованных форм, создание логически упорядоченных конструкций из объемов, линий; комбинации простейших геометрических элементов (квадрата, прямоугольника,  креста, круга), среди которых</a:t>
                      </a:r>
                      <a:r>
                        <a:rPr lang="ru-RU" b="0" baseline="0" dirty="0" smtClean="0"/>
                        <a:t> квадрат – наиболее частый элемент, т.е. полностью очищенный от всех содержательных ассоциаций.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Ташизм, сер. </a:t>
                      </a:r>
                      <a:r>
                        <a:rPr lang="en-US" b="1" dirty="0" smtClean="0"/>
                        <a:t>XX </a:t>
                      </a:r>
                      <a:r>
                        <a:rPr lang="ru-RU" b="1" dirty="0" smtClean="0"/>
                        <a:t>в.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Стремление выразить стихийность, бессознательность</a:t>
                      </a:r>
                      <a:r>
                        <a:rPr lang="ru-RU" baseline="0" dirty="0" smtClean="0"/>
                        <a:t> творчества в порывистости, импульсивности действий должника, в динамике пятен, объемов, линий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Сюрреализм,</a:t>
                      </a:r>
                      <a:r>
                        <a:rPr lang="ru-RU" b="1" baseline="0" dirty="0" smtClean="0"/>
                        <a:t> пер. пол. </a:t>
                      </a:r>
                      <a:r>
                        <a:rPr lang="en-US" b="1" baseline="0" dirty="0" smtClean="0"/>
                        <a:t>XX </a:t>
                      </a:r>
                      <a:r>
                        <a:rPr lang="ru-RU" b="1" baseline="0" dirty="0" smtClean="0"/>
                        <a:t>в.</a:t>
                      </a:r>
                      <a:endParaRPr lang="ru-RU" b="1" dirty="0" smtClean="0"/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Восприятие современного</a:t>
                      </a:r>
                      <a:r>
                        <a:rPr lang="ru-RU" baseline="0" dirty="0" smtClean="0"/>
                        <a:t> мира как  абсурдного, парадоксального, безумного. Отражение «</a:t>
                      </a:r>
                      <a:r>
                        <a:rPr lang="ru-RU" baseline="0" dirty="0" err="1" smtClean="0"/>
                        <a:t>сверхреальных</a:t>
                      </a:r>
                      <a:r>
                        <a:rPr lang="ru-RU" baseline="0" dirty="0" smtClean="0"/>
                        <a:t>» аналогичных связей объектов реального мира, проявляющихся лишь в подсознании человека либо в состоянии сна, гипноза, болезни. Иррациональное сочетание сугубо предметных фрагментов реальности, в натуральном виде или парадоксальным образом деформированных. Стремление изобразить смятенного человека в таинственном и непознаваемом мире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2055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0" y="404664"/>
            <a:ext cx="9144000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Стили в искусстве Запада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524000" y="1556792"/>
          <a:ext cx="9144000" cy="49377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11760"/>
                <a:gridCol w="673224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Поп-арт, сер. </a:t>
                      </a:r>
                      <a:r>
                        <a:rPr lang="en-US" b="1" dirty="0" smtClean="0"/>
                        <a:t>XX </a:t>
                      </a:r>
                      <a:r>
                        <a:rPr lang="ru-RU" b="1" dirty="0" smtClean="0"/>
                        <a:t>в.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Это популярное, общедоступное искусство. Изображение грубого мира материальных вещей. Намеренно случайное сочетание готовых бытовых предметов, механических копий, фрагментов массовых печатных изданий. Стремление изобразить </a:t>
                      </a:r>
                      <a:r>
                        <a:rPr lang="ru-RU" b="0" dirty="0" err="1" smtClean="0"/>
                        <a:t>деидеологизированную</a:t>
                      </a:r>
                      <a:r>
                        <a:rPr lang="ru-RU" b="0" dirty="0" smtClean="0"/>
                        <a:t> личность общества «массового потребления»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Гиперреализм,</a:t>
                      </a:r>
                      <a:r>
                        <a:rPr lang="ru-RU" b="1" baseline="0" dirty="0" smtClean="0"/>
                        <a:t> втор. пол. </a:t>
                      </a:r>
                      <a:r>
                        <a:rPr lang="en-US" b="1" baseline="0" dirty="0" smtClean="0"/>
                        <a:t>XX </a:t>
                      </a:r>
                      <a:r>
                        <a:rPr lang="ru-RU" b="1" baseline="0" dirty="0" smtClean="0"/>
                        <a:t>в.</a:t>
                      </a:r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Точное воспроизведение отдельных фрагментов действительности (цветная фотография, муляж) ради достижения иллюзионистических эффектов, останавливающих внимание зрителя. Имитация документальной точности. Стремление изобразить</a:t>
                      </a:r>
                      <a:r>
                        <a:rPr lang="ru-RU" baseline="0" dirty="0" smtClean="0"/>
                        <a:t> обезличенную живую систему в жестком и грубом мире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Неореализм, сер. </a:t>
                      </a:r>
                      <a:r>
                        <a:rPr lang="en-US" b="1" dirty="0" smtClean="0"/>
                        <a:t>XX </a:t>
                      </a:r>
                      <a:r>
                        <a:rPr lang="ru-RU" b="1" dirty="0" smtClean="0"/>
                        <a:t>В. (модификация критического реализма)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 жизни естественной, «разгримированной». Стремление к социальной справедливости, демократизм, протест против жестокости буржуазного общества. В центре произведения – неизменно судьба простого человека, народная жизнь без прикрас. Стремление личности и преодоление эгоцентризма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9493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0" y="7937"/>
            <a:ext cx="9144000" cy="10542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искусства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</a:t>
            </a:r>
          </a:p>
        </p:txBody>
      </p:sp>
      <p:sp>
        <p:nvSpPr>
          <p:cNvPr id="4" name="AutoShape 2" descr="&amp;Acy;&amp;vcy;&amp;acy;&amp;ncy;&amp;gcy;&amp;dcy;&amp;icy;&amp;zcy;&amp;mcy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34957">
            <a:off x="1306065" y="872800"/>
            <a:ext cx="9140388" cy="5772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7416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914400" y="300251"/>
            <a:ext cx="9921922" cy="5732059"/>
          </a:xfrm>
          <a:prstGeom prst="rect">
            <a:avLst/>
          </a:prstGeom>
        </p:spPr>
      </p:pic>
      <p:sp>
        <p:nvSpPr>
          <p:cNvPr id="3" name="AutoShape 2" descr="http://%D1%81%D1%85%D0%B5%D0%BC%D0%BE.%D1%80%D1%84/upload/sx/438/preview/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87728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8"/>
          <p:cNvGrpSpPr>
            <a:grpSpLocks/>
          </p:cNvGrpSpPr>
          <p:nvPr/>
        </p:nvGrpSpPr>
        <p:grpSpPr bwMode="auto">
          <a:xfrm>
            <a:off x="1955801" y="266700"/>
            <a:ext cx="8208963" cy="5683250"/>
            <a:chOff x="272" y="168"/>
            <a:chExt cx="9929" cy="1152"/>
          </a:xfrm>
        </p:grpSpPr>
        <p:cxnSp>
          <p:nvCxnSpPr>
            <p:cNvPr id="7172" name="_s7172"/>
            <p:cNvCxnSpPr>
              <a:cxnSpLocks noChangeShapeType="1"/>
              <a:stCxn id="17" idx="0"/>
              <a:endCxn id="8" idx="2"/>
            </p:cNvCxnSpPr>
            <p:nvPr/>
          </p:nvCxnSpPr>
          <p:spPr bwMode="auto">
            <a:xfrm rot="5400000" flipH="1">
              <a:off x="9447" y="707"/>
              <a:ext cx="144" cy="505"/>
            </a:xfrm>
            <a:prstGeom prst="bentConnector3">
              <a:avLst>
                <a:gd name="adj1" fmla="val 1606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3" name="_s7173"/>
            <p:cNvCxnSpPr>
              <a:cxnSpLocks noChangeShapeType="1"/>
              <a:stCxn id="16" idx="0"/>
              <a:endCxn id="8" idx="2"/>
            </p:cNvCxnSpPr>
            <p:nvPr/>
          </p:nvCxnSpPr>
          <p:spPr bwMode="auto">
            <a:xfrm rot="16200000">
              <a:off x="8943" y="708"/>
              <a:ext cx="144" cy="503"/>
            </a:xfrm>
            <a:prstGeom prst="bentConnector3">
              <a:avLst>
                <a:gd name="adj1" fmla="val 1606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4" name="_s7174"/>
            <p:cNvCxnSpPr>
              <a:cxnSpLocks noChangeShapeType="1"/>
              <a:stCxn id="15" idx="0"/>
              <a:endCxn id="6" idx="2"/>
            </p:cNvCxnSpPr>
            <p:nvPr/>
          </p:nvCxnSpPr>
          <p:spPr bwMode="auto">
            <a:xfrm rot="5400000" flipH="1">
              <a:off x="7433" y="707"/>
              <a:ext cx="144" cy="505"/>
            </a:xfrm>
            <a:prstGeom prst="bentConnector3">
              <a:avLst>
                <a:gd name="adj1" fmla="val 1606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5" name="_s7175"/>
            <p:cNvCxnSpPr>
              <a:cxnSpLocks noChangeShapeType="1"/>
              <a:stCxn id="14" idx="0"/>
              <a:endCxn id="6" idx="2"/>
            </p:cNvCxnSpPr>
            <p:nvPr/>
          </p:nvCxnSpPr>
          <p:spPr bwMode="auto">
            <a:xfrm rot="16200000">
              <a:off x="6929" y="708"/>
              <a:ext cx="144" cy="503"/>
            </a:xfrm>
            <a:prstGeom prst="bentConnector3">
              <a:avLst>
                <a:gd name="adj1" fmla="val 1606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6" name="_s7176"/>
            <p:cNvCxnSpPr>
              <a:cxnSpLocks noChangeShapeType="1"/>
              <a:stCxn id="13" idx="0"/>
              <a:endCxn id="5" idx="2"/>
            </p:cNvCxnSpPr>
            <p:nvPr/>
          </p:nvCxnSpPr>
          <p:spPr bwMode="auto">
            <a:xfrm rot="5400000" flipH="1">
              <a:off x="5418" y="707"/>
              <a:ext cx="144" cy="505"/>
            </a:xfrm>
            <a:prstGeom prst="bentConnector3">
              <a:avLst>
                <a:gd name="adj1" fmla="val 1606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7" name="_s7177"/>
            <p:cNvCxnSpPr>
              <a:cxnSpLocks noChangeShapeType="1"/>
              <a:stCxn id="12" idx="0"/>
              <a:endCxn id="5" idx="2"/>
            </p:cNvCxnSpPr>
            <p:nvPr/>
          </p:nvCxnSpPr>
          <p:spPr bwMode="auto">
            <a:xfrm rot="16200000">
              <a:off x="4914" y="708"/>
              <a:ext cx="144" cy="503"/>
            </a:xfrm>
            <a:prstGeom prst="bentConnector3">
              <a:avLst>
                <a:gd name="adj1" fmla="val 1606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8" name="_s7178"/>
            <p:cNvCxnSpPr>
              <a:cxnSpLocks noChangeShapeType="1"/>
              <a:stCxn id="11" idx="0"/>
              <a:endCxn id="4" idx="2"/>
            </p:cNvCxnSpPr>
            <p:nvPr/>
          </p:nvCxnSpPr>
          <p:spPr bwMode="auto">
            <a:xfrm rot="5400000" flipH="1">
              <a:off x="2900" y="203"/>
              <a:ext cx="144" cy="1513"/>
            </a:xfrm>
            <a:prstGeom prst="bentConnector3">
              <a:avLst>
                <a:gd name="adj1" fmla="val 1606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9" name="_s7179"/>
            <p:cNvCxnSpPr>
              <a:cxnSpLocks noChangeShapeType="1"/>
              <a:stCxn id="10" idx="0"/>
              <a:endCxn id="4" idx="2"/>
            </p:cNvCxnSpPr>
            <p:nvPr/>
          </p:nvCxnSpPr>
          <p:spPr bwMode="auto">
            <a:xfrm rot="5400000" flipH="1">
              <a:off x="2396" y="707"/>
              <a:ext cx="144" cy="505"/>
            </a:xfrm>
            <a:prstGeom prst="bentConnector3">
              <a:avLst>
                <a:gd name="adj1" fmla="val 1606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0" name="_s7180"/>
            <p:cNvCxnSpPr>
              <a:cxnSpLocks noChangeShapeType="1"/>
              <a:stCxn id="9" idx="0"/>
              <a:endCxn id="4" idx="2"/>
            </p:cNvCxnSpPr>
            <p:nvPr/>
          </p:nvCxnSpPr>
          <p:spPr bwMode="auto">
            <a:xfrm rot="16200000">
              <a:off x="1892" y="708"/>
              <a:ext cx="144" cy="503"/>
            </a:xfrm>
            <a:prstGeom prst="bentConnector3">
              <a:avLst>
                <a:gd name="adj1" fmla="val 1606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1" name="_s7181"/>
            <p:cNvCxnSpPr>
              <a:cxnSpLocks noChangeShapeType="1"/>
              <a:stCxn id="8" idx="0"/>
              <a:endCxn id="3" idx="2"/>
            </p:cNvCxnSpPr>
            <p:nvPr/>
          </p:nvCxnSpPr>
          <p:spPr bwMode="auto">
            <a:xfrm rot="5400000" flipH="1">
              <a:off x="7432" y="-1235"/>
              <a:ext cx="144" cy="3525"/>
            </a:xfrm>
            <a:prstGeom prst="bentConnector3">
              <a:avLst>
                <a:gd name="adj1" fmla="val 1606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2" name="_s7182"/>
            <p:cNvCxnSpPr>
              <a:cxnSpLocks noChangeShapeType="1"/>
              <a:stCxn id="7" idx="0"/>
              <a:endCxn id="4" idx="2"/>
            </p:cNvCxnSpPr>
            <p:nvPr/>
          </p:nvCxnSpPr>
          <p:spPr bwMode="auto">
            <a:xfrm rot="16200000">
              <a:off x="1388" y="204"/>
              <a:ext cx="144" cy="1511"/>
            </a:xfrm>
            <a:prstGeom prst="bentConnector3">
              <a:avLst>
                <a:gd name="adj1" fmla="val 1606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3" name="_s7183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6425" y="-228"/>
              <a:ext cx="144" cy="1511"/>
            </a:xfrm>
            <a:prstGeom prst="bentConnector3">
              <a:avLst>
                <a:gd name="adj1" fmla="val 1606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4" name="_s7184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5417" y="276"/>
              <a:ext cx="144" cy="504"/>
            </a:xfrm>
            <a:prstGeom prst="bentConnector3">
              <a:avLst>
                <a:gd name="adj1" fmla="val 1606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5" name="_s7185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3906" y="-1235"/>
              <a:ext cx="144" cy="3526"/>
            </a:xfrm>
            <a:prstGeom prst="bentConnector3">
              <a:avLst>
                <a:gd name="adj1" fmla="val 1606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7186"/>
            <p:cNvSpPr>
              <a:spLocks noChangeArrowheads="1"/>
            </p:cNvSpPr>
            <p:nvPr/>
          </p:nvSpPr>
          <p:spPr bwMode="auto">
            <a:xfrm>
              <a:off x="5308" y="16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Классификация видов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искусств</a:t>
              </a:r>
            </a:p>
          </p:txBody>
        </p:sp>
        <p:sp>
          <p:nvSpPr>
            <p:cNvPr id="4" name="_s7187"/>
            <p:cNvSpPr>
              <a:spLocks noChangeArrowheads="1"/>
            </p:cNvSpPr>
            <p:nvPr/>
          </p:nvSpPr>
          <p:spPr bwMode="auto">
            <a:xfrm>
              <a:off x="1783" y="60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Средства 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способы создания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художественного образа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5" name="_s7188"/>
            <p:cNvSpPr>
              <a:spLocks noChangeArrowheads="1"/>
            </p:cNvSpPr>
            <p:nvPr/>
          </p:nvSpPr>
          <p:spPr bwMode="auto">
            <a:xfrm>
              <a:off x="4806" y="60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По динамичности</a:t>
              </a:r>
            </a:p>
          </p:txBody>
        </p:sp>
        <p:sp>
          <p:nvSpPr>
            <p:cNvPr id="6" name="_s7189"/>
            <p:cNvSpPr>
              <a:spLocks noChangeArrowheads="1"/>
            </p:cNvSpPr>
            <p:nvPr/>
          </p:nvSpPr>
          <p:spPr bwMode="auto">
            <a:xfrm>
              <a:off x="6820" y="60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Художественное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самовыражение</a:t>
              </a:r>
            </a:p>
          </p:txBody>
        </p:sp>
        <p:sp>
          <p:nvSpPr>
            <p:cNvPr id="7" name="_s7190"/>
            <p:cNvSpPr>
              <a:spLocks noChangeArrowheads="1"/>
            </p:cNvSpPr>
            <p:nvPr/>
          </p:nvSpPr>
          <p:spPr bwMode="auto">
            <a:xfrm>
              <a:off x="272" y="103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Посредством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слова</a:t>
              </a:r>
            </a:p>
          </p:txBody>
        </p:sp>
        <p:sp>
          <p:nvSpPr>
            <p:cNvPr id="8" name="_s7191"/>
            <p:cNvSpPr>
              <a:spLocks noChangeArrowheads="1"/>
            </p:cNvSpPr>
            <p:nvPr/>
          </p:nvSpPr>
          <p:spPr bwMode="auto">
            <a:xfrm>
              <a:off x="8834" y="60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Инструменты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потребления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9" name="_s7192"/>
            <p:cNvSpPr>
              <a:spLocks noChangeArrowheads="1"/>
            </p:cNvSpPr>
            <p:nvPr/>
          </p:nvSpPr>
          <p:spPr bwMode="auto">
            <a:xfrm>
              <a:off x="1280" y="103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Посредством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Зрительного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образа</a:t>
              </a:r>
            </a:p>
          </p:txBody>
        </p:sp>
        <p:sp>
          <p:nvSpPr>
            <p:cNvPr id="10" name="_s7193"/>
            <p:cNvSpPr>
              <a:spLocks noChangeArrowheads="1"/>
            </p:cNvSpPr>
            <p:nvPr/>
          </p:nvSpPr>
          <p:spPr bwMode="auto">
            <a:xfrm>
              <a:off x="2288" y="103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Посредством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Объемно-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пространственной</a:t>
              </a:r>
              <a:endPara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формы</a:t>
              </a:r>
            </a:p>
          </p:txBody>
        </p:sp>
        <p:sp>
          <p:nvSpPr>
            <p:cNvPr id="11" name="_s7194"/>
            <p:cNvSpPr>
              <a:spLocks noChangeArrowheads="1"/>
            </p:cNvSpPr>
            <p:nvPr/>
          </p:nvSpPr>
          <p:spPr bwMode="auto">
            <a:xfrm>
              <a:off x="3296" y="1032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Звуковые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интонации</a:t>
              </a:r>
            </a:p>
          </p:txBody>
        </p:sp>
        <p:sp>
          <p:nvSpPr>
            <p:cNvPr id="12" name="_s7195"/>
            <p:cNvSpPr>
              <a:spLocks noChangeArrowheads="1"/>
            </p:cNvSpPr>
            <p:nvPr/>
          </p:nvSpPr>
          <p:spPr bwMode="auto">
            <a:xfrm>
              <a:off x="4303" y="1032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пространственные</a:t>
              </a:r>
            </a:p>
          </p:txBody>
        </p:sp>
        <p:sp>
          <p:nvSpPr>
            <p:cNvPr id="13" name="_s7196"/>
            <p:cNvSpPr>
              <a:spLocks noChangeArrowheads="1"/>
            </p:cNvSpPr>
            <p:nvPr/>
          </p:nvSpPr>
          <p:spPr bwMode="auto">
            <a:xfrm>
              <a:off x="5310" y="1032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временные</a:t>
              </a:r>
            </a:p>
          </p:txBody>
        </p:sp>
        <p:sp>
          <p:nvSpPr>
            <p:cNvPr id="14" name="_s7197"/>
            <p:cNvSpPr>
              <a:spLocks noChangeArrowheads="1"/>
            </p:cNvSpPr>
            <p:nvPr/>
          </p:nvSpPr>
          <p:spPr bwMode="auto">
            <a:xfrm>
              <a:off x="6317" y="1032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речевые</a:t>
              </a:r>
            </a:p>
          </p:txBody>
        </p:sp>
        <p:sp>
          <p:nvSpPr>
            <p:cNvPr id="15" name="_s7198"/>
            <p:cNvSpPr>
              <a:spLocks noChangeArrowheads="1"/>
            </p:cNvSpPr>
            <p:nvPr/>
          </p:nvSpPr>
          <p:spPr bwMode="auto">
            <a:xfrm>
              <a:off x="7324" y="1032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изобразительные</a:t>
              </a:r>
            </a:p>
          </p:txBody>
        </p:sp>
        <p:sp>
          <p:nvSpPr>
            <p:cNvPr id="16" name="_s7199"/>
            <p:cNvSpPr>
              <a:spLocks noChangeArrowheads="1"/>
            </p:cNvSpPr>
            <p:nvPr/>
          </p:nvSpPr>
          <p:spPr bwMode="auto">
            <a:xfrm>
              <a:off x="8331" y="1032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зрительные</a:t>
              </a:r>
            </a:p>
          </p:txBody>
        </p:sp>
        <p:sp>
          <p:nvSpPr>
            <p:cNvPr id="17" name="_s7200"/>
            <p:cNvSpPr>
              <a:spLocks noChangeArrowheads="1"/>
            </p:cNvSpPr>
            <p:nvPr/>
          </p:nvSpPr>
          <p:spPr bwMode="auto">
            <a:xfrm>
              <a:off x="9338" y="1032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Слуховые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383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Выполните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Напишите эссе на тему: «Мой любимый вид искусства» </a:t>
            </a:r>
          </a:p>
          <a:p>
            <a:r>
              <a:rPr lang="ru-RU" dirty="0" smtClean="0"/>
              <a:t>Эссе присылать на </a:t>
            </a:r>
            <a:r>
              <a:rPr lang="ru-RU" dirty="0" err="1" smtClean="0"/>
              <a:t>эл.почту</a:t>
            </a:r>
            <a:r>
              <a:rPr lang="ru-RU" dirty="0" smtClean="0"/>
              <a:t>: </a:t>
            </a:r>
            <a:r>
              <a:rPr lang="en-US" dirty="0" smtClean="0">
                <a:hlinkClick r:id="rId2"/>
              </a:rPr>
              <a:t>oleg.russkikh.70@mail.ru</a:t>
            </a:r>
            <a:r>
              <a:rPr lang="ru-RU" dirty="0" smtClean="0"/>
              <a:t>, либо в </a:t>
            </a:r>
            <a:r>
              <a:rPr lang="ru-RU" dirty="0" err="1" smtClean="0"/>
              <a:t>каб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2.3.1 ( истории и обществознания)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24"/>
          <p:cNvGrpSpPr>
            <a:grpSpLocks/>
          </p:cNvGrpSpPr>
          <p:nvPr/>
        </p:nvGrpSpPr>
        <p:grpSpPr bwMode="auto">
          <a:xfrm>
            <a:off x="1955801" y="266701"/>
            <a:ext cx="8208963" cy="5688013"/>
            <a:chOff x="272" y="168"/>
            <a:chExt cx="5171" cy="3583"/>
          </a:xfrm>
        </p:grpSpPr>
        <p:sp>
          <p:nvSpPr>
            <p:cNvPr id="3" name="_s2052"/>
            <p:cNvSpPr>
              <a:spLocks noChangeShapeType="1"/>
            </p:cNvSpPr>
            <p:nvPr/>
          </p:nvSpPr>
          <p:spPr bwMode="auto">
            <a:xfrm flipH="1" flipV="1">
              <a:off x="2191" y="1427"/>
              <a:ext cx="334" cy="2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_s2053"/>
            <p:cNvSpPr>
              <a:spLocks noChangeArrowheads="1"/>
            </p:cNvSpPr>
            <p:nvPr/>
          </p:nvSpPr>
          <p:spPr bwMode="auto">
            <a:xfrm>
              <a:off x="1434" y="738"/>
              <a:ext cx="851" cy="851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rPr>
                <a:t>архитектура</a:t>
              </a:r>
            </a:p>
          </p:txBody>
        </p:sp>
        <p:sp>
          <p:nvSpPr>
            <p:cNvPr id="5" name="_s2054"/>
            <p:cNvSpPr>
              <a:spLocks noChangeShapeType="1"/>
            </p:cNvSpPr>
            <p:nvPr/>
          </p:nvSpPr>
          <p:spPr bwMode="auto">
            <a:xfrm flipH="1">
              <a:off x="2027" y="2053"/>
              <a:ext cx="416" cy="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2055"/>
            <p:cNvSpPr>
              <a:spLocks noChangeArrowheads="1"/>
            </p:cNvSpPr>
            <p:nvPr/>
          </p:nvSpPr>
          <p:spPr bwMode="auto">
            <a:xfrm>
              <a:off x="1188" y="1818"/>
              <a:ext cx="851" cy="851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rPr>
                <a:t>литература</a:t>
              </a:r>
            </a:p>
          </p:txBody>
        </p:sp>
        <p:sp>
          <p:nvSpPr>
            <p:cNvPr id="7" name="_s2056"/>
            <p:cNvSpPr>
              <a:spLocks noChangeShapeType="1"/>
            </p:cNvSpPr>
            <p:nvPr/>
          </p:nvSpPr>
          <p:spPr bwMode="auto">
            <a:xfrm flipH="1">
              <a:off x="2488" y="2341"/>
              <a:ext cx="185" cy="3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_s2057"/>
            <p:cNvSpPr>
              <a:spLocks noChangeArrowheads="1"/>
            </p:cNvSpPr>
            <p:nvPr/>
          </p:nvSpPr>
          <p:spPr bwMode="auto">
            <a:xfrm>
              <a:off x="1879" y="2683"/>
              <a:ext cx="851" cy="851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rPr>
                <a:t>Танцы</a:t>
              </a:r>
            </a:p>
          </p:txBody>
        </p:sp>
        <p:sp>
          <p:nvSpPr>
            <p:cNvPr id="9" name="_s2058"/>
            <p:cNvSpPr>
              <a:spLocks noChangeShapeType="1"/>
            </p:cNvSpPr>
            <p:nvPr/>
          </p:nvSpPr>
          <p:spPr bwMode="auto">
            <a:xfrm>
              <a:off x="3041" y="2341"/>
              <a:ext cx="186" cy="3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_s2059"/>
            <p:cNvSpPr>
              <a:spLocks noChangeArrowheads="1"/>
            </p:cNvSpPr>
            <p:nvPr/>
          </p:nvSpPr>
          <p:spPr bwMode="auto">
            <a:xfrm>
              <a:off x="2986" y="2683"/>
              <a:ext cx="851" cy="851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rPr>
                <a:t>живопись</a:t>
              </a:r>
            </a:p>
          </p:txBody>
        </p:sp>
        <p:sp>
          <p:nvSpPr>
            <p:cNvPr id="11" name="_s2060"/>
            <p:cNvSpPr>
              <a:spLocks noChangeShapeType="1"/>
            </p:cNvSpPr>
            <p:nvPr/>
          </p:nvSpPr>
          <p:spPr bwMode="auto">
            <a:xfrm>
              <a:off x="3271" y="2053"/>
              <a:ext cx="417" cy="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_s2061"/>
            <p:cNvSpPr>
              <a:spLocks noChangeArrowheads="1"/>
            </p:cNvSpPr>
            <p:nvPr/>
          </p:nvSpPr>
          <p:spPr bwMode="auto">
            <a:xfrm>
              <a:off x="3677" y="1817"/>
              <a:ext cx="851" cy="851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rPr>
                <a:t>скульптура</a:t>
              </a:r>
            </a:p>
          </p:txBody>
        </p:sp>
        <p:sp>
          <p:nvSpPr>
            <p:cNvPr id="13" name="_s2062"/>
            <p:cNvSpPr>
              <a:spLocks noChangeShapeType="1"/>
            </p:cNvSpPr>
            <p:nvPr/>
          </p:nvSpPr>
          <p:spPr bwMode="auto">
            <a:xfrm flipV="1">
              <a:off x="3189" y="1427"/>
              <a:ext cx="334" cy="2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_s2063"/>
            <p:cNvSpPr>
              <a:spLocks noChangeArrowheads="1"/>
            </p:cNvSpPr>
            <p:nvPr/>
          </p:nvSpPr>
          <p:spPr bwMode="auto">
            <a:xfrm>
              <a:off x="3430" y="737"/>
              <a:ext cx="851" cy="851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rPr>
                <a:t>музыка</a:t>
              </a:r>
            </a:p>
          </p:txBody>
        </p:sp>
        <p:sp>
          <p:nvSpPr>
            <p:cNvPr id="15" name="_s2064"/>
            <p:cNvSpPr>
              <a:spLocks noChangeShapeType="1"/>
            </p:cNvSpPr>
            <p:nvPr/>
          </p:nvSpPr>
          <p:spPr bwMode="auto">
            <a:xfrm flipV="1">
              <a:off x="2857" y="1107"/>
              <a:ext cx="0" cy="4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_s2065"/>
            <p:cNvSpPr>
              <a:spLocks noChangeArrowheads="1"/>
            </p:cNvSpPr>
            <p:nvPr/>
          </p:nvSpPr>
          <p:spPr bwMode="auto">
            <a:xfrm>
              <a:off x="2432" y="257"/>
              <a:ext cx="851" cy="851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rPr>
                <a:t>Театр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7" name="_s2066"/>
            <p:cNvSpPr>
              <a:spLocks noChangeArrowheads="1"/>
            </p:cNvSpPr>
            <p:nvPr/>
          </p:nvSpPr>
          <p:spPr bwMode="auto">
            <a:xfrm>
              <a:off x="2432" y="1534"/>
              <a:ext cx="851" cy="85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1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rPr>
                <a:t>ВИДЫ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1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rPr>
                <a:t>ИСКУССТВА</a:t>
              </a:r>
            </a:p>
          </p:txBody>
        </p:sp>
      </p:grpSp>
      <p:pic>
        <p:nvPicPr>
          <p:cNvPr id="1043" name="Picture 40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76" y="2565401"/>
            <a:ext cx="19399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41" descr="05_11_15_Moz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0"/>
            <a:ext cx="191135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42" descr="715d0916e9c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5022850"/>
            <a:ext cx="30607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43" descr="xl_6cdf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476250"/>
            <a:ext cx="17621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44" descr="054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924175"/>
            <a:ext cx="1671637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45" descr="kinopois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4841876"/>
            <a:ext cx="12255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46" descr="19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0"/>
            <a:ext cx="1938338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5728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981200" y="8572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/>
              <a:t>Искусство зарождается в первобытном обществе и тесно связано с магией.</a:t>
            </a:r>
          </a:p>
        </p:txBody>
      </p:sp>
      <p:pic>
        <p:nvPicPr>
          <p:cNvPr id="7171" name="Содержимое 3" descr="рисунок410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1" y="2143125"/>
            <a:ext cx="4340225" cy="2827338"/>
          </a:xfrm>
        </p:spPr>
      </p:pic>
      <p:pic>
        <p:nvPicPr>
          <p:cNvPr id="7172" name="Содержимое 3" descr="рисунок411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0314" y="3929063"/>
            <a:ext cx="4143375" cy="2724150"/>
          </a:xfrm>
        </p:spPr>
      </p:pic>
    </p:spTree>
    <p:extLst>
      <p:ext uri="{BB962C8B-B14F-4D97-AF65-F5344CB8AC3E}">
        <p14:creationId xmlns="" xmlns:p14="http://schemas.microsoft.com/office/powerpoint/2010/main" val="3127788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03512" y="116632"/>
            <a:ext cx="828092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Теории о происхождении искусства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524000" y="1052737"/>
          <a:ext cx="9144000" cy="5354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08"/>
                <a:gridCol w="1872208"/>
                <a:gridCol w="2081294"/>
                <a:gridCol w="2346690"/>
              </a:tblGrid>
              <a:tr h="792088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Биологизаторская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Игровая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Магическая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Трудовая</a:t>
                      </a:r>
                      <a:endParaRPr lang="ru-RU" dirty="0"/>
                    </a:p>
                  </a:txBody>
                  <a:tcPr/>
                </a:tc>
              </a:tr>
              <a:tr h="4562087">
                <a:tc>
                  <a:txBody>
                    <a:bodyPr/>
                    <a:lstStyle/>
                    <a:p>
                      <a:r>
                        <a:rPr lang="ru-RU" dirty="0" smtClean="0"/>
                        <a:t>-из</a:t>
                      </a:r>
                      <a:r>
                        <a:rPr lang="ru-RU" baseline="0" dirty="0" smtClean="0"/>
                        <a:t> потребности привлечения внимания противоположного пола.</a:t>
                      </a:r>
                    </a:p>
                    <a:p>
                      <a:r>
                        <a:rPr lang="ru-RU" baseline="0" dirty="0" smtClean="0"/>
                        <a:t>-из душевного волнения, психики, находящейся в состоянии конфликта, в моменты преобразования и переключения энергии элементарных влечений на цели высокой творческой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-из потребности расходования человеком нерастраченной в трудовой</a:t>
                      </a:r>
                      <a:r>
                        <a:rPr lang="ru-RU" baseline="0" dirty="0" smtClean="0"/>
                        <a:t> деятельности  </a:t>
                      </a:r>
                      <a:r>
                        <a:rPr lang="ru-RU" dirty="0" smtClean="0"/>
                        <a:t>энергии,</a:t>
                      </a:r>
                    </a:p>
                    <a:p>
                      <a:r>
                        <a:rPr lang="ru-RU" dirty="0" smtClean="0"/>
                        <a:t>- из необходимости тренировки для усвоения социальных ролей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-форма</a:t>
                      </a:r>
                      <a:r>
                        <a:rPr lang="ru-RU" baseline="0" dirty="0" smtClean="0"/>
                        <a:t> различных видов магии, внедренной в повседневную деятельность (от первобытных времен)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-результат труда : полезные качества  произведенных предметов</a:t>
                      </a:r>
                      <a:r>
                        <a:rPr lang="ru-RU" baseline="0" dirty="0" smtClean="0"/>
                        <a:t> становятся объектом художественного наслаждения.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595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1703512" y="4562832"/>
            <a:ext cx="8784976" cy="1152128"/>
          </a:xfrm>
          <a:prstGeom prst="wedgeRectCallout">
            <a:avLst>
              <a:gd name="adj1" fmla="val -42865"/>
              <a:gd name="adj2" fmla="val 103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Искусство  - это мышление в образах.</a:t>
            </a:r>
          </a:p>
          <a:p>
            <a:pPr algn="r"/>
            <a:r>
              <a:rPr lang="ru-RU" i="1" dirty="0"/>
              <a:t>В.Г Белинский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47828" y="51480"/>
            <a:ext cx="309634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Главная задача искусства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75520" y="1268760"/>
            <a:ext cx="86409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Не в создании красоты ради эстетического удовольствия, а в образном освоении действительности.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07768" y="2348880"/>
            <a:ext cx="41764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Важнейшая особенность искусства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75520" y="3429000"/>
            <a:ext cx="86409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Не в создании красоты ради эстетического удовольствия, а в образном освоении действительности.</a:t>
            </a:r>
          </a:p>
        </p:txBody>
      </p:sp>
      <p:cxnSp>
        <p:nvCxnSpPr>
          <p:cNvPr id="10" name="Прямая соединительная линия 9"/>
          <p:cNvCxnSpPr>
            <a:stCxn id="5" idx="2"/>
            <a:endCxn id="6" idx="0"/>
          </p:cNvCxnSpPr>
          <p:nvPr/>
        </p:nvCxnSpPr>
        <p:spPr>
          <a:xfrm>
            <a:off x="6096000" y="915576"/>
            <a:ext cx="0" cy="353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7" idx="2"/>
            <a:endCxn id="8" idx="0"/>
          </p:cNvCxnSpPr>
          <p:nvPr/>
        </p:nvCxnSpPr>
        <p:spPr>
          <a:xfrm>
            <a:off x="6096000" y="32129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4172" y="5151546"/>
            <a:ext cx="1327835" cy="1706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938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07569" y="188640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Связь искусства и реальности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919968" y="1412776"/>
            <a:ext cx="158417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Реаль-ность</a:t>
            </a:r>
            <a:endParaRPr lang="ru-RU" sz="2000" b="1" dirty="0"/>
          </a:p>
        </p:txBody>
      </p:sp>
      <p:sp>
        <p:nvSpPr>
          <p:cNvPr id="5" name="Овал 4"/>
          <p:cNvSpPr/>
          <p:nvPr/>
        </p:nvSpPr>
        <p:spPr>
          <a:xfrm>
            <a:off x="8688288" y="1412776"/>
            <a:ext cx="158417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Искус-</a:t>
            </a:r>
            <a:r>
              <a:rPr lang="ru-RU" sz="2000" b="1" dirty="0" err="1"/>
              <a:t>ство</a:t>
            </a:r>
            <a:endParaRPr lang="ru-RU" sz="2000" b="1" dirty="0"/>
          </a:p>
        </p:txBody>
      </p:sp>
      <p:sp>
        <p:nvSpPr>
          <p:cNvPr id="6" name="Овал 5"/>
          <p:cNvSpPr/>
          <p:nvPr/>
        </p:nvSpPr>
        <p:spPr>
          <a:xfrm>
            <a:off x="1919968" y="3356992"/>
            <a:ext cx="158417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Эпоха</a:t>
            </a:r>
          </a:p>
        </p:txBody>
      </p:sp>
      <p:sp>
        <p:nvSpPr>
          <p:cNvPr id="7" name="Овал 6"/>
          <p:cNvSpPr/>
          <p:nvPr/>
        </p:nvSpPr>
        <p:spPr>
          <a:xfrm>
            <a:off x="8688288" y="3356992"/>
            <a:ext cx="158417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Худож</a:t>
            </a:r>
            <a:r>
              <a:rPr lang="ru-RU" sz="2000" b="1" dirty="0"/>
              <a:t>-ник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4131216" y="1484784"/>
            <a:ext cx="4104456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Отражает и воздействует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138464" y="2204864"/>
            <a:ext cx="426904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Влияет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59308" y="3553192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Искусство – детище двух творцов</a:t>
            </a:r>
          </a:p>
        </p:txBody>
      </p:sp>
      <p:sp>
        <p:nvSpPr>
          <p:cNvPr id="12" name="Стрелка влево 11"/>
          <p:cNvSpPr/>
          <p:nvPr/>
        </p:nvSpPr>
        <p:spPr>
          <a:xfrm>
            <a:off x="7608168" y="4129256"/>
            <a:ext cx="936104" cy="1638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0800000">
            <a:off x="3791744" y="4067160"/>
            <a:ext cx="936104" cy="1638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524000" y="5157192"/>
            <a:ext cx="4283968" cy="158417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Искусство всегда опирается на бытующие в культуре данного общества эстетические представления, каноны и идеалы.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6384032" y="5157152"/>
            <a:ext cx="4283968" cy="158417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Представления, идеалы общества преображаются творческими усилиями конкретного художника в неповторимое, уникальное произведение искусства.</a:t>
            </a:r>
          </a:p>
        </p:txBody>
      </p:sp>
    </p:spTree>
    <p:extLst>
      <p:ext uri="{BB962C8B-B14F-4D97-AF65-F5344CB8AC3E}">
        <p14:creationId xmlns="" xmlns:p14="http://schemas.microsoft.com/office/powerpoint/2010/main" val="26939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2471</Words>
  <Application>Microsoft Office PowerPoint</Application>
  <PresentationFormat>Произвольный</PresentationFormat>
  <Paragraphs>227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ИСКУССТВО И ДУХОВНАЯ ЖИЗНЬ</vt:lpstr>
      <vt:lpstr>Искусство</vt:lpstr>
      <vt:lpstr>Эстетическая культура</vt:lpstr>
      <vt:lpstr>Особенности искусства</vt:lpstr>
      <vt:lpstr>Слайд 5</vt:lpstr>
      <vt:lpstr>Искусство зарождается в первобытном обществе и тесно связано с магией.</vt:lpstr>
      <vt:lpstr>Теории о происхождении искусства</vt:lpstr>
      <vt:lpstr>Слайд 8</vt:lpstr>
      <vt:lpstr>Связь искусства и реальности</vt:lpstr>
      <vt:lpstr>Виды искусств</vt:lpstr>
      <vt:lpstr>Музы покровительницы искусств</vt:lpstr>
      <vt:lpstr>Зевс и Мнемосина</vt:lpstr>
      <vt:lpstr>Эрато - муза любовной поэзии, имя рассказывает об умении быть желанными и страстными тем, кто обучается данному искусству</vt:lpstr>
      <vt:lpstr>Эвтерпа или Евтерпа - муза, дочь Зевса и Мнемосины, покровительствует музыке и лирической поэзии. Имя получила от благодарных слушателей прекрасного песнопения</vt:lpstr>
      <vt:lpstr>Каллиопа - муза эпической поэзии, имя символизирует чарующее провозглашающее слово</vt:lpstr>
      <vt:lpstr>Клио - муза истории, дочь Зевса и богини памяти. Изображалась с пергаментным свитком в руках</vt:lpstr>
      <vt:lpstr>Мельпомена - муза трагедии. Мать сирен. Изображение - женщина в театральной маске в одной руке и мечом - в другой. На голове - венок из виноградных листьев. Изображение говорит о том, что невозможно перечить богам</vt:lpstr>
      <vt:lpstr>Талия, Фалия - муза комедийного жанра</vt:lpstr>
      <vt:lpstr>Урания - муза астрономии. Атрибуты - циркуль, глобус. Имя получила благодаря устремленности в небо тех, кто овладел ее знаниями</vt:lpstr>
      <vt:lpstr>Слайд 20</vt:lpstr>
      <vt:lpstr>Слайд 21</vt:lpstr>
      <vt:lpstr>Проблема соотношения реальности и вымысла в искусстве</vt:lpstr>
      <vt:lpstr>Слайд 23</vt:lpstr>
      <vt:lpstr>Особенности искусства. Основные черты</vt:lpstr>
      <vt:lpstr>2) Искусство субъективно</vt:lpstr>
      <vt:lpstr>3) Образность, создание художественного образа отличает искусство от других видов человеческой деятельности. </vt:lpstr>
      <vt:lpstr>Слайд 27</vt:lpstr>
      <vt:lpstr>Слайд 28</vt:lpstr>
      <vt:lpstr>6) Процессы в искусстве напрямую не зависят от опытного знания и материальных потребностей общества.</vt:lpstr>
      <vt:lpstr>3. Виды искусства (каждый обладает специфическим языком, своей знаковой системой).</vt:lpstr>
      <vt:lpstr>Архитектура</vt:lpstr>
      <vt:lpstr>Живопись</vt:lpstr>
      <vt:lpstr>Скульптура</vt:lpstr>
      <vt:lpstr>Кино</vt:lpstr>
      <vt:lpstr>Литература</vt:lpstr>
      <vt:lpstr>Театр</vt:lpstr>
      <vt:lpstr>Эстрада</vt:lpstr>
      <vt:lpstr>Слайд 38</vt:lpstr>
      <vt:lpstr>Стили в искусстве Запада</vt:lpstr>
      <vt:lpstr>Стили в искусстве Запада</vt:lpstr>
      <vt:lpstr>Стили в искусстве Запада</vt:lpstr>
      <vt:lpstr>Стили в искусстве Запада</vt:lpstr>
      <vt:lpstr>Стили в искусстве Запада</vt:lpstr>
      <vt:lpstr>Стили в искусстве Запада</vt:lpstr>
      <vt:lpstr>Стили в искусстве Запада</vt:lpstr>
      <vt:lpstr>Основные направления искусства XX в.</vt:lpstr>
      <vt:lpstr>Слайд 47</vt:lpstr>
      <vt:lpstr>Слайд 48</vt:lpstr>
      <vt:lpstr>                  Выполните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</dc:creator>
  <cp:lastModifiedBy>Русских Олег Петрович</cp:lastModifiedBy>
  <cp:revision>10</cp:revision>
  <dcterms:created xsi:type="dcterms:W3CDTF">2015-11-24T06:13:42Z</dcterms:created>
  <dcterms:modified xsi:type="dcterms:W3CDTF">2020-03-24T05:55:54Z</dcterms:modified>
</cp:coreProperties>
</file>