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0" r:id="rId6"/>
    <p:sldId id="260" r:id="rId7"/>
    <p:sldId id="261" r:id="rId8"/>
    <p:sldId id="262" r:id="rId9"/>
    <p:sldId id="263" r:id="rId10"/>
    <p:sldId id="264" r:id="rId11"/>
    <p:sldId id="269" r:id="rId12"/>
    <p:sldId id="265" r:id="rId13"/>
    <p:sldId id="266" r:id="rId14"/>
    <p:sldId id="267" r:id="rId15"/>
    <p:sldId id="268"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31" autoAdjust="0"/>
    <p:restoredTop sz="99855" autoAdjust="0"/>
  </p:normalViewPr>
  <p:slideViewPr>
    <p:cSldViewPr>
      <p:cViewPr>
        <p:scale>
          <a:sx n="80" d="100"/>
          <a:sy n="80" d="100"/>
        </p:scale>
        <p:origin x="-1008"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28378E-596D-49ED-82D3-D3C53A427DCB}" type="doc">
      <dgm:prSet loTypeId="urn:microsoft.com/office/officeart/2005/8/layout/lProcess3" loCatId="process" qsTypeId="urn:microsoft.com/office/officeart/2005/8/quickstyle/simple4" qsCatId="simple" csTypeId="urn:microsoft.com/office/officeart/2005/8/colors/accent1_2" csCatId="accent1" phldr="1"/>
      <dgm:spPr/>
      <dgm:t>
        <a:bodyPr/>
        <a:lstStyle/>
        <a:p>
          <a:endParaRPr lang="ru-RU"/>
        </a:p>
      </dgm:t>
    </dgm:pt>
    <dgm:pt modelId="{00BF88B6-0CFF-4B0D-9783-1DB496A834C3}">
      <dgm:prSet phldrT="[Текст]" custT="1"/>
      <dgm:spPr/>
      <dgm:t>
        <a:bodyPr/>
        <a:lstStyle/>
        <a:p>
          <a:r>
            <a:rPr lang="ru-RU" sz="1600" u="sng" dirty="0" smtClean="0"/>
            <a:t>Фискальная</a:t>
          </a:r>
          <a:endParaRPr lang="ru-RU" sz="1600" dirty="0"/>
        </a:p>
      </dgm:t>
    </dgm:pt>
    <dgm:pt modelId="{618F8D9E-0BA8-4526-8F5E-F9968EDB1753}" type="parTrans" cxnId="{2247F005-54AE-4669-AC25-23316E62832F}">
      <dgm:prSet/>
      <dgm:spPr/>
      <dgm:t>
        <a:bodyPr/>
        <a:lstStyle/>
        <a:p>
          <a:endParaRPr lang="ru-RU"/>
        </a:p>
      </dgm:t>
    </dgm:pt>
    <dgm:pt modelId="{A8271B30-C0DF-4D72-B9D2-E8C5AF9EC171}" type="sibTrans" cxnId="{2247F005-54AE-4669-AC25-23316E62832F}">
      <dgm:prSet/>
      <dgm:spPr/>
      <dgm:t>
        <a:bodyPr/>
        <a:lstStyle/>
        <a:p>
          <a:endParaRPr lang="ru-RU"/>
        </a:p>
      </dgm:t>
    </dgm:pt>
    <dgm:pt modelId="{BC3A7FE2-BD70-4080-A722-428A939928F7}">
      <dgm:prSet phldrT="[Текст]" custT="1"/>
      <dgm:spPr/>
      <dgm:t>
        <a:bodyPr/>
        <a:lstStyle/>
        <a:p>
          <a:r>
            <a:rPr lang="ru-RU" sz="1600" dirty="0" smtClean="0"/>
            <a:t>связана с формированием доходной части государственного бюджета и представляет собой изъятие средств налогоплательщиков в централизованные фонды государства.</a:t>
          </a:r>
          <a:endParaRPr lang="ru-RU" sz="1600" dirty="0"/>
        </a:p>
      </dgm:t>
    </dgm:pt>
    <dgm:pt modelId="{8F317295-7753-40C6-A9F0-F181A5B6F584}" type="parTrans" cxnId="{8217AEB5-8ED4-469B-B787-A60A89DAEA3B}">
      <dgm:prSet/>
      <dgm:spPr/>
      <dgm:t>
        <a:bodyPr/>
        <a:lstStyle/>
        <a:p>
          <a:endParaRPr lang="ru-RU"/>
        </a:p>
      </dgm:t>
    </dgm:pt>
    <dgm:pt modelId="{36BD8C61-B275-4B3C-9A75-7E81D1F22B94}" type="sibTrans" cxnId="{8217AEB5-8ED4-469B-B787-A60A89DAEA3B}">
      <dgm:prSet/>
      <dgm:spPr/>
      <dgm:t>
        <a:bodyPr/>
        <a:lstStyle/>
        <a:p>
          <a:endParaRPr lang="ru-RU"/>
        </a:p>
      </dgm:t>
    </dgm:pt>
    <dgm:pt modelId="{C07F93C6-07F0-4670-96E5-D2B5053B557F}">
      <dgm:prSet phldrT="[Текст]" custT="1"/>
      <dgm:spPr/>
      <dgm:t>
        <a:bodyPr/>
        <a:lstStyle/>
        <a:p>
          <a:r>
            <a:rPr lang="ru-RU" sz="1600" u="sng" dirty="0" err="1" smtClean="0"/>
            <a:t>Распредели-тельная</a:t>
          </a:r>
          <a:endParaRPr lang="ru-RU" sz="1600" dirty="0"/>
        </a:p>
      </dgm:t>
    </dgm:pt>
    <dgm:pt modelId="{D538E1FE-E72C-4612-A254-6E837814EC89}" type="parTrans" cxnId="{E1A622D1-5D61-4B9F-AB0C-FA9963383D26}">
      <dgm:prSet/>
      <dgm:spPr/>
      <dgm:t>
        <a:bodyPr/>
        <a:lstStyle/>
        <a:p>
          <a:endParaRPr lang="ru-RU"/>
        </a:p>
      </dgm:t>
    </dgm:pt>
    <dgm:pt modelId="{21B977AA-1890-42BE-8910-F16729286EA3}" type="sibTrans" cxnId="{E1A622D1-5D61-4B9F-AB0C-FA9963383D26}">
      <dgm:prSet/>
      <dgm:spPr/>
      <dgm:t>
        <a:bodyPr/>
        <a:lstStyle/>
        <a:p>
          <a:endParaRPr lang="ru-RU"/>
        </a:p>
      </dgm:t>
    </dgm:pt>
    <dgm:pt modelId="{D179BE23-0C27-4888-93BD-0C3CF8C3E0C8}">
      <dgm:prSet phldrT="[Текст]" custT="1"/>
      <dgm:spPr/>
      <dgm:t>
        <a:bodyPr/>
        <a:lstStyle/>
        <a:p>
          <a:r>
            <a:rPr lang="ru-RU" sz="1600" dirty="0" smtClean="0"/>
            <a:t>выполняет социальное предназначение, состоящее в перераспределении общественных доходов между различными категориями граждан, что гарантирует социальную стабильность в обществе.</a:t>
          </a:r>
          <a:endParaRPr lang="ru-RU" sz="1600" dirty="0"/>
        </a:p>
      </dgm:t>
    </dgm:pt>
    <dgm:pt modelId="{843F4E54-E8CB-49C3-BD1C-04DFEDD1EDD7}" type="parTrans" cxnId="{1FD4005C-06DB-4857-A412-436D4CACA5C1}">
      <dgm:prSet/>
      <dgm:spPr/>
      <dgm:t>
        <a:bodyPr/>
        <a:lstStyle/>
        <a:p>
          <a:endParaRPr lang="ru-RU"/>
        </a:p>
      </dgm:t>
    </dgm:pt>
    <dgm:pt modelId="{76F01921-6236-4699-BFF9-0C6BE46F35F3}" type="sibTrans" cxnId="{1FD4005C-06DB-4857-A412-436D4CACA5C1}">
      <dgm:prSet/>
      <dgm:spPr/>
      <dgm:t>
        <a:bodyPr/>
        <a:lstStyle/>
        <a:p>
          <a:endParaRPr lang="ru-RU"/>
        </a:p>
      </dgm:t>
    </dgm:pt>
    <dgm:pt modelId="{7B4000FE-2F0E-4594-BBB1-AAE0ACBA9C2E}">
      <dgm:prSet phldrT="[Текст]"/>
      <dgm:spPr/>
      <dgm:t>
        <a:bodyPr/>
        <a:lstStyle/>
        <a:p>
          <a:r>
            <a:rPr lang="ru-RU" u="sng" dirty="0" smtClean="0"/>
            <a:t>Поощрительная</a:t>
          </a:r>
          <a:endParaRPr lang="ru-RU" dirty="0"/>
        </a:p>
      </dgm:t>
    </dgm:pt>
    <dgm:pt modelId="{0A7877F8-FC83-4132-8BD2-9369ED133FFC}" type="parTrans" cxnId="{F62D3416-70D4-45A2-A3F8-58D11A1146F5}">
      <dgm:prSet/>
      <dgm:spPr/>
      <dgm:t>
        <a:bodyPr/>
        <a:lstStyle/>
        <a:p>
          <a:endParaRPr lang="ru-RU"/>
        </a:p>
      </dgm:t>
    </dgm:pt>
    <dgm:pt modelId="{2F6B1130-9427-49C3-9A25-78FFF271FDEA}" type="sibTrans" cxnId="{F62D3416-70D4-45A2-A3F8-58D11A1146F5}">
      <dgm:prSet/>
      <dgm:spPr/>
      <dgm:t>
        <a:bodyPr/>
        <a:lstStyle/>
        <a:p>
          <a:endParaRPr lang="ru-RU"/>
        </a:p>
      </dgm:t>
    </dgm:pt>
    <dgm:pt modelId="{7B83AD80-B026-4360-B617-6E166A23D493}">
      <dgm:prSet phldrT="[Текст]" custT="1"/>
      <dgm:spPr/>
      <dgm:t>
        <a:bodyPr/>
        <a:lstStyle/>
        <a:p>
          <a:r>
            <a:rPr lang="ru-RU" sz="1600" dirty="0" smtClean="0"/>
            <a:t>устанавливая тем или иным категориям налогоплательщиков определенные налоговые льготы, государство поощряет их за те или иные заслуги перед Родиной.</a:t>
          </a:r>
          <a:endParaRPr lang="ru-RU" sz="1600" dirty="0"/>
        </a:p>
      </dgm:t>
    </dgm:pt>
    <dgm:pt modelId="{DBA989BE-8D29-422C-9740-8004677496BE}" type="parTrans" cxnId="{75A13A33-696C-4767-8191-ACCCDDC02BCB}">
      <dgm:prSet/>
      <dgm:spPr/>
      <dgm:t>
        <a:bodyPr/>
        <a:lstStyle/>
        <a:p>
          <a:endParaRPr lang="ru-RU"/>
        </a:p>
      </dgm:t>
    </dgm:pt>
    <dgm:pt modelId="{6E5BCEFB-E7A0-4E8E-A183-D53CDC570A65}" type="sibTrans" cxnId="{75A13A33-696C-4767-8191-ACCCDDC02BCB}">
      <dgm:prSet/>
      <dgm:spPr/>
      <dgm:t>
        <a:bodyPr/>
        <a:lstStyle/>
        <a:p>
          <a:endParaRPr lang="ru-RU"/>
        </a:p>
      </dgm:t>
    </dgm:pt>
    <dgm:pt modelId="{4B0300C8-AE1C-4F26-B206-B3882CAE960D}">
      <dgm:prSet/>
      <dgm:spPr/>
      <dgm:t>
        <a:bodyPr/>
        <a:lstStyle/>
        <a:p>
          <a:r>
            <a:rPr lang="ru-RU" u="sng" dirty="0" smtClean="0"/>
            <a:t>Контрольная</a:t>
          </a:r>
          <a:endParaRPr lang="ru-RU" dirty="0"/>
        </a:p>
      </dgm:t>
    </dgm:pt>
    <dgm:pt modelId="{046203C8-C15D-4625-81E2-7015F166B064}" type="parTrans" cxnId="{87826F5C-B96E-4D9A-B51C-5411090E3D01}">
      <dgm:prSet/>
      <dgm:spPr/>
      <dgm:t>
        <a:bodyPr/>
        <a:lstStyle/>
        <a:p>
          <a:endParaRPr lang="ru-RU"/>
        </a:p>
      </dgm:t>
    </dgm:pt>
    <dgm:pt modelId="{894FE7A4-74BA-44C0-AD35-7F79E682EC9E}" type="sibTrans" cxnId="{87826F5C-B96E-4D9A-B51C-5411090E3D01}">
      <dgm:prSet/>
      <dgm:spPr/>
      <dgm:t>
        <a:bodyPr/>
        <a:lstStyle/>
        <a:p>
          <a:endParaRPr lang="ru-RU"/>
        </a:p>
      </dgm:t>
    </dgm:pt>
    <dgm:pt modelId="{8565EFCB-0A0A-4700-BE0D-908BAFB39996}">
      <dgm:prSet custT="1"/>
      <dgm:spPr/>
      <dgm:t>
        <a:bodyPr/>
        <a:lstStyle/>
        <a:p>
          <a:r>
            <a:rPr lang="ru-RU" sz="1600" dirty="0" smtClean="0"/>
            <a:t>обеспечивает контроль со стороны государства за финансово-хозяйственной и предпринимательской деятельностью юридических лиц и граждан, а также за источниками доходов и направлениями их расходования.</a:t>
          </a:r>
          <a:endParaRPr lang="ru-RU" sz="1600" dirty="0"/>
        </a:p>
      </dgm:t>
    </dgm:pt>
    <dgm:pt modelId="{EC783A5E-E60B-4F7E-9BD5-C7BC98006DE4}" type="parTrans" cxnId="{1CAB3A83-9678-4610-8183-D10EF59B8939}">
      <dgm:prSet/>
      <dgm:spPr/>
      <dgm:t>
        <a:bodyPr/>
        <a:lstStyle/>
        <a:p>
          <a:endParaRPr lang="ru-RU"/>
        </a:p>
      </dgm:t>
    </dgm:pt>
    <dgm:pt modelId="{3D41860B-8F1A-4C6F-9209-2403336A3DD4}" type="sibTrans" cxnId="{1CAB3A83-9678-4610-8183-D10EF59B8939}">
      <dgm:prSet/>
      <dgm:spPr/>
      <dgm:t>
        <a:bodyPr/>
        <a:lstStyle/>
        <a:p>
          <a:endParaRPr lang="ru-RU"/>
        </a:p>
      </dgm:t>
    </dgm:pt>
    <dgm:pt modelId="{6FC70D1A-40E6-4A19-928B-3199BB3D0FAE}">
      <dgm:prSet/>
      <dgm:spPr/>
      <dgm:t>
        <a:bodyPr/>
        <a:lstStyle/>
        <a:p>
          <a:r>
            <a:rPr lang="ru-RU" u="sng" dirty="0" smtClean="0"/>
            <a:t>Регулирующая</a:t>
          </a:r>
          <a:endParaRPr lang="ru-RU" dirty="0"/>
        </a:p>
      </dgm:t>
    </dgm:pt>
    <dgm:pt modelId="{E5538D96-E52F-4FDB-BEAB-721402566A0C}" type="parTrans" cxnId="{2ECC1D48-2C59-4F3B-A19D-F230C14161BF}">
      <dgm:prSet/>
      <dgm:spPr/>
      <dgm:t>
        <a:bodyPr/>
        <a:lstStyle/>
        <a:p>
          <a:endParaRPr lang="ru-RU"/>
        </a:p>
      </dgm:t>
    </dgm:pt>
    <dgm:pt modelId="{29134F63-A0BF-42E5-B297-44FBDF5F6B8D}" type="sibTrans" cxnId="{2ECC1D48-2C59-4F3B-A19D-F230C14161BF}">
      <dgm:prSet/>
      <dgm:spPr/>
      <dgm:t>
        <a:bodyPr/>
        <a:lstStyle/>
        <a:p>
          <a:endParaRPr lang="ru-RU"/>
        </a:p>
      </dgm:t>
    </dgm:pt>
    <dgm:pt modelId="{46126B73-D875-43BE-9A3A-C31FA6C20FB9}">
      <dgm:prSet/>
      <dgm:spPr/>
      <dgm:t>
        <a:bodyPr/>
        <a:lstStyle/>
        <a:p>
          <a:r>
            <a:rPr lang="ru-RU" dirty="0" smtClean="0"/>
            <a:t>направлена на достижение определенных целей налоговой политики государства посредством налогового механизма. Осуществляется за счет снижения ставок отдельных налогов, предоставления налоговых льгот, нацеленных на улучшение условий хозяйствования в отдельных отраслях, регионах или сферах деятельности.</a:t>
          </a:r>
          <a:endParaRPr lang="ru-RU" dirty="0"/>
        </a:p>
      </dgm:t>
    </dgm:pt>
    <dgm:pt modelId="{5C781592-3F56-4BF7-B3B9-1F3086B349F3}" type="parTrans" cxnId="{09912DDE-BBD6-479A-97E0-532BD1CEAED6}">
      <dgm:prSet/>
      <dgm:spPr/>
      <dgm:t>
        <a:bodyPr/>
        <a:lstStyle/>
        <a:p>
          <a:endParaRPr lang="ru-RU"/>
        </a:p>
      </dgm:t>
    </dgm:pt>
    <dgm:pt modelId="{B667C9BB-3678-4899-AAEE-FC43A8BCF315}" type="sibTrans" cxnId="{09912DDE-BBD6-479A-97E0-532BD1CEAED6}">
      <dgm:prSet/>
      <dgm:spPr/>
      <dgm:t>
        <a:bodyPr/>
        <a:lstStyle/>
        <a:p>
          <a:endParaRPr lang="ru-RU"/>
        </a:p>
      </dgm:t>
    </dgm:pt>
    <dgm:pt modelId="{FDCD5B95-BE7F-47CB-8DD8-66A1206409F7}" type="pres">
      <dgm:prSet presAssocID="{AD28378E-596D-49ED-82D3-D3C53A427DCB}" presName="Name0" presStyleCnt="0">
        <dgm:presLayoutVars>
          <dgm:chPref val="3"/>
          <dgm:dir/>
          <dgm:animLvl val="lvl"/>
          <dgm:resizeHandles/>
        </dgm:presLayoutVars>
      </dgm:prSet>
      <dgm:spPr/>
      <dgm:t>
        <a:bodyPr/>
        <a:lstStyle/>
        <a:p>
          <a:endParaRPr lang="ru-RU"/>
        </a:p>
      </dgm:t>
    </dgm:pt>
    <dgm:pt modelId="{1FD170F5-1B9B-4B09-8545-C774D9406C69}" type="pres">
      <dgm:prSet presAssocID="{00BF88B6-0CFF-4B0D-9783-1DB496A834C3}" presName="horFlow" presStyleCnt="0"/>
      <dgm:spPr/>
    </dgm:pt>
    <dgm:pt modelId="{0117F25C-7D73-470F-9C57-E10C18BECEF3}" type="pres">
      <dgm:prSet presAssocID="{00BF88B6-0CFF-4B0D-9783-1DB496A834C3}" presName="bigChev" presStyleLbl="node1" presStyleIdx="0" presStyleCnt="5" custLinFactX="-59731" custLinFactNeighborX="-100000" custLinFactNeighborY="-294"/>
      <dgm:spPr/>
      <dgm:t>
        <a:bodyPr/>
        <a:lstStyle/>
        <a:p>
          <a:endParaRPr lang="ru-RU"/>
        </a:p>
      </dgm:t>
    </dgm:pt>
    <dgm:pt modelId="{D74F8B3B-21D4-4044-8CC7-F23410209FAC}" type="pres">
      <dgm:prSet presAssocID="{8F317295-7753-40C6-A9F0-F181A5B6F584}" presName="parTrans" presStyleCnt="0"/>
      <dgm:spPr/>
    </dgm:pt>
    <dgm:pt modelId="{54A929F0-5C79-4ED3-BFEA-5A7F956C75E4}" type="pres">
      <dgm:prSet presAssocID="{BC3A7FE2-BD70-4080-A722-428A939928F7}" presName="node" presStyleLbl="alignAccFollowNode1" presStyleIdx="0" presStyleCnt="5" custScaleX="353816">
        <dgm:presLayoutVars>
          <dgm:bulletEnabled val="1"/>
        </dgm:presLayoutVars>
      </dgm:prSet>
      <dgm:spPr/>
      <dgm:t>
        <a:bodyPr/>
        <a:lstStyle/>
        <a:p>
          <a:endParaRPr lang="ru-RU"/>
        </a:p>
      </dgm:t>
    </dgm:pt>
    <dgm:pt modelId="{501575BA-96E4-455E-A415-578F8D585221}" type="pres">
      <dgm:prSet presAssocID="{00BF88B6-0CFF-4B0D-9783-1DB496A834C3}" presName="vSp" presStyleCnt="0"/>
      <dgm:spPr/>
    </dgm:pt>
    <dgm:pt modelId="{75E2BA22-775D-4C3A-AED9-2A4B21456F95}" type="pres">
      <dgm:prSet presAssocID="{C07F93C6-07F0-4670-96E5-D2B5053B557F}" presName="horFlow" presStyleCnt="0"/>
      <dgm:spPr/>
    </dgm:pt>
    <dgm:pt modelId="{7C86E950-17DA-402C-971C-C90500396E6D}" type="pres">
      <dgm:prSet presAssocID="{C07F93C6-07F0-4670-96E5-D2B5053B557F}" presName="bigChev" presStyleLbl="node1" presStyleIdx="1" presStyleCnt="5" custLinFactX="-59731" custLinFactNeighborX="-100000" custLinFactNeighborY="-2976"/>
      <dgm:spPr/>
      <dgm:t>
        <a:bodyPr/>
        <a:lstStyle/>
        <a:p>
          <a:endParaRPr lang="ru-RU"/>
        </a:p>
      </dgm:t>
    </dgm:pt>
    <dgm:pt modelId="{AD42F7FA-B18E-4F04-98F3-8E2CE6230A66}" type="pres">
      <dgm:prSet presAssocID="{843F4E54-E8CB-49C3-BD1C-04DFEDD1EDD7}" presName="parTrans" presStyleCnt="0"/>
      <dgm:spPr/>
    </dgm:pt>
    <dgm:pt modelId="{76ED7262-EDCD-4470-A467-50644F476488}" type="pres">
      <dgm:prSet presAssocID="{D179BE23-0C27-4888-93BD-0C3CF8C3E0C8}" presName="node" presStyleLbl="alignAccFollowNode1" presStyleIdx="1" presStyleCnt="5" custScaleX="353892">
        <dgm:presLayoutVars>
          <dgm:bulletEnabled val="1"/>
        </dgm:presLayoutVars>
      </dgm:prSet>
      <dgm:spPr/>
      <dgm:t>
        <a:bodyPr/>
        <a:lstStyle/>
        <a:p>
          <a:endParaRPr lang="ru-RU"/>
        </a:p>
      </dgm:t>
    </dgm:pt>
    <dgm:pt modelId="{F1256F9C-DD69-4226-8DD5-97045C6A053B}" type="pres">
      <dgm:prSet presAssocID="{C07F93C6-07F0-4670-96E5-D2B5053B557F}" presName="vSp" presStyleCnt="0"/>
      <dgm:spPr/>
    </dgm:pt>
    <dgm:pt modelId="{F24EDDBB-40CF-495D-94CA-A30BBD6CE5FE}" type="pres">
      <dgm:prSet presAssocID="{7B4000FE-2F0E-4594-BBB1-AAE0ACBA9C2E}" presName="horFlow" presStyleCnt="0"/>
      <dgm:spPr/>
    </dgm:pt>
    <dgm:pt modelId="{C1CC254F-B690-489D-80A5-952C8B574C6D}" type="pres">
      <dgm:prSet presAssocID="{7B4000FE-2F0E-4594-BBB1-AAE0ACBA9C2E}" presName="bigChev" presStyleLbl="node1" presStyleIdx="2" presStyleCnt="5" custLinFactX="-59731" custLinFactNeighborX="-100000" custLinFactNeighborY="1764"/>
      <dgm:spPr/>
      <dgm:t>
        <a:bodyPr/>
        <a:lstStyle/>
        <a:p>
          <a:endParaRPr lang="ru-RU"/>
        </a:p>
      </dgm:t>
    </dgm:pt>
    <dgm:pt modelId="{DE05683E-8576-448E-AFCE-C7494389D20B}" type="pres">
      <dgm:prSet presAssocID="{DBA989BE-8D29-422C-9740-8004677496BE}" presName="parTrans" presStyleCnt="0"/>
      <dgm:spPr/>
    </dgm:pt>
    <dgm:pt modelId="{3D26A1B6-2FB8-4EDA-82B5-72E2CE95FB1E}" type="pres">
      <dgm:prSet presAssocID="{7B83AD80-B026-4360-B617-6E166A23D493}" presName="node" presStyleLbl="alignAccFollowNode1" presStyleIdx="2" presStyleCnt="5" custScaleX="351684">
        <dgm:presLayoutVars>
          <dgm:bulletEnabled val="1"/>
        </dgm:presLayoutVars>
      </dgm:prSet>
      <dgm:spPr/>
      <dgm:t>
        <a:bodyPr/>
        <a:lstStyle/>
        <a:p>
          <a:endParaRPr lang="ru-RU"/>
        </a:p>
      </dgm:t>
    </dgm:pt>
    <dgm:pt modelId="{45590E1C-1B0B-44B8-B77F-52D3CC9488E5}" type="pres">
      <dgm:prSet presAssocID="{7B4000FE-2F0E-4594-BBB1-AAE0ACBA9C2E}" presName="vSp" presStyleCnt="0"/>
      <dgm:spPr/>
    </dgm:pt>
    <dgm:pt modelId="{AC3E90E0-E02E-4DEC-A03B-91EA3A1BCE72}" type="pres">
      <dgm:prSet presAssocID="{4B0300C8-AE1C-4F26-B206-B3882CAE960D}" presName="horFlow" presStyleCnt="0"/>
      <dgm:spPr/>
    </dgm:pt>
    <dgm:pt modelId="{8C75FC28-ACD3-4D84-9C6E-3BA0C050DF7A}" type="pres">
      <dgm:prSet presAssocID="{4B0300C8-AE1C-4F26-B206-B3882CAE960D}" presName="bigChev" presStyleLbl="node1" presStyleIdx="3" presStyleCnt="5" custLinFactX="-59731" custLinFactNeighborX="-100000" custLinFactNeighborY="-918"/>
      <dgm:spPr/>
      <dgm:t>
        <a:bodyPr/>
        <a:lstStyle/>
        <a:p>
          <a:endParaRPr lang="ru-RU"/>
        </a:p>
      </dgm:t>
    </dgm:pt>
    <dgm:pt modelId="{64D8185D-B9DD-473D-B27F-357FABE4F6CB}" type="pres">
      <dgm:prSet presAssocID="{EC783A5E-E60B-4F7E-9BD5-C7BC98006DE4}" presName="parTrans" presStyleCnt="0"/>
      <dgm:spPr/>
    </dgm:pt>
    <dgm:pt modelId="{6AEC5D62-E6F7-4E60-BADA-23AA9E65C300}" type="pres">
      <dgm:prSet presAssocID="{8565EFCB-0A0A-4700-BE0D-908BAFB39996}" presName="node" presStyleLbl="alignAccFollowNode1" presStyleIdx="3" presStyleCnt="5" custScaleX="352483">
        <dgm:presLayoutVars>
          <dgm:bulletEnabled val="1"/>
        </dgm:presLayoutVars>
      </dgm:prSet>
      <dgm:spPr/>
      <dgm:t>
        <a:bodyPr/>
        <a:lstStyle/>
        <a:p>
          <a:endParaRPr lang="ru-RU"/>
        </a:p>
      </dgm:t>
    </dgm:pt>
    <dgm:pt modelId="{2DC40B3D-4E31-49D9-8877-ECB8729A184B}" type="pres">
      <dgm:prSet presAssocID="{4B0300C8-AE1C-4F26-B206-B3882CAE960D}" presName="vSp" presStyleCnt="0"/>
      <dgm:spPr/>
    </dgm:pt>
    <dgm:pt modelId="{09C0353F-4FB3-4A67-B2FD-0B61B6F95059}" type="pres">
      <dgm:prSet presAssocID="{6FC70D1A-40E6-4A19-928B-3199BB3D0FAE}" presName="horFlow" presStyleCnt="0"/>
      <dgm:spPr/>
    </dgm:pt>
    <dgm:pt modelId="{E21D660B-7FD7-42AB-8EF3-285097051436}" type="pres">
      <dgm:prSet presAssocID="{6FC70D1A-40E6-4A19-928B-3199BB3D0FAE}" presName="bigChev" presStyleLbl="node1" presStyleIdx="4" presStyleCnt="5"/>
      <dgm:spPr/>
      <dgm:t>
        <a:bodyPr/>
        <a:lstStyle/>
        <a:p>
          <a:endParaRPr lang="ru-RU"/>
        </a:p>
      </dgm:t>
    </dgm:pt>
    <dgm:pt modelId="{7A64497B-4AD7-4305-B161-AF354EDE80C1}" type="pres">
      <dgm:prSet presAssocID="{5C781592-3F56-4BF7-B3B9-1F3086B349F3}" presName="parTrans" presStyleCnt="0"/>
      <dgm:spPr/>
    </dgm:pt>
    <dgm:pt modelId="{5DD73AF6-2B28-4FEB-9E6A-C95E7874687C}" type="pres">
      <dgm:prSet presAssocID="{46126B73-D875-43BE-9A3A-C31FA6C20FB9}" presName="node" presStyleLbl="alignAccFollowNode1" presStyleIdx="4" presStyleCnt="5" custScaleX="353087">
        <dgm:presLayoutVars>
          <dgm:bulletEnabled val="1"/>
        </dgm:presLayoutVars>
      </dgm:prSet>
      <dgm:spPr/>
      <dgm:t>
        <a:bodyPr/>
        <a:lstStyle/>
        <a:p>
          <a:endParaRPr lang="ru-RU"/>
        </a:p>
      </dgm:t>
    </dgm:pt>
  </dgm:ptLst>
  <dgm:cxnLst>
    <dgm:cxn modelId="{E57F42BD-E115-48F4-BA1E-6A6116203AA0}" type="presOf" srcId="{46126B73-D875-43BE-9A3A-C31FA6C20FB9}" destId="{5DD73AF6-2B28-4FEB-9E6A-C95E7874687C}" srcOrd="0" destOrd="0" presId="urn:microsoft.com/office/officeart/2005/8/layout/lProcess3"/>
    <dgm:cxn modelId="{1CAB3A83-9678-4610-8183-D10EF59B8939}" srcId="{4B0300C8-AE1C-4F26-B206-B3882CAE960D}" destId="{8565EFCB-0A0A-4700-BE0D-908BAFB39996}" srcOrd="0" destOrd="0" parTransId="{EC783A5E-E60B-4F7E-9BD5-C7BC98006DE4}" sibTransId="{3D41860B-8F1A-4C6F-9209-2403336A3DD4}"/>
    <dgm:cxn modelId="{75948750-4A1E-4142-9E13-D57A44D30AE1}" type="presOf" srcId="{C07F93C6-07F0-4670-96E5-D2B5053B557F}" destId="{7C86E950-17DA-402C-971C-C90500396E6D}" srcOrd="0" destOrd="0" presId="urn:microsoft.com/office/officeart/2005/8/layout/lProcess3"/>
    <dgm:cxn modelId="{70CC0BF2-CA2C-449D-81A2-E0536B8C6C5E}" type="presOf" srcId="{8565EFCB-0A0A-4700-BE0D-908BAFB39996}" destId="{6AEC5D62-E6F7-4E60-BADA-23AA9E65C300}" srcOrd="0" destOrd="0" presId="urn:microsoft.com/office/officeart/2005/8/layout/lProcess3"/>
    <dgm:cxn modelId="{2247F005-54AE-4669-AC25-23316E62832F}" srcId="{AD28378E-596D-49ED-82D3-D3C53A427DCB}" destId="{00BF88B6-0CFF-4B0D-9783-1DB496A834C3}" srcOrd="0" destOrd="0" parTransId="{618F8D9E-0BA8-4526-8F5E-F9968EDB1753}" sibTransId="{A8271B30-C0DF-4D72-B9D2-E8C5AF9EC171}"/>
    <dgm:cxn modelId="{8217AEB5-8ED4-469B-B787-A60A89DAEA3B}" srcId="{00BF88B6-0CFF-4B0D-9783-1DB496A834C3}" destId="{BC3A7FE2-BD70-4080-A722-428A939928F7}" srcOrd="0" destOrd="0" parTransId="{8F317295-7753-40C6-A9F0-F181A5B6F584}" sibTransId="{36BD8C61-B275-4B3C-9A75-7E81D1F22B94}"/>
    <dgm:cxn modelId="{17CA3084-13A5-4BFF-84C7-440E3DA4B384}" type="presOf" srcId="{7B4000FE-2F0E-4594-BBB1-AAE0ACBA9C2E}" destId="{C1CC254F-B690-489D-80A5-952C8B574C6D}" srcOrd="0" destOrd="0" presId="urn:microsoft.com/office/officeart/2005/8/layout/lProcess3"/>
    <dgm:cxn modelId="{E1444BC8-704B-4FAD-B8E3-4DF043C5991D}" type="presOf" srcId="{7B83AD80-B026-4360-B617-6E166A23D493}" destId="{3D26A1B6-2FB8-4EDA-82B5-72E2CE95FB1E}" srcOrd="0" destOrd="0" presId="urn:microsoft.com/office/officeart/2005/8/layout/lProcess3"/>
    <dgm:cxn modelId="{1FD4005C-06DB-4857-A412-436D4CACA5C1}" srcId="{C07F93C6-07F0-4670-96E5-D2B5053B557F}" destId="{D179BE23-0C27-4888-93BD-0C3CF8C3E0C8}" srcOrd="0" destOrd="0" parTransId="{843F4E54-E8CB-49C3-BD1C-04DFEDD1EDD7}" sibTransId="{76F01921-6236-4699-BFF9-0C6BE46F35F3}"/>
    <dgm:cxn modelId="{E1A622D1-5D61-4B9F-AB0C-FA9963383D26}" srcId="{AD28378E-596D-49ED-82D3-D3C53A427DCB}" destId="{C07F93C6-07F0-4670-96E5-D2B5053B557F}" srcOrd="1" destOrd="0" parTransId="{D538E1FE-E72C-4612-A254-6E837814EC89}" sibTransId="{21B977AA-1890-42BE-8910-F16729286EA3}"/>
    <dgm:cxn modelId="{23A59D50-4314-4052-A2CF-97F5AC113508}" type="presOf" srcId="{00BF88B6-0CFF-4B0D-9783-1DB496A834C3}" destId="{0117F25C-7D73-470F-9C57-E10C18BECEF3}" srcOrd="0" destOrd="0" presId="urn:microsoft.com/office/officeart/2005/8/layout/lProcess3"/>
    <dgm:cxn modelId="{75A13A33-696C-4767-8191-ACCCDDC02BCB}" srcId="{7B4000FE-2F0E-4594-BBB1-AAE0ACBA9C2E}" destId="{7B83AD80-B026-4360-B617-6E166A23D493}" srcOrd="0" destOrd="0" parTransId="{DBA989BE-8D29-422C-9740-8004677496BE}" sibTransId="{6E5BCEFB-E7A0-4E8E-A183-D53CDC570A65}"/>
    <dgm:cxn modelId="{09912DDE-BBD6-479A-97E0-532BD1CEAED6}" srcId="{6FC70D1A-40E6-4A19-928B-3199BB3D0FAE}" destId="{46126B73-D875-43BE-9A3A-C31FA6C20FB9}" srcOrd="0" destOrd="0" parTransId="{5C781592-3F56-4BF7-B3B9-1F3086B349F3}" sibTransId="{B667C9BB-3678-4899-AAEE-FC43A8BCF315}"/>
    <dgm:cxn modelId="{28E180E4-1DA1-4F03-ADB4-15F0DC23876C}" type="presOf" srcId="{BC3A7FE2-BD70-4080-A722-428A939928F7}" destId="{54A929F0-5C79-4ED3-BFEA-5A7F956C75E4}" srcOrd="0" destOrd="0" presId="urn:microsoft.com/office/officeart/2005/8/layout/lProcess3"/>
    <dgm:cxn modelId="{3FD94F19-6E25-463F-8CE0-9AA29C673619}" type="presOf" srcId="{D179BE23-0C27-4888-93BD-0C3CF8C3E0C8}" destId="{76ED7262-EDCD-4470-A467-50644F476488}" srcOrd="0" destOrd="0" presId="urn:microsoft.com/office/officeart/2005/8/layout/lProcess3"/>
    <dgm:cxn modelId="{9C1BA42E-5625-4703-B26D-1F16BF83D858}" type="presOf" srcId="{6FC70D1A-40E6-4A19-928B-3199BB3D0FAE}" destId="{E21D660B-7FD7-42AB-8EF3-285097051436}" srcOrd="0" destOrd="0" presId="urn:microsoft.com/office/officeart/2005/8/layout/lProcess3"/>
    <dgm:cxn modelId="{F62D3416-70D4-45A2-A3F8-58D11A1146F5}" srcId="{AD28378E-596D-49ED-82D3-D3C53A427DCB}" destId="{7B4000FE-2F0E-4594-BBB1-AAE0ACBA9C2E}" srcOrd="2" destOrd="0" parTransId="{0A7877F8-FC83-4132-8BD2-9369ED133FFC}" sibTransId="{2F6B1130-9427-49C3-9A25-78FFF271FDEA}"/>
    <dgm:cxn modelId="{3B0EFF9E-592C-4A21-9901-C646B016BA06}" type="presOf" srcId="{4B0300C8-AE1C-4F26-B206-B3882CAE960D}" destId="{8C75FC28-ACD3-4D84-9C6E-3BA0C050DF7A}" srcOrd="0" destOrd="0" presId="urn:microsoft.com/office/officeart/2005/8/layout/lProcess3"/>
    <dgm:cxn modelId="{9EADAB60-5739-4D9F-9737-1EED28F2EF09}" type="presOf" srcId="{AD28378E-596D-49ED-82D3-D3C53A427DCB}" destId="{FDCD5B95-BE7F-47CB-8DD8-66A1206409F7}" srcOrd="0" destOrd="0" presId="urn:microsoft.com/office/officeart/2005/8/layout/lProcess3"/>
    <dgm:cxn modelId="{2ECC1D48-2C59-4F3B-A19D-F230C14161BF}" srcId="{AD28378E-596D-49ED-82D3-D3C53A427DCB}" destId="{6FC70D1A-40E6-4A19-928B-3199BB3D0FAE}" srcOrd="4" destOrd="0" parTransId="{E5538D96-E52F-4FDB-BEAB-721402566A0C}" sibTransId="{29134F63-A0BF-42E5-B297-44FBDF5F6B8D}"/>
    <dgm:cxn modelId="{87826F5C-B96E-4D9A-B51C-5411090E3D01}" srcId="{AD28378E-596D-49ED-82D3-D3C53A427DCB}" destId="{4B0300C8-AE1C-4F26-B206-B3882CAE960D}" srcOrd="3" destOrd="0" parTransId="{046203C8-C15D-4625-81E2-7015F166B064}" sibTransId="{894FE7A4-74BA-44C0-AD35-7F79E682EC9E}"/>
    <dgm:cxn modelId="{F788CCEF-1B0A-4B7E-BE37-7553CE65DBD2}" type="presParOf" srcId="{FDCD5B95-BE7F-47CB-8DD8-66A1206409F7}" destId="{1FD170F5-1B9B-4B09-8545-C774D9406C69}" srcOrd="0" destOrd="0" presId="urn:microsoft.com/office/officeart/2005/8/layout/lProcess3"/>
    <dgm:cxn modelId="{FD1E6958-0895-4AA8-94A8-A74C2B8468EB}" type="presParOf" srcId="{1FD170F5-1B9B-4B09-8545-C774D9406C69}" destId="{0117F25C-7D73-470F-9C57-E10C18BECEF3}" srcOrd="0" destOrd="0" presId="urn:microsoft.com/office/officeart/2005/8/layout/lProcess3"/>
    <dgm:cxn modelId="{8BC0061E-1305-402D-A1EF-3A73CA783637}" type="presParOf" srcId="{1FD170F5-1B9B-4B09-8545-C774D9406C69}" destId="{D74F8B3B-21D4-4044-8CC7-F23410209FAC}" srcOrd="1" destOrd="0" presId="urn:microsoft.com/office/officeart/2005/8/layout/lProcess3"/>
    <dgm:cxn modelId="{2FD96123-9C24-4C87-A320-F7E6401A8981}" type="presParOf" srcId="{1FD170F5-1B9B-4B09-8545-C774D9406C69}" destId="{54A929F0-5C79-4ED3-BFEA-5A7F956C75E4}" srcOrd="2" destOrd="0" presId="urn:microsoft.com/office/officeart/2005/8/layout/lProcess3"/>
    <dgm:cxn modelId="{1B5EE2AA-C5B4-43D1-94B6-D72B4AB6BCA2}" type="presParOf" srcId="{FDCD5B95-BE7F-47CB-8DD8-66A1206409F7}" destId="{501575BA-96E4-455E-A415-578F8D585221}" srcOrd="1" destOrd="0" presId="urn:microsoft.com/office/officeart/2005/8/layout/lProcess3"/>
    <dgm:cxn modelId="{12E164A5-35E6-4A92-BE98-63ED15B959C2}" type="presParOf" srcId="{FDCD5B95-BE7F-47CB-8DD8-66A1206409F7}" destId="{75E2BA22-775D-4C3A-AED9-2A4B21456F95}" srcOrd="2" destOrd="0" presId="urn:microsoft.com/office/officeart/2005/8/layout/lProcess3"/>
    <dgm:cxn modelId="{F9206700-6796-4376-B9D6-CA5B141F27F2}" type="presParOf" srcId="{75E2BA22-775D-4C3A-AED9-2A4B21456F95}" destId="{7C86E950-17DA-402C-971C-C90500396E6D}" srcOrd="0" destOrd="0" presId="urn:microsoft.com/office/officeart/2005/8/layout/lProcess3"/>
    <dgm:cxn modelId="{C9508025-2295-46C4-8778-66BE763435C5}" type="presParOf" srcId="{75E2BA22-775D-4C3A-AED9-2A4B21456F95}" destId="{AD42F7FA-B18E-4F04-98F3-8E2CE6230A66}" srcOrd="1" destOrd="0" presId="urn:microsoft.com/office/officeart/2005/8/layout/lProcess3"/>
    <dgm:cxn modelId="{A0E2EC9F-92E4-4986-8740-9BB57E1F94B2}" type="presParOf" srcId="{75E2BA22-775D-4C3A-AED9-2A4B21456F95}" destId="{76ED7262-EDCD-4470-A467-50644F476488}" srcOrd="2" destOrd="0" presId="urn:microsoft.com/office/officeart/2005/8/layout/lProcess3"/>
    <dgm:cxn modelId="{E5083DFB-4D9F-4383-99C7-6C066928558A}" type="presParOf" srcId="{FDCD5B95-BE7F-47CB-8DD8-66A1206409F7}" destId="{F1256F9C-DD69-4226-8DD5-97045C6A053B}" srcOrd="3" destOrd="0" presId="urn:microsoft.com/office/officeart/2005/8/layout/lProcess3"/>
    <dgm:cxn modelId="{088C3E15-8A43-4BD9-963B-833FFFDBA3C2}" type="presParOf" srcId="{FDCD5B95-BE7F-47CB-8DD8-66A1206409F7}" destId="{F24EDDBB-40CF-495D-94CA-A30BBD6CE5FE}" srcOrd="4" destOrd="0" presId="urn:microsoft.com/office/officeart/2005/8/layout/lProcess3"/>
    <dgm:cxn modelId="{DCB99220-4B07-4932-8E68-DF12CCBC2850}" type="presParOf" srcId="{F24EDDBB-40CF-495D-94CA-A30BBD6CE5FE}" destId="{C1CC254F-B690-489D-80A5-952C8B574C6D}" srcOrd="0" destOrd="0" presId="urn:microsoft.com/office/officeart/2005/8/layout/lProcess3"/>
    <dgm:cxn modelId="{BBC40BE0-ADBD-4D88-9CA5-0B6EBB0DBFCF}" type="presParOf" srcId="{F24EDDBB-40CF-495D-94CA-A30BBD6CE5FE}" destId="{DE05683E-8576-448E-AFCE-C7494389D20B}" srcOrd="1" destOrd="0" presId="urn:microsoft.com/office/officeart/2005/8/layout/lProcess3"/>
    <dgm:cxn modelId="{09AA88A9-A6B3-4E35-8738-7587C5140EAF}" type="presParOf" srcId="{F24EDDBB-40CF-495D-94CA-A30BBD6CE5FE}" destId="{3D26A1B6-2FB8-4EDA-82B5-72E2CE95FB1E}" srcOrd="2" destOrd="0" presId="urn:microsoft.com/office/officeart/2005/8/layout/lProcess3"/>
    <dgm:cxn modelId="{D8D37642-EE10-47BA-B3E9-CFBAAE06A8F8}" type="presParOf" srcId="{FDCD5B95-BE7F-47CB-8DD8-66A1206409F7}" destId="{45590E1C-1B0B-44B8-B77F-52D3CC9488E5}" srcOrd="5" destOrd="0" presId="urn:microsoft.com/office/officeart/2005/8/layout/lProcess3"/>
    <dgm:cxn modelId="{83C3A5C4-6E0B-4D94-83E4-2C0AE335AA0E}" type="presParOf" srcId="{FDCD5B95-BE7F-47CB-8DD8-66A1206409F7}" destId="{AC3E90E0-E02E-4DEC-A03B-91EA3A1BCE72}" srcOrd="6" destOrd="0" presId="urn:microsoft.com/office/officeart/2005/8/layout/lProcess3"/>
    <dgm:cxn modelId="{A600C580-A467-4EE4-A4AF-38DD7F23AB17}" type="presParOf" srcId="{AC3E90E0-E02E-4DEC-A03B-91EA3A1BCE72}" destId="{8C75FC28-ACD3-4D84-9C6E-3BA0C050DF7A}" srcOrd="0" destOrd="0" presId="urn:microsoft.com/office/officeart/2005/8/layout/lProcess3"/>
    <dgm:cxn modelId="{FF21FC49-B0EF-43AB-84E9-265DA348A7E0}" type="presParOf" srcId="{AC3E90E0-E02E-4DEC-A03B-91EA3A1BCE72}" destId="{64D8185D-B9DD-473D-B27F-357FABE4F6CB}" srcOrd="1" destOrd="0" presId="urn:microsoft.com/office/officeart/2005/8/layout/lProcess3"/>
    <dgm:cxn modelId="{DFDD014D-F061-4AFD-A869-8B26B7A5B658}" type="presParOf" srcId="{AC3E90E0-E02E-4DEC-A03B-91EA3A1BCE72}" destId="{6AEC5D62-E6F7-4E60-BADA-23AA9E65C300}" srcOrd="2" destOrd="0" presId="urn:microsoft.com/office/officeart/2005/8/layout/lProcess3"/>
    <dgm:cxn modelId="{35F75C18-D1E7-4C36-86AF-87CB2700510F}" type="presParOf" srcId="{FDCD5B95-BE7F-47CB-8DD8-66A1206409F7}" destId="{2DC40B3D-4E31-49D9-8877-ECB8729A184B}" srcOrd="7" destOrd="0" presId="urn:microsoft.com/office/officeart/2005/8/layout/lProcess3"/>
    <dgm:cxn modelId="{ECFEC13C-187D-4279-B889-557FA2C32061}" type="presParOf" srcId="{FDCD5B95-BE7F-47CB-8DD8-66A1206409F7}" destId="{09C0353F-4FB3-4A67-B2FD-0B61B6F95059}" srcOrd="8" destOrd="0" presId="urn:microsoft.com/office/officeart/2005/8/layout/lProcess3"/>
    <dgm:cxn modelId="{0B3C860D-71D6-40BA-8947-06AB8D2B98AD}" type="presParOf" srcId="{09C0353F-4FB3-4A67-B2FD-0B61B6F95059}" destId="{E21D660B-7FD7-42AB-8EF3-285097051436}" srcOrd="0" destOrd="0" presId="urn:microsoft.com/office/officeart/2005/8/layout/lProcess3"/>
    <dgm:cxn modelId="{7A630AE8-24C9-46B1-8A88-0B0460F951B5}" type="presParOf" srcId="{09C0353F-4FB3-4A67-B2FD-0B61B6F95059}" destId="{7A64497B-4AD7-4305-B161-AF354EDE80C1}" srcOrd="1" destOrd="0" presId="urn:microsoft.com/office/officeart/2005/8/layout/lProcess3"/>
    <dgm:cxn modelId="{EE318272-FCD8-468D-A0CF-2F231CC585F9}" type="presParOf" srcId="{09C0353F-4FB3-4A67-B2FD-0B61B6F95059}" destId="{5DD73AF6-2B28-4FEB-9E6A-C95E7874687C}"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737992-271D-45D4-914C-79564F0DDA6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E61C39B5-7E66-4AD7-81A2-1669F81B1755}">
      <dgm:prSet phldrT="[Текст]" custT="1"/>
      <dgm:spPr/>
      <dgm:t>
        <a:bodyPr/>
        <a:lstStyle/>
        <a:p>
          <a:pPr>
            <a:spcAft>
              <a:spcPts val="0"/>
            </a:spcAft>
          </a:pPr>
          <a:r>
            <a:rPr lang="ru-RU" sz="2000" b="1" dirty="0" smtClean="0"/>
            <a:t>Элементы</a:t>
          </a:r>
          <a:r>
            <a:rPr lang="ru-RU" sz="2000" dirty="0" smtClean="0"/>
            <a:t>,</a:t>
          </a:r>
        </a:p>
        <a:p>
          <a:pPr>
            <a:spcAft>
              <a:spcPts val="0"/>
            </a:spcAft>
          </a:pPr>
          <a:r>
            <a:rPr lang="ru-RU" sz="2000" dirty="0" smtClean="0"/>
            <a:t> характеризующими налоговую систему :</a:t>
          </a:r>
          <a:endParaRPr lang="ru-RU" sz="2000" dirty="0"/>
        </a:p>
      </dgm:t>
    </dgm:pt>
    <dgm:pt modelId="{978D9BF7-1F17-403B-A019-0838831C69CE}" type="parTrans" cxnId="{E10A5D60-D09B-4769-88F1-23A620051DC5}">
      <dgm:prSet/>
      <dgm:spPr/>
      <dgm:t>
        <a:bodyPr/>
        <a:lstStyle/>
        <a:p>
          <a:endParaRPr lang="ru-RU"/>
        </a:p>
      </dgm:t>
    </dgm:pt>
    <dgm:pt modelId="{3716D832-A3CF-4787-92CA-335B0BD1754A}" type="sibTrans" cxnId="{E10A5D60-D09B-4769-88F1-23A620051DC5}">
      <dgm:prSet/>
      <dgm:spPr/>
      <dgm:t>
        <a:bodyPr/>
        <a:lstStyle/>
        <a:p>
          <a:endParaRPr lang="ru-RU"/>
        </a:p>
      </dgm:t>
    </dgm:pt>
    <dgm:pt modelId="{84B92EF4-4445-408F-AEDD-BD5C32BCF1E3}">
      <dgm:prSet phldrT="[Текст]" custT="1"/>
      <dgm:spPr/>
      <dgm:t>
        <a:bodyPr/>
        <a:lstStyle/>
        <a:p>
          <a:r>
            <a:rPr lang="ru-RU" sz="1400" u="sng" dirty="0" smtClean="0"/>
            <a:t>1. Виды налогов и сборов и иных обязательных платежей</a:t>
          </a:r>
          <a:r>
            <a:rPr lang="ru-RU" sz="1400" dirty="0" smtClean="0"/>
            <a:t>, используемых для финансирования государственного бюджета, местных бюджетов и внебюджетных фондов:</a:t>
          </a:r>
          <a:endParaRPr lang="ru-RU" sz="1400" dirty="0"/>
        </a:p>
      </dgm:t>
    </dgm:pt>
    <dgm:pt modelId="{50396E0F-EBE3-49C5-B3BD-3A1218209D1C}" type="parTrans" cxnId="{9F8D53F5-63D4-44A4-8118-B43E8C8F6C0D}">
      <dgm:prSet/>
      <dgm:spPr/>
      <dgm:t>
        <a:bodyPr/>
        <a:lstStyle/>
        <a:p>
          <a:endParaRPr lang="ru-RU"/>
        </a:p>
      </dgm:t>
    </dgm:pt>
    <dgm:pt modelId="{148D0E8E-B811-4E55-87CC-8408D494B02F}" type="sibTrans" cxnId="{9F8D53F5-63D4-44A4-8118-B43E8C8F6C0D}">
      <dgm:prSet/>
      <dgm:spPr/>
      <dgm:t>
        <a:bodyPr/>
        <a:lstStyle/>
        <a:p>
          <a:endParaRPr lang="ru-RU"/>
        </a:p>
      </dgm:t>
    </dgm:pt>
    <dgm:pt modelId="{6B44E914-E08F-413D-AD9C-C54D0743E04E}">
      <dgm:prSet phldrT="[Текст]" custT="1"/>
      <dgm:spPr/>
      <dgm:t>
        <a:bodyPr/>
        <a:lstStyle/>
        <a:p>
          <a:r>
            <a:rPr lang="ru-RU" sz="1200" dirty="0" smtClean="0"/>
            <a:t>1) </a:t>
          </a:r>
        </a:p>
        <a:p>
          <a:r>
            <a:rPr lang="ru-RU" sz="1200" dirty="0" smtClean="0"/>
            <a:t>федеральные налоги и сборы</a:t>
          </a:r>
          <a:endParaRPr lang="ru-RU" sz="1200" dirty="0"/>
        </a:p>
      </dgm:t>
    </dgm:pt>
    <dgm:pt modelId="{8164B2AA-ABB6-4570-99CD-99C728D6CAB2}" type="parTrans" cxnId="{586C242C-7E2E-4267-BAE6-323FE5C80834}">
      <dgm:prSet/>
      <dgm:spPr/>
      <dgm:t>
        <a:bodyPr/>
        <a:lstStyle/>
        <a:p>
          <a:endParaRPr lang="ru-RU"/>
        </a:p>
      </dgm:t>
    </dgm:pt>
    <dgm:pt modelId="{6AB235BB-834F-48EF-81D3-B6CCC5861F86}" type="sibTrans" cxnId="{586C242C-7E2E-4267-BAE6-323FE5C80834}">
      <dgm:prSet/>
      <dgm:spPr/>
      <dgm:t>
        <a:bodyPr/>
        <a:lstStyle/>
        <a:p>
          <a:endParaRPr lang="ru-RU"/>
        </a:p>
      </dgm:t>
    </dgm:pt>
    <dgm:pt modelId="{68C2D17E-5CAE-4D99-965B-3CD6AF270853}">
      <dgm:prSet phldrT="[Текст]" custT="1"/>
      <dgm:spPr/>
      <dgm:t>
        <a:bodyPr/>
        <a:lstStyle/>
        <a:p>
          <a:r>
            <a:rPr lang="ru-RU" sz="1200" dirty="0" smtClean="0"/>
            <a:t>2) региональные налоги</a:t>
          </a:r>
        </a:p>
      </dgm:t>
    </dgm:pt>
    <dgm:pt modelId="{945F321B-56F3-433F-A8B7-04B7460CD61E}" type="parTrans" cxnId="{B80C6395-3992-436F-BCD2-588345F700A3}">
      <dgm:prSet/>
      <dgm:spPr/>
      <dgm:t>
        <a:bodyPr/>
        <a:lstStyle/>
        <a:p>
          <a:endParaRPr lang="ru-RU"/>
        </a:p>
      </dgm:t>
    </dgm:pt>
    <dgm:pt modelId="{C696ED5B-7A0D-4338-848E-1C9485051FCD}" type="sibTrans" cxnId="{B80C6395-3992-436F-BCD2-588345F700A3}">
      <dgm:prSet/>
      <dgm:spPr/>
      <dgm:t>
        <a:bodyPr/>
        <a:lstStyle/>
        <a:p>
          <a:endParaRPr lang="ru-RU"/>
        </a:p>
      </dgm:t>
    </dgm:pt>
    <dgm:pt modelId="{A5C42E81-EE1F-45A0-B6AF-A73A3DE746F6}">
      <dgm:prSet phldrT="[Текст]" custT="1"/>
      <dgm:spPr/>
      <dgm:t>
        <a:bodyPr/>
        <a:lstStyle/>
        <a:p>
          <a:r>
            <a:rPr lang="ru-RU" sz="1400" dirty="0" smtClean="0"/>
            <a:t>2</a:t>
          </a:r>
          <a:r>
            <a:rPr lang="ru-RU" sz="1400" u="sng" dirty="0" smtClean="0"/>
            <a:t>. Законодательная база, </a:t>
          </a:r>
          <a:r>
            <a:rPr lang="ru-RU" sz="1400" dirty="0" smtClean="0"/>
            <a:t>регулирующая порядок исчисления и уплаты в бюджет налогов, сборов и иных налоговых платежей.</a:t>
          </a:r>
          <a:endParaRPr lang="ru-RU" sz="1400" dirty="0"/>
        </a:p>
      </dgm:t>
    </dgm:pt>
    <dgm:pt modelId="{45A2A165-0699-4E3D-8412-41AD8CBE8C51}" type="parTrans" cxnId="{7916582D-4632-4F53-9DB6-6C2E46590D67}">
      <dgm:prSet/>
      <dgm:spPr/>
      <dgm:t>
        <a:bodyPr/>
        <a:lstStyle/>
        <a:p>
          <a:endParaRPr lang="ru-RU"/>
        </a:p>
      </dgm:t>
    </dgm:pt>
    <dgm:pt modelId="{AC8BE4E4-FBDD-485A-A0FA-D53891948596}" type="sibTrans" cxnId="{7916582D-4632-4F53-9DB6-6C2E46590D67}">
      <dgm:prSet/>
      <dgm:spPr/>
      <dgm:t>
        <a:bodyPr/>
        <a:lstStyle/>
        <a:p>
          <a:endParaRPr lang="ru-RU"/>
        </a:p>
      </dgm:t>
    </dgm:pt>
    <dgm:pt modelId="{29C2A6DD-A0F5-4FEE-A0A3-0DE5B58D7544}">
      <dgm:prSet custT="1"/>
      <dgm:spPr/>
      <dgm:t>
        <a:bodyPr/>
        <a:lstStyle/>
        <a:p>
          <a:r>
            <a:rPr lang="ru-RU" sz="1400" dirty="0" smtClean="0"/>
            <a:t>3. </a:t>
          </a:r>
          <a:r>
            <a:rPr lang="ru-RU" sz="1400" u="sng" dirty="0" smtClean="0"/>
            <a:t>Система государственных институтов</a:t>
          </a:r>
          <a:r>
            <a:rPr lang="ru-RU" sz="1400" dirty="0" smtClean="0"/>
            <a:t>, обеспечивающая принятие законов и иных нормативных актов, администрирование налогов в соответствии с нормативными актами и контроль за своевременностью и правильностью их уплаты.</a:t>
          </a:r>
          <a:endParaRPr lang="ru-RU" sz="1400" dirty="0"/>
        </a:p>
      </dgm:t>
    </dgm:pt>
    <dgm:pt modelId="{240FA371-39A0-4867-9CF6-E2A720B83060}" type="parTrans" cxnId="{B2A78F6C-020E-4D86-B3A8-731D72625143}">
      <dgm:prSet/>
      <dgm:spPr/>
      <dgm:t>
        <a:bodyPr/>
        <a:lstStyle/>
        <a:p>
          <a:endParaRPr lang="ru-RU"/>
        </a:p>
      </dgm:t>
    </dgm:pt>
    <dgm:pt modelId="{6D09DE6C-9764-43D6-852D-9EDD727A5DE1}" type="sibTrans" cxnId="{B2A78F6C-020E-4D86-B3A8-731D72625143}">
      <dgm:prSet/>
      <dgm:spPr/>
      <dgm:t>
        <a:bodyPr/>
        <a:lstStyle/>
        <a:p>
          <a:endParaRPr lang="ru-RU"/>
        </a:p>
      </dgm:t>
    </dgm:pt>
    <dgm:pt modelId="{A296C6FE-B45D-43B4-914A-43B0CF6FA35C}">
      <dgm:prSet custT="1"/>
      <dgm:spPr/>
      <dgm:t>
        <a:bodyPr/>
        <a:lstStyle/>
        <a:p>
          <a:r>
            <a:rPr lang="ru-RU" sz="1400" dirty="0" smtClean="0"/>
            <a:t>4. </a:t>
          </a:r>
          <a:r>
            <a:rPr lang="ru-RU" sz="1400" u="sng" dirty="0" err="1" smtClean="0"/>
            <a:t>Налогоплатель-щиками</a:t>
          </a:r>
          <a:r>
            <a:rPr lang="ru-RU" sz="1400" dirty="0" smtClean="0"/>
            <a:t> являются организации (юридические лица) и граждане (физические лица), на которых в соответствии с законодательством возложена обязанность уплачивать налоги.</a:t>
          </a:r>
          <a:endParaRPr lang="ru-RU" sz="1400" dirty="0"/>
        </a:p>
      </dgm:t>
    </dgm:pt>
    <dgm:pt modelId="{E956E02C-009C-4E65-B502-8FA892C1ED6F}" type="parTrans" cxnId="{40C7A4D4-4C3D-485E-8BC2-9F42A8071823}">
      <dgm:prSet/>
      <dgm:spPr/>
      <dgm:t>
        <a:bodyPr/>
        <a:lstStyle/>
        <a:p>
          <a:endParaRPr lang="ru-RU"/>
        </a:p>
      </dgm:t>
    </dgm:pt>
    <dgm:pt modelId="{F16F247B-18D0-43D3-863E-E71038B4C87B}" type="sibTrans" cxnId="{40C7A4D4-4C3D-485E-8BC2-9F42A8071823}">
      <dgm:prSet/>
      <dgm:spPr/>
      <dgm:t>
        <a:bodyPr/>
        <a:lstStyle/>
        <a:p>
          <a:endParaRPr lang="ru-RU"/>
        </a:p>
      </dgm:t>
    </dgm:pt>
    <dgm:pt modelId="{8001811F-7B57-4001-8AC6-EB6ED1FA5BDC}">
      <dgm:prSet custT="1"/>
      <dgm:spPr/>
      <dgm:t>
        <a:bodyPr/>
        <a:lstStyle/>
        <a:p>
          <a:r>
            <a:rPr lang="ru-RU" sz="1200" dirty="0" smtClean="0"/>
            <a:t>3) </a:t>
          </a:r>
        </a:p>
        <a:p>
          <a:r>
            <a:rPr lang="ru-RU" sz="1200" dirty="0" smtClean="0"/>
            <a:t>местные налоги</a:t>
          </a:r>
          <a:endParaRPr lang="ru-RU" sz="1200" dirty="0"/>
        </a:p>
      </dgm:t>
    </dgm:pt>
    <dgm:pt modelId="{0AD22D72-F75D-4044-B80D-AB117787B6AE}" type="parTrans" cxnId="{54D08079-F859-4A41-B2D3-934ED8D16CF0}">
      <dgm:prSet/>
      <dgm:spPr/>
      <dgm:t>
        <a:bodyPr/>
        <a:lstStyle/>
        <a:p>
          <a:endParaRPr lang="ru-RU"/>
        </a:p>
      </dgm:t>
    </dgm:pt>
    <dgm:pt modelId="{394C1328-C5B2-4779-82BE-1F15F2FFF8AE}" type="sibTrans" cxnId="{54D08079-F859-4A41-B2D3-934ED8D16CF0}">
      <dgm:prSet/>
      <dgm:spPr/>
      <dgm:t>
        <a:bodyPr/>
        <a:lstStyle/>
        <a:p>
          <a:endParaRPr lang="ru-RU"/>
        </a:p>
      </dgm:t>
    </dgm:pt>
    <dgm:pt modelId="{1B52EE68-A0D2-43EF-93FB-49C449555A1C}" type="pres">
      <dgm:prSet presAssocID="{68737992-271D-45D4-914C-79564F0DDA6A}" presName="hierChild1" presStyleCnt="0">
        <dgm:presLayoutVars>
          <dgm:chPref val="1"/>
          <dgm:dir/>
          <dgm:animOne val="branch"/>
          <dgm:animLvl val="lvl"/>
          <dgm:resizeHandles/>
        </dgm:presLayoutVars>
      </dgm:prSet>
      <dgm:spPr/>
      <dgm:t>
        <a:bodyPr/>
        <a:lstStyle/>
        <a:p>
          <a:endParaRPr lang="ru-RU"/>
        </a:p>
      </dgm:t>
    </dgm:pt>
    <dgm:pt modelId="{ED245B0E-EB9F-49DA-9DBC-EF1E23F35223}" type="pres">
      <dgm:prSet presAssocID="{E61C39B5-7E66-4AD7-81A2-1669F81B1755}" presName="hierRoot1" presStyleCnt="0"/>
      <dgm:spPr/>
    </dgm:pt>
    <dgm:pt modelId="{6FD44DA7-8D2D-49AD-B492-F3C2BC695170}" type="pres">
      <dgm:prSet presAssocID="{E61C39B5-7E66-4AD7-81A2-1669F81B1755}" presName="composite" presStyleCnt="0"/>
      <dgm:spPr/>
    </dgm:pt>
    <dgm:pt modelId="{9B5ACD4A-41EA-4FEC-8BF5-00A2898BDEF3}" type="pres">
      <dgm:prSet presAssocID="{E61C39B5-7E66-4AD7-81A2-1669F81B1755}" presName="background" presStyleLbl="node0" presStyleIdx="0" presStyleCnt="1"/>
      <dgm:spPr/>
    </dgm:pt>
    <dgm:pt modelId="{34833588-B311-42E7-9184-8827FA87F40D}" type="pres">
      <dgm:prSet presAssocID="{E61C39B5-7E66-4AD7-81A2-1669F81B1755}" presName="text" presStyleLbl="fgAcc0" presStyleIdx="0" presStyleCnt="1" custScaleX="649647" custScaleY="142081">
        <dgm:presLayoutVars>
          <dgm:chPref val="3"/>
        </dgm:presLayoutVars>
      </dgm:prSet>
      <dgm:spPr/>
      <dgm:t>
        <a:bodyPr/>
        <a:lstStyle/>
        <a:p>
          <a:endParaRPr lang="ru-RU"/>
        </a:p>
      </dgm:t>
    </dgm:pt>
    <dgm:pt modelId="{4A321E3A-0C9B-4A77-915B-8B1C05A380BA}" type="pres">
      <dgm:prSet presAssocID="{E61C39B5-7E66-4AD7-81A2-1669F81B1755}" presName="hierChild2" presStyleCnt="0"/>
      <dgm:spPr/>
    </dgm:pt>
    <dgm:pt modelId="{87D95617-FA6A-413B-884D-A7B1F19A11C9}" type="pres">
      <dgm:prSet presAssocID="{50396E0F-EBE3-49C5-B3BD-3A1218209D1C}" presName="Name10" presStyleLbl="parChTrans1D2" presStyleIdx="0" presStyleCnt="4"/>
      <dgm:spPr/>
      <dgm:t>
        <a:bodyPr/>
        <a:lstStyle/>
        <a:p>
          <a:endParaRPr lang="ru-RU"/>
        </a:p>
      </dgm:t>
    </dgm:pt>
    <dgm:pt modelId="{2965C441-E390-4DDF-AD58-2DA10C28BF12}" type="pres">
      <dgm:prSet presAssocID="{84B92EF4-4445-408F-AEDD-BD5C32BCF1E3}" presName="hierRoot2" presStyleCnt="0"/>
      <dgm:spPr/>
    </dgm:pt>
    <dgm:pt modelId="{C1CD1869-FF8E-4BF5-9515-367A35E9B7A1}" type="pres">
      <dgm:prSet presAssocID="{84B92EF4-4445-408F-AEDD-BD5C32BCF1E3}" presName="composite2" presStyleCnt="0"/>
      <dgm:spPr/>
    </dgm:pt>
    <dgm:pt modelId="{A1C20FC1-D139-4617-8CBC-0F4ED481CE08}" type="pres">
      <dgm:prSet presAssocID="{84B92EF4-4445-408F-AEDD-BD5C32BCF1E3}" presName="background2" presStyleLbl="node2" presStyleIdx="0" presStyleCnt="4"/>
      <dgm:spPr/>
    </dgm:pt>
    <dgm:pt modelId="{C7E89D8B-3218-4060-AD2C-B0F92E5DAFC0}" type="pres">
      <dgm:prSet presAssocID="{84B92EF4-4445-408F-AEDD-BD5C32BCF1E3}" presName="text2" presStyleLbl="fgAcc2" presStyleIdx="0" presStyleCnt="4" custScaleX="257214" custScaleY="282155">
        <dgm:presLayoutVars>
          <dgm:chPref val="3"/>
        </dgm:presLayoutVars>
      </dgm:prSet>
      <dgm:spPr/>
      <dgm:t>
        <a:bodyPr/>
        <a:lstStyle/>
        <a:p>
          <a:endParaRPr lang="ru-RU"/>
        </a:p>
      </dgm:t>
    </dgm:pt>
    <dgm:pt modelId="{4406E7A5-B2FD-431A-9B97-625CCABA1842}" type="pres">
      <dgm:prSet presAssocID="{84B92EF4-4445-408F-AEDD-BD5C32BCF1E3}" presName="hierChild3" presStyleCnt="0"/>
      <dgm:spPr/>
    </dgm:pt>
    <dgm:pt modelId="{B5E1C664-6294-4958-B750-0562B30C1306}" type="pres">
      <dgm:prSet presAssocID="{8164B2AA-ABB6-4570-99CD-99C728D6CAB2}" presName="Name17" presStyleLbl="parChTrans1D3" presStyleIdx="0" presStyleCnt="3"/>
      <dgm:spPr/>
      <dgm:t>
        <a:bodyPr/>
        <a:lstStyle/>
        <a:p>
          <a:endParaRPr lang="ru-RU"/>
        </a:p>
      </dgm:t>
    </dgm:pt>
    <dgm:pt modelId="{615F80E8-19B5-43A6-B1F0-7A73A494277D}" type="pres">
      <dgm:prSet presAssocID="{6B44E914-E08F-413D-AD9C-C54D0743E04E}" presName="hierRoot3" presStyleCnt="0"/>
      <dgm:spPr/>
    </dgm:pt>
    <dgm:pt modelId="{1C21E557-2F32-4D28-8929-31F01B78FCA0}" type="pres">
      <dgm:prSet presAssocID="{6B44E914-E08F-413D-AD9C-C54D0743E04E}" presName="composite3" presStyleCnt="0"/>
      <dgm:spPr/>
    </dgm:pt>
    <dgm:pt modelId="{A77E4419-9900-4312-B426-D28AC9004620}" type="pres">
      <dgm:prSet presAssocID="{6B44E914-E08F-413D-AD9C-C54D0743E04E}" presName="background3" presStyleLbl="node3" presStyleIdx="0" presStyleCnt="3"/>
      <dgm:spPr/>
    </dgm:pt>
    <dgm:pt modelId="{622CA896-3324-47E2-A6BA-4D196E53FF49}" type="pres">
      <dgm:prSet presAssocID="{6B44E914-E08F-413D-AD9C-C54D0743E04E}" presName="text3" presStyleLbl="fgAcc3" presStyleIdx="0" presStyleCnt="3" custScaleX="139314" custScaleY="178568">
        <dgm:presLayoutVars>
          <dgm:chPref val="3"/>
        </dgm:presLayoutVars>
      </dgm:prSet>
      <dgm:spPr/>
      <dgm:t>
        <a:bodyPr/>
        <a:lstStyle/>
        <a:p>
          <a:endParaRPr lang="ru-RU"/>
        </a:p>
      </dgm:t>
    </dgm:pt>
    <dgm:pt modelId="{90DEAA84-C6EE-4492-993B-0333590DB470}" type="pres">
      <dgm:prSet presAssocID="{6B44E914-E08F-413D-AD9C-C54D0743E04E}" presName="hierChild4" presStyleCnt="0"/>
      <dgm:spPr/>
    </dgm:pt>
    <dgm:pt modelId="{EE5ADF84-AC8C-4D59-BCC3-41E4DC3A27FD}" type="pres">
      <dgm:prSet presAssocID="{945F321B-56F3-433F-A8B7-04B7460CD61E}" presName="Name17" presStyleLbl="parChTrans1D3" presStyleIdx="1" presStyleCnt="3"/>
      <dgm:spPr/>
      <dgm:t>
        <a:bodyPr/>
        <a:lstStyle/>
        <a:p>
          <a:endParaRPr lang="ru-RU"/>
        </a:p>
      </dgm:t>
    </dgm:pt>
    <dgm:pt modelId="{3047628B-BE50-4538-A3CC-F6779108F29E}" type="pres">
      <dgm:prSet presAssocID="{68C2D17E-5CAE-4D99-965B-3CD6AF270853}" presName="hierRoot3" presStyleCnt="0"/>
      <dgm:spPr/>
    </dgm:pt>
    <dgm:pt modelId="{7AFE60A8-58BF-400F-AA5F-71BD8808863B}" type="pres">
      <dgm:prSet presAssocID="{68C2D17E-5CAE-4D99-965B-3CD6AF270853}" presName="composite3" presStyleCnt="0"/>
      <dgm:spPr/>
    </dgm:pt>
    <dgm:pt modelId="{4EC05ABA-C8A3-416F-B2D8-BCF336B87F2C}" type="pres">
      <dgm:prSet presAssocID="{68C2D17E-5CAE-4D99-965B-3CD6AF270853}" presName="background3" presStyleLbl="node3" presStyleIdx="1" presStyleCnt="3"/>
      <dgm:spPr/>
    </dgm:pt>
    <dgm:pt modelId="{6DF4B985-CE8C-4B07-9744-BDBF3806C19C}" type="pres">
      <dgm:prSet presAssocID="{68C2D17E-5CAE-4D99-965B-3CD6AF270853}" presName="text3" presStyleLbl="fgAcc3" presStyleIdx="1" presStyleCnt="3" custScaleX="134511" custScaleY="180684">
        <dgm:presLayoutVars>
          <dgm:chPref val="3"/>
        </dgm:presLayoutVars>
      </dgm:prSet>
      <dgm:spPr/>
      <dgm:t>
        <a:bodyPr/>
        <a:lstStyle/>
        <a:p>
          <a:endParaRPr lang="ru-RU"/>
        </a:p>
      </dgm:t>
    </dgm:pt>
    <dgm:pt modelId="{BCFD7173-849D-4536-BCCA-3533C54FCDBA}" type="pres">
      <dgm:prSet presAssocID="{68C2D17E-5CAE-4D99-965B-3CD6AF270853}" presName="hierChild4" presStyleCnt="0"/>
      <dgm:spPr/>
    </dgm:pt>
    <dgm:pt modelId="{2E3E60B0-8513-48EE-9F56-A13EF42C48F8}" type="pres">
      <dgm:prSet presAssocID="{0AD22D72-F75D-4044-B80D-AB117787B6AE}" presName="Name17" presStyleLbl="parChTrans1D3" presStyleIdx="2" presStyleCnt="3"/>
      <dgm:spPr/>
      <dgm:t>
        <a:bodyPr/>
        <a:lstStyle/>
        <a:p>
          <a:endParaRPr lang="ru-RU"/>
        </a:p>
      </dgm:t>
    </dgm:pt>
    <dgm:pt modelId="{4766244A-A54D-4F94-B629-F89C48B8A4D7}" type="pres">
      <dgm:prSet presAssocID="{8001811F-7B57-4001-8AC6-EB6ED1FA5BDC}" presName="hierRoot3" presStyleCnt="0"/>
      <dgm:spPr/>
    </dgm:pt>
    <dgm:pt modelId="{40DA127F-5A86-4BF2-867D-CC99E1EE3CFE}" type="pres">
      <dgm:prSet presAssocID="{8001811F-7B57-4001-8AC6-EB6ED1FA5BDC}" presName="composite3" presStyleCnt="0"/>
      <dgm:spPr/>
    </dgm:pt>
    <dgm:pt modelId="{10C74180-BC8B-4AE4-84EB-66467179E888}" type="pres">
      <dgm:prSet presAssocID="{8001811F-7B57-4001-8AC6-EB6ED1FA5BDC}" presName="background3" presStyleLbl="node3" presStyleIdx="2" presStyleCnt="3"/>
      <dgm:spPr/>
    </dgm:pt>
    <dgm:pt modelId="{8FD5B671-66D8-4FDB-8765-67C12C8D02A0}" type="pres">
      <dgm:prSet presAssocID="{8001811F-7B57-4001-8AC6-EB6ED1FA5BDC}" presName="text3" presStyleLbl="fgAcc3" presStyleIdx="2" presStyleCnt="3" custScaleX="155164" custScaleY="182862">
        <dgm:presLayoutVars>
          <dgm:chPref val="3"/>
        </dgm:presLayoutVars>
      </dgm:prSet>
      <dgm:spPr/>
      <dgm:t>
        <a:bodyPr/>
        <a:lstStyle/>
        <a:p>
          <a:endParaRPr lang="ru-RU"/>
        </a:p>
      </dgm:t>
    </dgm:pt>
    <dgm:pt modelId="{138B6DB2-A222-4C92-A72A-9360EF38C5EE}" type="pres">
      <dgm:prSet presAssocID="{8001811F-7B57-4001-8AC6-EB6ED1FA5BDC}" presName="hierChild4" presStyleCnt="0"/>
      <dgm:spPr/>
    </dgm:pt>
    <dgm:pt modelId="{96D863C5-DFCF-4CA1-9E97-CD55EF3A7824}" type="pres">
      <dgm:prSet presAssocID="{45A2A165-0699-4E3D-8412-41AD8CBE8C51}" presName="Name10" presStyleLbl="parChTrans1D2" presStyleIdx="1" presStyleCnt="4"/>
      <dgm:spPr/>
      <dgm:t>
        <a:bodyPr/>
        <a:lstStyle/>
        <a:p>
          <a:endParaRPr lang="ru-RU"/>
        </a:p>
      </dgm:t>
    </dgm:pt>
    <dgm:pt modelId="{4C77918B-D3A8-444F-BA00-38ACB50B1E48}" type="pres">
      <dgm:prSet presAssocID="{A5C42E81-EE1F-45A0-B6AF-A73A3DE746F6}" presName="hierRoot2" presStyleCnt="0"/>
      <dgm:spPr/>
    </dgm:pt>
    <dgm:pt modelId="{DE6CB5FC-0012-4C74-BEF9-0F4C70BB7929}" type="pres">
      <dgm:prSet presAssocID="{A5C42E81-EE1F-45A0-B6AF-A73A3DE746F6}" presName="composite2" presStyleCnt="0"/>
      <dgm:spPr/>
    </dgm:pt>
    <dgm:pt modelId="{93CC8881-9FD9-4DC3-A57F-3553CAB84409}" type="pres">
      <dgm:prSet presAssocID="{A5C42E81-EE1F-45A0-B6AF-A73A3DE746F6}" presName="background2" presStyleLbl="node2" presStyleIdx="1" presStyleCnt="4"/>
      <dgm:spPr/>
    </dgm:pt>
    <dgm:pt modelId="{763975C7-EDB3-4CFD-8F1C-8FF543517E4A}" type="pres">
      <dgm:prSet presAssocID="{A5C42E81-EE1F-45A0-B6AF-A73A3DE746F6}" presName="text2" presStyleLbl="fgAcc2" presStyleIdx="1" presStyleCnt="4" custScaleX="225061" custScaleY="260694">
        <dgm:presLayoutVars>
          <dgm:chPref val="3"/>
        </dgm:presLayoutVars>
      </dgm:prSet>
      <dgm:spPr/>
      <dgm:t>
        <a:bodyPr/>
        <a:lstStyle/>
        <a:p>
          <a:endParaRPr lang="ru-RU"/>
        </a:p>
      </dgm:t>
    </dgm:pt>
    <dgm:pt modelId="{3B036EB6-2344-4389-BC96-CA9AF85A9313}" type="pres">
      <dgm:prSet presAssocID="{A5C42E81-EE1F-45A0-B6AF-A73A3DE746F6}" presName="hierChild3" presStyleCnt="0"/>
      <dgm:spPr/>
    </dgm:pt>
    <dgm:pt modelId="{7FCDF04E-259C-4609-8348-AD7113410338}" type="pres">
      <dgm:prSet presAssocID="{240FA371-39A0-4867-9CF6-E2A720B83060}" presName="Name10" presStyleLbl="parChTrans1D2" presStyleIdx="2" presStyleCnt="4"/>
      <dgm:spPr/>
      <dgm:t>
        <a:bodyPr/>
        <a:lstStyle/>
        <a:p>
          <a:endParaRPr lang="ru-RU"/>
        </a:p>
      </dgm:t>
    </dgm:pt>
    <dgm:pt modelId="{26F83E9F-27D4-40EF-BFC8-24ACFA4865CE}" type="pres">
      <dgm:prSet presAssocID="{29C2A6DD-A0F5-4FEE-A0A3-0DE5B58D7544}" presName="hierRoot2" presStyleCnt="0"/>
      <dgm:spPr/>
    </dgm:pt>
    <dgm:pt modelId="{6B5F3EB7-72C9-46F0-8EB7-752B4CFA9F3D}" type="pres">
      <dgm:prSet presAssocID="{29C2A6DD-A0F5-4FEE-A0A3-0DE5B58D7544}" presName="composite2" presStyleCnt="0"/>
      <dgm:spPr/>
    </dgm:pt>
    <dgm:pt modelId="{344DF9BF-40E1-4ED7-BF11-983EE17839E1}" type="pres">
      <dgm:prSet presAssocID="{29C2A6DD-A0F5-4FEE-A0A3-0DE5B58D7544}" presName="background2" presStyleLbl="node2" presStyleIdx="2" presStyleCnt="4"/>
      <dgm:spPr/>
    </dgm:pt>
    <dgm:pt modelId="{83CCFA74-59E0-4920-90F7-4FECE9313DCA}" type="pres">
      <dgm:prSet presAssocID="{29C2A6DD-A0F5-4FEE-A0A3-0DE5B58D7544}" presName="text2" presStyleLbl="fgAcc2" presStyleIdx="2" presStyleCnt="4" custScaleX="224663" custScaleY="542543">
        <dgm:presLayoutVars>
          <dgm:chPref val="3"/>
        </dgm:presLayoutVars>
      </dgm:prSet>
      <dgm:spPr/>
      <dgm:t>
        <a:bodyPr/>
        <a:lstStyle/>
        <a:p>
          <a:endParaRPr lang="ru-RU"/>
        </a:p>
      </dgm:t>
    </dgm:pt>
    <dgm:pt modelId="{35F5CB3F-5FAC-43AA-A96E-B25684554DB5}" type="pres">
      <dgm:prSet presAssocID="{29C2A6DD-A0F5-4FEE-A0A3-0DE5B58D7544}" presName="hierChild3" presStyleCnt="0"/>
      <dgm:spPr/>
    </dgm:pt>
    <dgm:pt modelId="{C40083D5-9FBC-48AB-8120-DA88C6025F28}" type="pres">
      <dgm:prSet presAssocID="{E956E02C-009C-4E65-B502-8FA892C1ED6F}" presName="Name10" presStyleLbl="parChTrans1D2" presStyleIdx="3" presStyleCnt="4"/>
      <dgm:spPr/>
      <dgm:t>
        <a:bodyPr/>
        <a:lstStyle/>
        <a:p>
          <a:endParaRPr lang="ru-RU"/>
        </a:p>
      </dgm:t>
    </dgm:pt>
    <dgm:pt modelId="{9CFF6F9E-294B-4F39-AE3E-6DACA73B1B56}" type="pres">
      <dgm:prSet presAssocID="{A296C6FE-B45D-43B4-914A-43B0CF6FA35C}" presName="hierRoot2" presStyleCnt="0"/>
      <dgm:spPr/>
    </dgm:pt>
    <dgm:pt modelId="{EDDBD84F-D8E8-4B77-A125-79CDF28DE72A}" type="pres">
      <dgm:prSet presAssocID="{A296C6FE-B45D-43B4-914A-43B0CF6FA35C}" presName="composite2" presStyleCnt="0"/>
      <dgm:spPr/>
    </dgm:pt>
    <dgm:pt modelId="{070A47D2-B719-4E7D-8DB2-12D69A3C31F4}" type="pres">
      <dgm:prSet presAssocID="{A296C6FE-B45D-43B4-914A-43B0CF6FA35C}" presName="background2" presStyleLbl="node2" presStyleIdx="3" presStyleCnt="4"/>
      <dgm:spPr/>
    </dgm:pt>
    <dgm:pt modelId="{5FFEFA3A-F086-40A2-82DF-C1F82B34E410}" type="pres">
      <dgm:prSet presAssocID="{A296C6FE-B45D-43B4-914A-43B0CF6FA35C}" presName="text2" presStyleLbl="fgAcc2" presStyleIdx="3" presStyleCnt="4" custScaleX="192239" custScaleY="535268">
        <dgm:presLayoutVars>
          <dgm:chPref val="3"/>
        </dgm:presLayoutVars>
      </dgm:prSet>
      <dgm:spPr/>
      <dgm:t>
        <a:bodyPr/>
        <a:lstStyle/>
        <a:p>
          <a:endParaRPr lang="ru-RU"/>
        </a:p>
      </dgm:t>
    </dgm:pt>
    <dgm:pt modelId="{315DF0CB-321A-42E4-81D3-F86E2F4A4C27}" type="pres">
      <dgm:prSet presAssocID="{A296C6FE-B45D-43B4-914A-43B0CF6FA35C}" presName="hierChild3" presStyleCnt="0"/>
      <dgm:spPr/>
    </dgm:pt>
  </dgm:ptLst>
  <dgm:cxnLst>
    <dgm:cxn modelId="{6616FB3D-E9E2-4E28-A5F3-76940412D646}" type="presOf" srcId="{45A2A165-0699-4E3D-8412-41AD8CBE8C51}" destId="{96D863C5-DFCF-4CA1-9E97-CD55EF3A7824}" srcOrd="0" destOrd="0" presId="urn:microsoft.com/office/officeart/2005/8/layout/hierarchy1"/>
    <dgm:cxn modelId="{0A61047C-CFF4-426A-A74C-DC23184CFF0B}" type="presOf" srcId="{68C2D17E-5CAE-4D99-965B-3CD6AF270853}" destId="{6DF4B985-CE8C-4B07-9744-BDBF3806C19C}" srcOrd="0" destOrd="0" presId="urn:microsoft.com/office/officeart/2005/8/layout/hierarchy1"/>
    <dgm:cxn modelId="{2BE1F866-F74C-40CD-A983-5EA5B4863B52}" type="presOf" srcId="{68737992-271D-45D4-914C-79564F0DDA6A}" destId="{1B52EE68-A0D2-43EF-93FB-49C449555A1C}" srcOrd="0" destOrd="0" presId="urn:microsoft.com/office/officeart/2005/8/layout/hierarchy1"/>
    <dgm:cxn modelId="{A93E005B-6BAE-42BA-AB6C-9AAEE7A63710}" type="presOf" srcId="{50396E0F-EBE3-49C5-B3BD-3A1218209D1C}" destId="{87D95617-FA6A-413B-884D-A7B1F19A11C9}" srcOrd="0" destOrd="0" presId="urn:microsoft.com/office/officeart/2005/8/layout/hierarchy1"/>
    <dgm:cxn modelId="{4846FF2D-3700-4D05-9488-580C8D597405}" type="presOf" srcId="{8001811F-7B57-4001-8AC6-EB6ED1FA5BDC}" destId="{8FD5B671-66D8-4FDB-8765-67C12C8D02A0}" srcOrd="0" destOrd="0" presId="urn:microsoft.com/office/officeart/2005/8/layout/hierarchy1"/>
    <dgm:cxn modelId="{E10A5D60-D09B-4769-88F1-23A620051DC5}" srcId="{68737992-271D-45D4-914C-79564F0DDA6A}" destId="{E61C39B5-7E66-4AD7-81A2-1669F81B1755}" srcOrd="0" destOrd="0" parTransId="{978D9BF7-1F17-403B-A019-0838831C69CE}" sibTransId="{3716D832-A3CF-4787-92CA-335B0BD1754A}"/>
    <dgm:cxn modelId="{020B07DC-B1C4-4A1E-9CBF-F8C111600FE6}" type="presOf" srcId="{8164B2AA-ABB6-4570-99CD-99C728D6CAB2}" destId="{B5E1C664-6294-4958-B750-0562B30C1306}" srcOrd="0" destOrd="0" presId="urn:microsoft.com/office/officeart/2005/8/layout/hierarchy1"/>
    <dgm:cxn modelId="{9F8D53F5-63D4-44A4-8118-B43E8C8F6C0D}" srcId="{E61C39B5-7E66-4AD7-81A2-1669F81B1755}" destId="{84B92EF4-4445-408F-AEDD-BD5C32BCF1E3}" srcOrd="0" destOrd="0" parTransId="{50396E0F-EBE3-49C5-B3BD-3A1218209D1C}" sibTransId="{148D0E8E-B811-4E55-87CC-8408D494B02F}"/>
    <dgm:cxn modelId="{40C7A4D4-4C3D-485E-8BC2-9F42A8071823}" srcId="{E61C39B5-7E66-4AD7-81A2-1669F81B1755}" destId="{A296C6FE-B45D-43B4-914A-43B0CF6FA35C}" srcOrd="3" destOrd="0" parTransId="{E956E02C-009C-4E65-B502-8FA892C1ED6F}" sibTransId="{F16F247B-18D0-43D3-863E-E71038B4C87B}"/>
    <dgm:cxn modelId="{D70E25A1-8AA2-438B-89F5-6AC313B02287}" type="presOf" srcId="{E61C39B5-7E66-4AD7-81A2-1669F81B1755}" destId="{34833588-B311-42E7-9184-8827FA87F40D}" srcOrd="0" destOrd="0" presId="urn:microsoft.com/office/officeart/2005/8/layout/hierarchy1"/>
    <dgm:cxn modelId="{7916582D-4632-4F53-9DB6-6C2E46590D67}" srcId="{E61C39B5-7E66-4AD7-81A2-1669F81B1755}" destId="{A5C42E81-EE1F-45A0-B6AF-A73A3DE746F6}" srcOrd="1" destOrd="0" parTransId="{45A2A165-0699-4E3D-8412-41AD8CBE8C51}" sibTransId="{AC8BE4E4-FBDD-485A-A0FA-D53891948596}"/>
    <dgm:cxn modelId="{54D08079-F859-4A41-B2D3-934ED8D16CF0}" srcId="{84B92EF4-4445-408F-AEDD-BD5C32BCF1E3}" destId="{8001811F-7B57-4001-8AC6-EB6ED1FA5BDC}" srcOrd="2" destOrd="0" parTransId="{0AD22D72-F75D-4044-B80D-AB117787B6AE}" sibTransId="{394C1328-C5B2-4779-82BE-1F15F2FFF8AE}"/>
    <dgm:cxn modelId="{C18E1965-8CB2-492F-AE76-44AC94125942}" type="presOf" srcId="{240FA371-39A0-4867-9CF6-E2A720B83060}" destId="{7FCDF04E-259C-4609-8348-AD7113410338}" srcOrd="0" destOrd="0" presId="urn:microsoft.com/office/officeart/2005/8/layout/hierarchy1"/>
    <dgm:cxn modelId="{1FD029E5-85F5-44F6-B67D-86A7FB704302}" type="presOf" srcId="{29C2A6DD-A0F5-4FEE-A0A3-0DE5B58D7544}" destId="{83CCFA74-59E0-4920-90F7-4FECE9313DCA}" srcOrd="0" destOrd="0" presId="urn:microsoft.com/office/officeart/2005/8/layout/hierarchy1"/>
    <dgm:cxn modelId="{9A369D31-3D64-485E-AB81-8A14A93E1BAF}" type="presOf" srcId="{E956E02C-009C-4E65-B502-8FA892C1ED6F}" destId="{C40083D5-9FBC-48AB-8120-DA88C6025F28}" srcOrd="0" destOrd="0" presId="urn:microsoft.com/office/officeart/2005/8/layout/hierarchy1"/>
    <dgm:cxn modelId="{586C242C-7E2E-4267-BAE6-323FE5C80834}" srcId="{84B92EF4-4445-408F-AEDD-BD5C32BCF1E3}" destId="{6B44E914-E08F-413D-AD9C-C54D0743E04E}" srcOrd="0" destOrd="0" parTransId="{8164B2AA-ABB6-4570-99CD-99C728D6CAB2}" sibTransId="{6AB235BB-834F-48EF-81D3-B6CCC5861F86}"/>
    <dgm:cxn modelId="{CC3A4509-E470-4CA3-8E51-0EF7D210788D}" type="presOf" srcId="{A296C6FE-B45D-43B4-914A-43B0CF6FA35C}" destId="{5FFEFA3A-F086-40A2-82DF-C1F82B34E410}" srcOrd="0" destOrd="0" presId="urn:microsoft.com/office/officeart/2005/8/layout/hierarchy1"/>
    <dgm:cxn modelId="{B80C6395-3992-436F-BCD2-588345F700A3}" srcId="{84B92EF4-4445-408F-AEDD-BD5C32BCF1E3}" destId="{68C2D17E-5CAE-4D99-965B-3CD6AF270853}" srcOrd="1" destOrd="0" parTransId="{945F321B-56F3-433F-A8B7-04B7460CD61E}" sibTransId="{C696ED5B-7A0D-4338-848E-1C9485051FCD}"/>
    <dgm:cxn modelId="{ACDB0016-6A4E-420E-A9CA-9F017C40C21A}" type="presOf" srcId="{84B92EF4-4445-408F-AEDD-BD5C32BCF1E3}" destId="{C7E89D8B-3218-4060-AD2C-B0F92E5DAFC0}" srcOrd="0" destOrd="0" presId="urn:microsoft.com/office/officeart/2005/8/layout/hierarchy1"/>
    <dgm:cxn modelId="{E99816D4-1B6C-4B07-ABC7-F3F9B604B400}" type="presOf" srcId="{0AD22D72-F75D-4044-B80D-AB117787B6AE}" destId="{2E3E60B0-8513-48EE-9F56-A13EF42C48F8}" srcOrd="0" destOrd="0" presId="urn:microsoft.com/office/officeart/2005/8/layout/hierarchy1"/>
    <dgm:cxn modelId="{2D5AF24A-8D3F-4F7C-B632-FEB80D0332BF}" type="presOf" srcId="{A5C42E81-EE1F-45A0-B6AF-A73A3DE746F6}" destId="{763975C7-EDB3-4CFD-8F1C-8FF543517E4A}" srcOrd="0" destOrd="0" presId="urn:microsoft.com/office/officeart/2005/8/layout/hierarchy1"/>
    <dgm:cxn modelId="{5EE3A33D-1B89-40B9-BBB2-3AED8B623629}" type="presOf" srcId="{6B44E914-E08F-413D-AD9C-C54D0743E04E}" destId="{622CA896-3324-47E2-A6BA-4D196E53FF49}" srcOrd="0" destOrd="0" presId="urn:microsoft.com/office/officeart/2005/8/layout/hierarchy1"/>
    <dgm:cxn modelId="{1B3156B0-5B9F-4468-A49C-B267D1376050}" type="presOf" srcId="{945F321B-56F3-433F-A8B7-04B7460CD61E}" destId="{EE5ADF84-AC8C-4D59-BCC3-41E4DC3A27FD}" srcOrd="0" destOrd="0" presId="urn:microsoft.com/office/officeart/2005/8/layout/hierarchy1"/>
    <dgm:cxn modelId="{B2A78F6C-020E-4D86-B3A8-731D72625143}" srcId="{E61C39B5-7E66-4AD7-81A2-1669F81B1755}" destId="{29C2A6DD-A0F5-4FEE-A0A3-0DE5B58D7544}" srcOrd="2" destOrd="0" parTransId="{240FA371-39A0-4867-9CF6-E2A720B83060}" sibTransId="{6D09DE6C-9764-43D6-852D-9EDD727A5DE1}"/>
    <dgm:cxn modelId="{44EBD55A-8111-4CD8-A3CB-6C997B3009A1}" type="presParOf" srcId="{1B52EE68-A0D2-43EF-93FB-49C449555A1C}" destId="{ED245B0E-EB9F-49DA-9DBC-EF1E23F35223}" srcOrd="0" destOrd="0" presId="urn:microsoft.com/office/officeart/2005/8/layout/hierarchy1"/>
    <dgm:cxn modelId="{9B3E0442-1D05-4D78-B594-5A0C06F181D5}" type="presParOf" srcId="{ED245B0E-EB9F-49DA-9DBC-EF1E23F35223}" destId="{6FD44DA7-8D2D-49AD-B492-F3C2BC695170}" srcOrd="0" destOrd="0" presId="urn:microsoft.com/office/officeart/2005/8/layout/hierarchy1"/>
    <dgm:cxn modelId="{6EA5ED18-E932-416C-A01D-B9E17C49BB7E}" type="presParOf" srcId="{6FD44DA7-8D2D-49AD-B492-F3C2BC695170}" destId="{9B5ACD4A-41EA-4FEC-8BF5-00A2898BDEF3}" srcOrd="0" destOrd="0" presId="urn:microsoft.com/office/officeart/2005/8/layout/hierarchy1"/>
    <dgm:cxn modelId="{475541DC-66BE-44B1-802A-D991A90190F2}" type="presParOf" srcId="{6FD44DA7-8D2D-49AD-B492-F3C2BC695170}" destId="{34833588-B311-42E7-9184-8827FA87F40D}" srcOrd="1" destOrd="0" presId="urn:microsoft.com/office/officeart/2005/8/layout/hierarchy1"/>
    <dgm:cxn modelId="{5DB2531C-22B7-498A-B4AA-CE5A7D36F640}" type="presParOf" srcId="{ED245B0E-EB9F-49DA-9DBC-EF1E23F35223}" destId="{4A321E3A-0C9B-4A77-915B-8B1C05A380BA}" srcOrd="1" destOrd="0" presId="urn:microsoft.com/office/officeart/2005/8/layout/hierarchy1"/>
    <dgm:cxn modelId="{0CC547DF-555A-497E-81BE-8ABF6F777D17}" type="presParOf" srcId="{4A321E3A-0C9B-4A77-915B-8B1C05A380BA}" destId="{87D95617-FA6A-413B-884D-A7B1F19A11C9}" srcOrd="0" destOrd="0" presId="urn:microsoft.com/office/officeart/2005/8/layout/hierarchy1"/>
    <dgm:cxn modelId="{4EAEF1EB-73C4-4347-B757-61064D3EDBEF}" type="presParOf" srcId="{4A321E3A-0C9B-4A77-915B-8B1C05A380BA}" destId="{2965C441-E390-4DDF-AD58-2DA10C28BF12}" srcOrd="1" destOrd="0" presId="urn:microsoft.com/office/officeart/2005/8/layout/hierarchy1"/>
    <dgm:cxn modelId="{226E9FC9-4DDC-4E36-B770-E63FF184C5BD}" type="presParOf" srcId="{2965C441-E390-4DDF-AD58-2DA10C28BF12}" destId="{C1CD1869-FF8E-4BF5-9515-367A35E9B7A1}" srcOrd="0" destOrd="0" presId="urn:microsoft.com/office/officeart/2005/8/layout/hierarchy1"/>
    <dgm:cxn modelId="{CD8C0BEA-B014-47C5-83C4-3B0BDF558945}" type="presParOf" srcId="{C1CD1869-FF8E-4BF5-9515-367A35E9B7A1}" destId="{A1C20FC1-D139-4617-8CBC-0F4ED481CE08}" srcOrd="0" destOrd="0" presId="urn:microsoft.com/office/officeart/2005/8/layout/hierarchy1"/>
    <dgm:cxn modelId="{457180D2-5B04-4987-8413-FED7B21C86D4}" type="presParOf" srcId="{C1CD1869-FF8E-4BF5-9515-367A35E9B7A1}" destId="{C7E89D8B-3218-4060-AD2C-B0F92E5DAFC0}" srcOrd="1" destOrd="0" presId="urn:microsoft.com/office/officeart/2005/8/layout/hierarchy1"/>
    <dgm:cxn modelId="{902C6C8E-1236-461C-96A9-750D5059D5B7}" type="presParOf" srcId="{2965C441-E390-4DDF-AD58-2DA10C28BF12}" destId="{4406E7A5-B2FD-431A-9B97-625CCABA1842}" srcOrd="1" destOrd="0" presId="urn:microsoft.com/office/officeart/2005/8/layout/hierarchy1"/>
    <dgm:cxn modelId="{93D032FB-89C6-4B08-A890-E91B49CFCFD5}" type="presParOf" srcId="{4406E7A5-B2FD-431A-9B97-625CCABA1842}" destId="{B5E1C664-6294-4958-B750-0562B30C1306}" srcOrd="0" destOrd="0" presId="urn:microsoft.com/office/officeart/2005/8/layout/hierarchy1"/>
    <dgm:cxn modelId="{7D1556C9-2064-4B61-911B-694E98F6EE13}" type="presParOf" srcId="{4406E7A5-B2FD-431A-9B97-625CCABA1842}" destId="{615F80E8-19B5-43A6-B1F0-7A73A494277D}" srcOrd="1" destOrd="0" presId="urn:microsoft.com/office/officeart/2005/8/layout/hierarchy1"/>
    <dgm:cxn modelId="{6C0CB344-11C7-410C-BC78-81F252A1AF32}" type="presParOf" srcId="{615F80E8-19B5-43A6-B1F0-7A73A494277D}" destId="{1C21E557-2F32-4D28-8929-31F01B78FCA0}" srcOrd="0" destOrd="0" presId="urn:microsoft.com/office/officeart/2005/8/layout/hierarchy1"/>
    <dgm:cxn modelId="{E65D9183-A241-4C3B-B6F4-DADC82CE198C}" type="presParOf" srcId="{1C21E557-2F32-4D28-8929-31F01B78FCA0}" destId="{A77E4419-9900-4312-B426-D28AC9004620}" srcOrd="0" destOrd="0" presId="urn:microsoft.com/office/officeart/2005/8/layout/hierarchy1"/>
    <dgm:cxn modelId="{9BE6B3BD-E05C-402D-854A-EAE220B7EE96}" type="presParOf" srcId="{1C21E557-2F32-4D28-8929-31F01B78FCA0}" destId="{622CA896-3324-47E2-A6BA-4D196E53FF49}" srcOrd="1" destOrd="0" presId="urn:microsoft.com/office/officeart/2005/8/layout/hierarchy1"/>
    <dgm:cxn modelId="{5AF324EA-5158-40C7-825A-06A7CA6C5A46}" type="presParOf" srcId="{615F80E8-19B5-43A6-B1F0-7A73A494277D}" destId="{90DEAA84-C6EE-4492-993B-0333590DB470}" srcOrd="1" destOrd="0" presId="urn:microsoft.com/office/officeart/2005/8/layout/hierarchy1"/>
    <dgm:cxn modelId="{BDA9B156-4041-43EB-BCB8-A862CAAFC88A}" type="presParOf" srcId="{4406E7A5-B2FD-431A-9B97-625CCABA1842}" destId="{EE5ADF84-AC8C-4D59-BCC3-41E4DC3A27FD}" srcOrd="2" destOrd="0" presId="urn:microsoft.com/office/officeart/2005/8/layout/hierarchy1"/>
    <dgm:cxn modelId="{0BDC3559-84F6-4597-B282-0112C668F2CF}" type="presParOf" srcId="{4406E7A5-B2FD-431A-9B97-625CCABA1842}" destId="{3047628B-BE50-4538-A3CC-F6779108F29E}" srcOrd="3" destOrd="0" presId="urn:microsoft.com/office/officeart/2005/8/layout/hierarchy1"/>
    <dgm:cxn modelId="{5CCFB574-7EDB-4759-B34A-A40C7AABEED5}" type="presParOf" srcId="{3047628B-BE50-4538-A3CC-F6779108F29E}" destId="{7AFE60A8-58BF-400F-AA5F-71BD8808863B}" srcOrd="0" destOrd="0" presId="urn:microsoft.com/office/officeart/2005/8/layout/hierarchy1"/>
    <dgm:cxn modelId="{05C868AB-5488-467E-8053-3AC2C16888FC}" type="presParOf" srcId="{7AFE60A8-58BF-400F-AA5F-71BD8808863B}" destId="{4EC05ABA-C8A3-416F-B2D8-BCF336B87F2C}" srcOrd="0" destOrd="0" presId="urn:microsoft.com/office/officeart/2005/8/layout/hierarchy1"/>
    <dgm:cxn modelId="{CBF81191-2893-4F58-8D38-4CB9976FF5FB}" type="presParOf" srcId="{7AFE60A8-58BF-400F-AA5F-71BD8808863B}" destId="{6DF4B985-CE8C-4B07-9744-BDBF3806C19C}" srcOrd="1" destOrd="0" presId="urn:microsoft.com/office/officeart/2005/8/layout/hierarchy1"/>
    <dgm:cxn modelId="{3CE248FF-76D4-43F8-B861-EFE7C6658126}" type="presParOf" srcId="{3047628B-BE50-4538-A3CC-F6779108F29E}" destId="{BCFD7173-849D-4536-BCCA-3533C54FCDBA}" srcOrd="1" destOrd="0" presId="urn:microsoft.com/office/officeart/2005/8/layout/hierarchy1"/>
    <dgm:cxn modelId="{B7B39B0F-75BF-444F-9976-D2BBA3102E34}" type="presParOf" srcId="{4406E7A5-B2FD-431A-9B97-625CCABA1842}" destId="{2E3E60B0-8513-48EE-9F56-A13EF42C48F8}" srcOrd="4" destOrd="0" presId="urn:microsoft.com/office/officeart/2005/8/layout/hierarchy1"/>
    <dgm:cxn modelId="{445F7A3B-B8DF-4C03-9A08-E7EDC487F719}" type="presParOf" srcId="{4406E7A5-B2FD-431A-9B97-625CCABA1842}" destId="{4766244A-A54D-4F94-B629-F89C48B8A4D7}" srcOrd="5" destOrd="0" presId="urn:microsoft.com/office/officeart/2005/8/layout/hierarchy1"/>
    <dgm:cxn modelId="{2F74FB4B-C210-4BA0-9F74-57A8597D8394}" type="presParOf" srcId="{4766244A-A54D-4F94-B629-F89C48B8A4D7}" destId="{40DA127F-5A86-4BF2-867D-CC99E1EE3CFE}" srcOrd="0" destOrd="0" presId="urn:microsoft.com/office/officeart/2005/8/layout/hierarchy1"/>
    <dgm:cxn modelId="{F0D21F01-0361-4DA6-8F53-17EE2FEA08B1}" type="presParOf" srcId="{40DA127F-5A86-4BF2-867D-CC99E1EE3CFE}" destId="{10C74180-BC8B-4AE4-84EB-66467179E888}" srcOrd="0" destOrd="0" presId="urn:microsoft.com/office/officeart/2005/8/layout/hierarchy1"/>
    <dgm:cxn modelId="{51B1C079-090A-4C56-ACFB-34CC99C7619B}" type="presParOf" srcId="{40DA127F-5A86-4BF2-867D-CC99E1EE3CFE}" destId="{8FD5B671-66D8-4FDB-8765-67C12C8D02A0}" srcOrd="1" destOrd="0" presId="urn:microsoft.com/office/officeart/2005/8/layout/hierarchy1"/>
    <dgm:cxn modelId="{18481571-7FED-4B16-9A9F-66A207676C49}" type="presParOf" srcId="{4766244A-A54D-4F94-B629-F89C48B8A4D7}" destId="{138B6DB2-A222-4C92-A72A-9360EF38C5EE}" srcOrd="1" destOrd="0" presId="urn:microsoft.com/office/officeart/2005/8/layout/hierarchy1"/>
    <dgm:cxn modelId="{EEADB833-A27E-4819-A39A-14D31428E2DF}" type="presParOf" srcId="{4A321E3A-0C9B-4A77-915B-8B1C05A380BA}" destId="{96D863C5-DFCF-4CA1-9E97-CD55EF3A7824}" srcOrd="2" destOrd="0" presId="urn:microsoft.com/office/officeart/2005/8/layout/hierarchy1"/>
    <dgm:cxn modelId="{2E00A4D7-5D34-49AD-83C9-4440E45527C7}" type="presParOf" srcId="{4A321E3A-0C9B-4A77-915B-8B1C05A380BA}" destId="{4C77918B-D3A8-444F-BA00-38ACB50B1E48}" srcOrd="3" destOrd="0" presId="urn:microsoft.com/office/officeart/2005/8/layout/hierarchy1"/>
    <dgm:cxn modelId="{F3AC6A36-7D16-4002-8D44-091A62DBF53E}" type="presParOf" srcId="{4C77918B-D3A8-444F-BA00-38ACB50B1E48}" destId="{DE6CB5FC-0012-4C74-BEF9-0F4C70BB7929}" srcOrd="0" destOrd="0" presId="urn:microsoft.com/office/officeart/2005/8/layout/hierarchy1"/>
    <dgm:cxn modelId="{3E4503FC-FD88-4027-9796-E94DBAD821C5}" type="presParOf" srcId="{DE6CB5FC-0012-4C74-BEF9-0F4C70BB7929}" destId="{93CC8881-9FD9-4DC3-A57F-3553CAB84409}" srcOrd="0" destOrd="0" presId="urn:microsoft.com/office/officeart/2005/8/layout/hierarchy1"/>
    <dgm:cxn modelId="{5534DAF3-6B85-4D57-8072-C569A82AEF98}" type="presParOf" srcId="{DE6CB5FC-0012-4C74-BEF9-0F4C70BB7929}" destId="{763975C7-EDB3-4CFD-8F1C-8FF543517E4A}" srcOrd="1" destOrd="0" presId="urn:microsoft.com/office/officeart/2005/8/layout/hierarchy1"/>
    <dgm:cxn modelId="{F4DCA28D-4D28-4554-ADB8-D57B9D72EC3B}" type="presParOf" srcId="{4C77918B-D3A8-444F-BA00-38ACB50B1E48}" destId="{3B036EB6-2344-4389-BC96-CA9AF85A9313}" srcOrd="1" destOrd="0" presId="urn:microsoft.com/office/officeart/2005/8/layout/hierarchy1"/>
    <dgm:cxn modelId="{B702CFB3-F999-4029-80B7-8CF5E080B06F}" type="presParOf" srcId="{4A321E3A-0C9B-4A77-915B-8B1C05A380BA}" destId="{7FCDF04E-259C-4609-8348-AD7113410338}" srcOrd="4" destOrd="0" presId="urn:microsoft.com/office/officeart/2005/8/layout/hierarchy1"/>
    <dgm:cxn modelId="{64619163-FC30-4626-B379-C31E3AE9A60E}" type="presParOf" srcId="{4A321E3A-0C9B-4A77-915B-8B1C05A380BA}" destId="{26F83E9F-27D4-40EF-BFC8-24ACFA4865CE}" srcOrd="5" destOrd="0" presId="urn:microsoft.com/office/officeart/2005/8/layout/hierarchy1"/>
    <dgm:cxn modelId="{A76CABAD-F509-41F0-AFC2-EA05943A4A67}" type="presParOf" srcId="{26F83E9F-27D4-40EF-BFC8-24ACFA4865CE}" destId="{6B5F3EB7-72C9-46F0-8EB7-752B4CFA9F3D}" srcOrd="0" destOrd="0" presId="urn:microsoft.com/office/officeart/2005/8/layout/hierarchy1"/>
    <dgm:cxn modelId="{DFCCCD4F-0EC8-4A76-BDB8-03B6EC9B82E7}" type="presParOf" srcId="{6B5F3EB7-72C9-46F0-8EB7-752B4CFA9F3D}" destId="{344DF9BF-40E1-4ED7-BF11-983EE17839E1}" srcOrd="0" destOrd="0" presId="urn:microsoft.com/office/officeart/2005/8/layout/hierarchy1"/>
    <dgm:cxn modelId="{3D13EC9A-9AD3-4B73-B7F1-97956B6E8F35}" type="presParOf" srcId="{6B5F3EB7-72C9-46F0-8EB7-752B4CFA9F3D}" destId="{83CCFA74-59E0-4920-90F7-4FECE9313DCA}" srcOrd="1" destOrd="0" presId="urn:microsoft.com/office/officeart/2005/8/layout/hierarchy1"/>
    <dgm:cxn modelId="{14BEA59D-6AD9-432E-9777-57305C3BFA2C}" type="presParOf" srcId="{26F83E9F-27D4-40EF-BFC8-24ACFA4865CE}" destId="{35F5CB3F-5FAC-43AA-A96E-B25684554DB5}" srcOrd="1" destOrd="0" presId="urn:microsoft.com/office/officeart/2005/8/layout/hierarchy1"/>
    <dgm:cxn modelId="{C533EDDB-35B3-45B5-8F97-103056470E18}" type="presParOf" srcId="{4A321E3A-0C9B-4A77-915B-8B1C05A380BA}" destId="{C40083D5-9FBC-48AB-8120-DA88C6025F28}" srcOrd="6" destOrd="0" presId="urn:microsoft.com/office/officeart/2005/8/layout/hierarchy1"/>
    <dgm:cxn modelId="{510E5405-D67B-40A8-9F64-D3B3D7EFD8B0}" type="presParOf" srcId="{4A321E3A-0C9B-4A77-915B-8B1C05A380BA}" destId="{9CFF6F9E-294B-4F39-AE3E-6DACA73B1B56}" srcOrd="7" destOrd="0" presId="urn:microsoft.com/office/officeart/2005/8/layout/hierarchy1"/>
    <dgm:cxn modelId="{AB23DE2E-4726-4D8B-94E3-D650FAF617B4}" type="presParOf" srcId="{9CFF6F9E-294B-4F39-AE3E-6DACA73B1B56}" destId="{EDDBD84F-D8E8-4B77-A125-79CDF28DE72A}" srcOrd="0" destOrd="0" presId="urn:microsoft.com/office/officeart/2005/8/layout/hierarchy1"/>
    <dgm:cxn modelId="{2877DCAA-248D-448A-80AC-8A61B07C6B68}" type="presParOf" srcId="{EDDBD84F-D8E8-4B77-A125-79CDF28DE72A}" destId="{070A47D2-B719-4E7D-8DB2-12D69A3C31F4}" srcOrd="0" destOrd="0" presId="urn:microsoft.com/office/officeart/2005/8/layout/hierarchy1"/>
    <dgm:cxn modelId="{C184EFD8-C77B-483E-99E2-8D442C63A6E3}" type="presParOf" srcId="{EDDBD84F-D8E8-4B77-A125-79CDF28DE72A}" destId="{5FFEFA3A-F086-40A2-82DF-C1F82B34E410}" srcOrd="1" destOrd="0" presId="urn:microsoft.com/office/officeart/2005/8/layout/hierarchy1"/>
    <dgm:cxn modelId="{620FD420-90D1-422D-A072-EE89D76737D9}" type="presParOf" srcId="{9CFF6F9E-294B-4F39-AE3E-6DACA73B1B56}" destId="{315DF0CB-321A-42E4-81D3-F86E2F4A4C2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17F25C-7D73-470F-9C57-E10C18BECEF3}">
      <dsp:nvSpPr>
        <dsp:cNvPr id="0" name=""/>
        <dsp:cNvSpPr/>
      </dsp:nvSpPr>
      <dsp:spPr>
        <a:xfrm>
          <a:off x="0" y="9938"/>
          <a:ext cx="2397621" cy="95904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ru-RU" sz="1600" u="sng" kern="1200" dirty="0" smtClean="0"/>
            <a:t>Фискальная</a:t>
          </a:r>
          <a:endParaRPr lang="ru-RU" sz="1600" kern="1200" dirty="0"/>
        </a:p>
      </dsp:txBody>
      <dsp:txXfrm>
        <a:off x="479524" y="9938"/>
        <a:ext cx="1438573" cy="959048"/>
      </dsp:txXfrm>
    </dsp:sp>
    <dsp:sp modelId="{54A929F0-5C79-4ED3-BFEA-5A7F956C75E4}">
      <dsp:nvSpPr>
        <dsp:cNvPr id="0" name=""/>
        <dsp:cNvSpPr/>
      </dsp:nvSpPr>
      <dsp:spPr>
        <a:xfrm>
          <a:off x="2093694" y="94277"/>
          <a:ext cx="7041028" cy="796010"/>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ru-RU" sz="1600" kern="1200" dirty="0" smtClean="0"/>
            <a:t>связана с формированием доходной части государственного бюджета и представляет собой изъятие средств налогоплательщиков в централизованные фонды государства.</a:t>
          </a:r>
          <a:endParaRPr lang="ru-RU" sz="1600" kern="1200" dirty="0"/>
        </a:p>
      </dsp:txBody>
      <dsp:txXfrm>
        <a:off x="2491699" y="94277"/>
        <a:ext cx="6245018" cy="796010"/>
      </dsp:txXfrm>
    </dsp:sp>
    <dsp:sp modelId="{7C86E950-17DA-402C-971C-C90500396E6D}">
      <dsp:nvSpPr>
        <dsp:cNvPr id="0" name=""/>
        <dsp:cNvSpPr/>
      </dsp:nvSpPr>
      <dsp:spPr>
        <a:xfrm>
          <a:off x="0" y="1077532"/>
          <a:ext cx="2397621" cy="95904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ru-RU" sz="1600" u="sng" kern="1200" dirty="0" err="1" smtClean="0"/>
            <a:t>Распредели-тельная</a:t>
          </a:r>
          <a:endParaRPr lang="ru-RU" sz="1600" kern="1200" dirty="0"/>
        </a:p>
      </dsp:txBody>
      <dsp:txXfrm>
        <a:off x="479524" y="1077532"/>
        <a:ext cx="1438573" cy="959048"/>
      </dsp:txXfrm>
    </dsp:sp>
    <dsp:sp modelId="{76ED7262-EDCD-4470-A467-50644F476488}">
      <dsp:nvSpPr>
        <dsp:cNvPr id="0" name=""/>
        <dsp:cNvSpPr/>
      </dsp:nvSpPr>
      <dsp:spPr>
        <a:xfrm>
          <a:off x="2093694" y="1187592"/>
          <a:ext cx="7042541" cy="796010"/>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ru-RU" sz="1600" kern="1200" dirty="0" smtClean="0"/>
            <a:t>выполняет социальное предназначение, состоящее в перераспределении общественных доходов между различными категориями граждан, что гарантирует социальную стабильность в обществе.</a:t>
          </a:r>
          <a:endParaRPr lang="ru-RU" sz="1600" kern="1200" dirty="0"/>
        </a:p>
      </dsp:txBody>
      <dsp:txXfrm>
        <a:off x="2491699" y="1187592"/>
        <a:ext cx="6246531" cy="796010"/>
      </dsp:txXfrm>
    </dsp:sp>
    <dsp:sp modelId="{C1CC254F-B690-489D-80A5-952C8B574C6D}">
      <dsp:nvSpPr>
        <dsp:cNvPr id="0" name=""/>
        <dsp:cNvSpPr/>
      </dsp:nvSpPr>
      <dsp:spPr>
        <a:xfrm>
          <a:off x="0" y="2216306"/>
          <a:ext cx="2397621" cy="95904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ru-RU" sz="1600" u="sng" kern="1200" dirty="0" smtClean="0"/>
            <a:t>Поощрительная</a:t>
          </a:r>
          <a:endParaRPr lang="ru-RU" sz="1600" kern="1200" dirty="0"/>
        </a:p>
      </dsp:txBody>
      <dsp:txXfrm>
        <a:off x="479524" y="2216306"/>
        <a:ext cx="1438573" cy="959048"/>
      </dsp:txXfrm>
    </dsp:sp>
    <dsp:sp modelId="{3D26A1B6-2FB8-4EDA-82B5-72E2CE95FB1E}">
      <dsp:nvSpPr>
        <dsp:cNvPr id="0" name=""/>
        <dsp:cNvSpPr/>
      </dsp:nvSpPr>
      <dsp:spPr>
        <a:xfrm>
          <a:off x="2093694" y="2280907"/>
          <a:ext cx="6998601" cy="796010"/>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ru-RU" sz="1600" kern="1200" dirty="0" smtClean="0"/>
            <a:t>устанавливая тем или иным категориям налогоплательщиков определенные налоговые льготы, государство поощряет их за те или иные заслуги перед Родиной.</a:t>
          </a:r>
          <a:endParaRPr lang="ru-RU" sz="1600" kern="1200" dirty="0"/>
        </a:p>
      </dsp:txBody>
      <dsp:txXfrm>
        <a:off x="2491699" y="2280907"/>
        <a:ext cx="6202591" cy="796010"/>
      </dsp:txXfrm>
    </dsp:sp>
    <dsp:sp modelId="{8C75FC28-ACD3-4D84-9C6E-3BA0C050DF7A}">
      <dsp:nvSpPr>
        <dsp:cNvPr id="0" name=""/>
        <dsp:cNvSpPr/>
      </dsp:nvSpPr>
      <dsp:spPr>
        <a:xfrm>
          <a:off x="0" y="3283899"/>
          <a:ext cx="2397621" cy="95904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ru-RU" sz="1600" u="sng" kern="1200" dirty="0" smtClean="0"/>
            <a:t>Контрольная</a:t>
          </a:r>
          <a:endParaRPr lang="ru-RU" sz="1600" kern="1200" dirty="0"/>
        </a:p>
      </dsp:txBody>
      <dsp:txXfrm>
        <a:off x="479524" y="3283899"/>
        <a:ext cx="1438573" cy="959048"/>
      </dsp:txXfrm>
    </dsp:sp>
    <dsp:sp modelId="{6AEC5D62-E6F7-4E60-BADA-23AA9E65C300}">
      <dsp:nvSpPr>
        <dsp:cNvPr id="0" name=""/>
        <dsp:cNvSpPr/>
      </dsp:nvSpPr>
      <dsp:spPr>
        <a:xfrm>
          <a:off x="2093694" y="3374223"/>
          <a:ext cx="7014501" cy="796010"/>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ru-RU" sz="1600" kern="1200" dirty="0" smtClean="0"/>
            <a:t>обеспечивает контроль со стороны государства за финансово-хозяйственной и предпринимательской деятельностью юридических лиц и граждан, а также за источниками доходов и направлениями их расходования.</a:t>
          </a:r>
          <a:endParaRPr lang="ru-RU" sz="1600" kern="1200" dirty="0"/>
        </a:p>
      </dsp:txBody>
      <dsp:txXfrm>
        <a:off x="2491699" y="3374223"/>
        <a:ext cx="6218491" cy="796010"/>
      </dsp:txXfrm>
    </dsp:sp>
    <dsp:sp modelId="{E21D660B-7FD7-42AB-8EF3-285097051436}">
      <dsp:nvSpPr>
        <dsp:cNvPr id="0" name=""/>
        <dsp:cNvSpPr/>
      </dsp:nvSpPr>
      <dsp:spPr>
        <a:xfrm>
          <a:off x="7764" y="4386019"/>
          <a:ext cx="2397621" cy="95904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ru-RU" sz="1600" u="sng" kern="1200" dirty="0" smtClean="0"/>
            <a:t>Регулирующая</a:t>
          </a:r>
          <a:endParaRPr lang="ru-RU" sz="1600" kern="1200" dirty="0"/>
        </a:p>
      </dsp:txBody>
      <dsp:txXfrm>
        <a:off x="487288" y="4386019"/>
        <a:ext cx="1438573" cy="959048"/>
      </dsp:txXfrm>
    </dsp:sp>
    <dsp:sp modelId="{5DD73AF6-2B28-4FEB-9E6A-C95E7874687C}">
      <dsp:nvSpPr>
        <dsp:cNvPr id="0" name=""/>
        <dsp:cNvSpPr/>
      </dsp:nvSpPr>
      <dsp:spPr>
        <a:xfrm>
          <a:off x="2093694" y="4467538"/>
          <a:ext cx="7026521" cy="796010"/>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lvl="0" algn="ctr" defTabSz="577850">
            <a:lnSpc>
              <a:spcPct val="90000"/>
            </a:lnSpc>
            <a:spcBef>
              <a:spcPct val="0"/>
            </a:spcBef>
            <a:spcAft>
              <a:spcPct val="35000"/>
            </a:spcAft>
          </a:pPr>
          <a:r>
            <a:rPr lang="ru-RU" sz="1300" kern="1200" dirty="0" smtClean="0"/>
            <a:t>направлена на достижение определенных целей налоговой политики государства посредством налогового механизма. Осуществляется за счет снижения ставок отдельных налогов, предоставления налоговых льгот, нацеленных на улучшение условий хозяйствования в отдельных отраслях, регионах или сферах деятельности.</a:t>
          </a:r>
          <a:endParaRPr lang="ru-RU" sz="1300" kern="1200" dirty="0"/>
        </a:p>
      </dsp:txBody>
      <dsp:txXfrm>
        <a:off x="2491699" y="4467538"/>
        <a:ext cx="6230511" cy="7960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0083D5-9FBC-48AB-8120-DA88C6025F28}">
      <dsp:nvSpPr>
        <dsp:cNvPr id="0" name=""/>
        <dsp:cNvSpPr/>
      </dsp:nvSpPr>
      <dsp:spPr>
        <a:xfrm>
          <a:off x="4980289" y="1370258"/>
          <a:ext cx="3256280" cy="244836"/>
        </a:xfrm>
        <a:custGeom>
          <a:avLst/>
          <a:gdLst/>
          <a:ahLst/>
          <a:cxnLst/>
          <a:rect l="0" t="0" r="0" b="0"/>
          <a:pathLst>
            <a:path>
              <a:moveTo>
                <a:pt x="0" y="0"/>
              </a:moveTo>
              <a:lnTo>
                <a:pt x="0" y="166849"/>
              </a:lnTo>
              <a:lnTo>
                <a:pt x="3256280" y="166849"/>
              </a:lnTo>
              <a:lnTo>
                <a:pt x="3256280" y="2448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CDF04E-259C-4609-8348-AD7113410338}">
      <dsp:nvSpPr>
        <dsp:cNvPr id="0" name=""/>
        <dsp:cNvSpPr/>
      </dsp:nvSpPr>
      <dsp:spPr>
        <a:xfrm>
          <a:off x="4980289" y="1370258"/>
          <a:ext cx="1314366" cy="244836"/>
        </a:xfrm>
        <a:custGeom>
          <a:avLst/>
          <a:gdLst/>
          <a:ahLst/>
          <a:cxnLst/>
          <a:rect l="0" t="0" r="0" b="0"/>
          <a:pathLst>
            <a:path>
              <a:moveTo>
                <a:pt x="0" y="0"/>
              </a:moveTo>
              <a:lnTo>
                <a:pt x="0" y="166849"/>
              </a:lnTo>
              <a:lnTo>
                <a:pt x="1314366" y="166849"/>
              </a:lnTo>
              <a:lnTo>
                <a:pt x="1314366" y="2448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D863C5-DFCF-4CA1-9E97-CD55EF3A7824}">
      <dsp:nvSpPr>
        <dsp:cNvPr id="0" name=""/>
        <dsp:cNvSpPr/>
      </dsp:nvSpPr>
      <dsp:spPr>
        <a:xfrm>
          <a:off x="4214586" y="1370258"/>
          <a:ext cx="765702" cy="244836"/>
        </a:xfrm>
        <a:custGeom>
          <a:avLst/>
          <a:gdLst/>
          <a:ahLst/>
          <a:cxnLst/>
          <a:rect l="0" t="0" r="0" b="0"/>
          <a:pathLst>
            <a:path>
              <a:moveTo>
                <a:pt x="765702" y="0"/>
              </a:moveTo>
              <a:lnTo>
                <a:pt x="765702" y="166849"/>
              </a:lnTo>
              <a:lnTo>
                <a:pt x="0" y="166849"/>
              </a:lnTo>
              <a:lnTo>
                <a:pt x="0" y="2448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3E60B0-8513-48EE-9F56-A13EF42C48F8}">
      <dsp:nvSpPr>
        <dsp:cNvPr id="0" name=""/>
        <dsp:cNvSpPr/>
      </dsp:nvSpPr>
      <dsp:spPr>
        <a:xfrm>
          <a:off x="1997503" y="3123417"/>
          <a:ext cx="1339669" cy="244836"/>
        </a:xfrm>
        <a:custGeom>
          <a:avLst/>
          <a:gdLst/>
          <a:ahLst/>
          <a:cxnLst/>
          <a:rect l="0" t="0" r="0" b="0"/>
          <a:pathLst>
            <a:path>
              <a:moveTo>
                <a:pt x="0" y="0"/>
              </a:moveTo>
              <a:lnTo>
                <a:pt x="0" y="166849"/>
              </a:lnTo>
              <a:lnTo>
                <a:pt x="1339669" y="166849"/>
              </a:lnTo>
              <a:lnTo>
                <a:pt x="1339669" y="24483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5ADF84-AC8C-4D59-BCC3-41E4DC3A27FD}">
      <dsp:nvSpPr>
        <dsp:cNvPr id="0" name=""/>
        <dsp:cNvSpPr/>
      </dsp:nvSpPr>
      <dsp:spPr>
        <a:xfrm>
          <a:off x="1885066" y="3123417"/>
          <a:ext cx="91440" cy="244836"/>
        </a:xfrm>
        <a:custGeom>
          <a:avLst/>
          <a:gdLst/>
          <a:ahLst/>
          <a:cxnLst/>
          <a:rect l="0" t="0" r="0" b="0"/>
          <a:pathLst>
            <a:path>
              <a:moveTo>
                <a:pt x="112436" y="0"/>
              </a:moveTo>
              <a:lnTo>
                <a:pt x="112436" y="166849"/>
              </a:lnTo>
              <a:lnTo>
                <a:pt x="45720" y="166849"/>
              </a:lnTo>
              <a:lnTo>
                <a:pt x="45720" y="24483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E1C664-6294-4958-B750-0562B30C1306}">
      <dsp:nvSpPr>
        <dsp:cNvPr id="0" name=""/>
        <dsp:cNvSpPr/>
      </dsp:nvSpPr>
      <dsp:spPr>
        <a:xfrm>
          <a:off x="591117" y="3123417"/>
          <a:ext cx="1406385" cy="244836"/>
        </a:xfrm>
        <a:custGeom>
          <a:avLst/>
          <a:gdLst/>
          <a:ahLst/>
          <a:cxnLst/>
          <a:rect l="0" t="0" r="0" b="0"/>
          <a:pathLst>
            <a:path>
              <a:moveTo>
                <a:pt x="1406385" y="0"/>
              </a:moveTo>
              <a:lnTo>
                <a:pt x="1406385" y="166849"/>
              </a:lnTo>
              <a:lnTo>
                <a:pt x="0" y="166849"/>
              </a:lnTo>
              <a:lnTo>
                <a:pt x="0" y="24483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D95617-FA6A-413B-884D-A7B1F19A11C9}">
      <dsp:nvSpPr>
        <dsp:cNvPr id="0" name=""/>
        <dsp:cNvSpPr/>
      </dsp:nvSpPr>
      <dsp:spPr>
        <a:xfrm>
          <a:off x="1997503" y="1370258"/>
          <a:ext cx="2982785" cy="244836"/>
        </a:xfrm>
        <a:custGeom>
          <a:avLst/>
          <a:gdLst/>
          <a:ahLst/>
          <a:cxnLst/>
          <a:rect l="0" t="0" r="0" b="0"/>
          <a:pathLst>
            <a:path>
              <a:moveTo>
                <a:pt x="2982785" y="0"/>
              </a:moveTo>
              <a:lnTo>
                <a:pt x="2982785" y="166849"/>
              </a:lnTo>
              <a:lnTo>
                <a:pt x="0" y="166849"/>
              </a:lnTo>
              <a:lnTo>
                <a:pt x="0" y="2448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5ACD4A-41EA-4FEC-8BF5-00A2898BDEF3}">
      <dsp:nvSpPr>
        <dsp:cNvPr id="0" name=""/>
        <dsp:cNvSpPr/>
      </dsp:nvSpPr>
      <dsp:spPr>
        <a:xfrm>
          <a:off x="2245774" y="610732"/>
          <a:ext cx="5469028" cy="7595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833588-B311-42E7-9184-8827FA87F40D}">
      <dsp:nvSpPr>
        <dsp:cNvPr id="0" name=""/>
        <dsp:cNvSpPr/>
      </dsp:nvSpPr>
      <dsp:spPr>
        <a:xfrm>
          <a:off x="2339313" y="699594"/>
          <a:ext cx="5469028" cy="75952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ts val="0"/>
            </a:spcAft>
          </a:pPr>
          <a:r>
            <a:rPr lang="ru-RU" sz="2000" b="1" kern="1200" dirty="0" smtClean="0"/>
            <a:t>Элементы</a:t>
          </a:r>
          <a:r>
            <a:rPr lang="ru-RU" sz="2000" kern="1200" dirty="0" smtClean="0"/>
            <a:t>,</a:t>
          </a:r>
        </a:p>
        <a:p>
          <a:pPr lvl="0" algn="ctr" defTabSz="889000">
            <a:lnSpc>
              <a:spcPct val="90000"/>
            </a:lnSpc>
            <a:spcBef>
              <a:spcPct val="0"/>
            </a:spcBef>
            <a:spcAft>
              <a:spcPts val="0"/>
            </a:spcAft>
          </a:pPr>
          <a:r>
            <a:rPr lang="ru-RU" sz="2000" kern="1200" dirty="0" smtClean="0"/>
            <a:t> характеризующими налоговую систему :</a:t>
          </a:r>
          <a:endParaRPr lang="ru-RU" sz="2000" kern="1200" dirty="0"/>
        </a:p>
      </dsp:txBody>
      <dsp:txXfrm>
        <a:off x="2361559" y="721840"/>
        <a:ext cx="5424536" cy="715033"/>
      </dsp:txXfrm>
    </dsp:sp>
    <dsp:sp modelId="{A1C20FC1-D139-4617-8CBC-0F4ED481CE08}">
      <dsp:nvSpPr>
        <dsp:cNvPr id="0" name=""/>
        <dsp:cNvSpPr/>
      </dsp:nvSpPr>
      <dsp:spPr>
        <a:xfrm>
          <a:off x="914829" y="1615095"/>
          <a:ext cx="2165346" cy="15083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E89D8B-3218-4060-AD2C-B0F92E5DAFC0}">
      <dsp:nvSpPr>
        <dsp:cNvPr id="0" name=""/>
        <dsp:cNvSpPr/>
      </dsp:nvSpPr>
      <dsp:spPr>
        <a:xfrm>
          <a:off x="1008368" y="1703956"/>
          <a:ext cx="2165346" cy="15083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u="sng" kern="1200" dirty="0" smtClean="0"/>
            <a:t>1. Виды налогов и сборов и иных обязательных платежей</a:t>
          </a:r>
          <a:r>
            <a:rPr lang="ru-RU" sz="1400" kern="1200" dirty="0" smtClean="0"/>
            <a:t>, используемых для финансирования государственного бюджета, местных бюджетов и внебюджетных фондов:</a:t>
          </a:r>
          <a:endParaRPr lang="ru-RU" sz="1400" kern="1200" dirty="0"/>
        </a:p>
      </dsp:txBody>
      <dsp:txXfrm>
        <a:off x="1052545" y="1748133"/>
        <a:ext cx="2076992" cy="1419968"/>
      </dsp:txXfrm>
    </dsp:sp>
    <dsp:sp modelId="{A77E4419-9900-4312-B426-D28AC9004620}">
      <dsp:nvSpPr>
        <dsp:cNvPr id="0" name=""/>
        <dsp:cNvSpPr/>
      </dsp:nvSpPr>
      <dsp:spPr>
        <a:xfrm>
          <a:off x="4712" y="3368254"/>
          <a:ext cx="1172809" cy="9545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2CA896-3324-47E2-A6BA-4D196E53FF49}">
      <dsp:nvSpPr>
        <dsp:cNvPr id="0" name=""/>
        <dsp:cNvSpPr/>
      </dsp:nvSpPr>
      <dsp:spPr>
        <a:xfrm>
          <a:off x="98250" y="3457116"/>
          <a:ext cx="1172809" cy="95457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t>1) </a:t>
          </a:r>
        </a:p>
        <a:p>
          <a:pPr lvl="0" algn="ctr" defTabSz="533400">
            <a:lnSpc>
              <a:spcPct val="90000"/>
            </a:lnSpc>
            <a:spcBef>
              <a:spcPct val="0"/>
            </a:spcBef>
            <a:spcAft>
              <a:spcPct val="35000"/>
            </a:spcAft>
          </a:pPr>
          <a:r>
            <a:rPr lang="ru-RU" sz="1200" kern="1200" dirty="0" smtClean="0"/>
            <a:t>федеральные налоги и сборы</a:t>
          </a:r>
          <a:endParaRPr lang="ru-RU" sz="1200" kern="1200" dirty="0"/>
        </a:p>
      </dsp:txBody>
      <dsp:txXfrm>
        <a:off x="126209" y="3485075"/>
        <a:ext cx="1116891" cy="898657"/>
      </dsp:txXfrm>
    </dsp:sp>
    <dsp:sp modelId="{4EC05ABA-C8A3-416F-B2D8-BCF336B87F2C}">
      <dsp:nvSpPr>
        <dsp:cNvPr id="0" name=""/>
        <dsp:cNvSpPr/>
      </dsp:nvSpPr>
      <dsp:spPr>
        <a:xfrm>
          <a:off x="1364598" y="3368254"/>
          <a:ext cx="1132375" cy="9658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F4B985-CE8C-4B07-9744-BDBF3806C19C}">
      <dsp:nvSpPr>
        <dsp:cNvPr id="0" name=""/>
        <dsp:cNvSpPr/>
      </dsp:nvSpPr>
      <dsp:spPr>
        <a:xfrm>
          <a:off x="1458137" y="3457116"/>
          <a:ext cx="1132375" cy="96588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t>2) региональные налоги</a:t>
          </a:r>
        </a:p>
      </dsp:txBody>
      <dsp:txXfrm>
        <a:off x="1486427" y="3485406"/>
        <a:ext cx="1075795" cy="909306"/>
      </dsp:txXfrm>
    </dsp:sp>
    <dsp:sp modelId="{10C74180-BC8B-4AE4-84EB-66467179E888}">
      <dsp:nvSpPr>
        <dsp:cNvPr id="0" name=""/>
        <dsp:cNvSpPr/>
      </dsp:nvSpPr>
      <dsp:spPr>
        <a:xfrm>
          <a:off x="2684051" y="3368254"/>
          <a:ext cx="1306242" cy="97752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D5B671-66D8-4FDB-8765-67C12C8D02A0}">
      <dsp:nvSpPr>
        <dsp:cNvPr id="0" name=""/>
        <dsp:cNvSpPr/>
      </dsp:nvSpPr>
      <dsp:spPr>
        <a:xfrm>
          <a:off x="2777590" y="3457116"/>
          <a:ext cx="1306242" cy="97752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t>3) </a:t>
          </a:r>
        </a:p>
        <a:p>
          <a:pPr lvl="0" algn="ctr" defTabSz="533400">
            <a:lnSpc>
              <a:spcPct val="90000"/>
            </a:lnSpc>
            <a:spcBef>
              <a:spcPct val="0"/>
            </a:spcBef>
            <a:spcAft>
              <a:spcPct val="35000"/>
            </a:spcAft>
          </a:pPr>
          <a:r>
            <a:rPr lang="ru-RU" sz="1200" kern="1200" dirty="0" smtClean="0"/>
            <a:t>местные налоги</a:t>
          </a:r>
          <a:endParaRPr lang="ru-RU" sz="1200" kern="1200" dirty="0"/>
        </a:p>
      </dsp:txBody>
      <dsp:txXfrm>
        <a:off x="2806221" y="3485747"/>
        <a:ext cx="1248980" cy="920267"/>
      </dsp:txXfrm>
    </dsp:sp>
    <dsp:sp modelId="{93CC8881-9FD9-4DC3-A57F-3553CAB84409}">
      <dsp:nvSpPr>
        <dsp:cNvPr id="0" name=""/>
        <dsp:cNvSpPr/>
      </dsp:nvSpPr>
      <dsp:spPr>
        <a:xfrm>
          <a:off x="3267253" y="1615095"/>
          <a:ext cx="1894667" cy="13935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3975C7-EDB3-4CFD-8F1C-8FF543517E4A}">
      <dsp:nvSpPr>
        <dsp:cNvPr id="0" name=""/>
        <dsp:cNvSpPr/>
      </dsp:nvSpPr>
      <dsp:spPr>
        <a:xfrm>
          <a:off x="3360791" y="1703956"/>
          <a:ext cx="1894667" cy="139359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2</a:t>
          </a:r>
          <a:r>
            <a:rPr lang="ru-RU" sz="1400" u="sng" kern="1200" dirty="0" smtClean="0"/>
            <a:t>. Законодательная база, </a:t>
          </a:r>
          <a:r>
            <a:rPr lang="ru-RU" sz="1400" kern="1200" dirty="0" smtClean="0"/>
            <a:t>регулирующая порядок исчисления и уплаты в бюджет налогов, сборов и иных налоговых платежей.</a:t>
          </a:r>
          <a:endParaRPr lang="ru-RU" sz="1400" kern="1200" dirty="0"/>
        </a:p>
      </dsp:txBody>
      <dsp:txXfrm>
        <a:off x="3401608" y="1744773"/>
        <a:ext cx="1813033" cy="1311964"/>
      </dsp:txXfrm>
    </dsp:sp>
    <dsp:sp modelId="{344DF9BF-40E1-4ED7-BF11-983EE17839E1}">
      <dsp:nvSpPr>
        <dsp:cNvPr id="0" name=""/>
        <dsp:cNvSpPr/>
      </dsp:nvSpPr>
      <dsp:spPr>
        <a:xfrm>
          <a:off x="5348997" y="1615095"/>
          <a:ext cx="1891316" cy="29002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CCFA74-59E0-4920-90F7-4FECE9313DCA}">
      <dsp:nvSpPr>
        <dsp:cNvPr id="0" name=""/>
        <dsp:cNvSpPr/>
      </dsp:nvSpPr>
      <dsp:spPr>
        <a:xfrm>
          <a:off x="5442536" y="1703956"/>
          <a:ext cx="1891316" cy="290028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3. </a:t>
          </a:r>
          <a:r>
            <a:rPr lang="ru-RU" sz="1400" u="sng" kern="1200" dirty="0" smtClean="0"/>
            <a:t>Система государственных институтов</a:t>
          </a:r>
          <a:r>
            <a:rPr lang="ru-RU" sz="1400" kern="1200" dirty="0" smtClean="0"/>
            <a:t>, обеспечивающая принятие законов и иных нормативных актов, администрирование налогов в соответствии с нормативными актами и контроль за своевременностью и правильностью их уплаты.</a:t>
          </a:r>
          <a:endParaRPr lang="ru-RU" sz="1400" kern="1200" dirty="0"/>
        </a:p>
      </dsp:txBody>
      <dsp:txXfrm>
        <a:off x="5497931" y="1759351"/>
        <a:ext cx="1780526" cy="2789494"/>
      </dsp:txXfrm>
    </dsp:sp>
    <dsp:sp modelId="{070A47D2-B719-4E7D-8DB2-12D69A3C31F4}">
      <dsp:nvSpPr>
        <dsp:cNvPr id="0" name=""/>
        <dsp:cNvSpPr/>
      </dsp:nvSpPr>
      <dsp:spPr>
        <a:xfrm>
          <a:off x="7427391" y="1615095"/>
          <a:ext cx="1618356" cy="28613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FEFA3A-F086-40A2-82DF-C1F82B34E410}">
      <dsp:nvSpPr>
        <dsp:cNvPr id="0" name=""/>
        <dsp:cNvSpPr/>
      </dsp:nvSpPr>
      <dsp:spPr>
        <a:xfrm>
          <a:off x="7520929" y="1703956"/>
          <a:ext cx="1618356" cy="28613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4. </a:t>
          </a:r>
          <a:r>
            <a:rPr lang="ru-RU" sz="1400" u="sng" kern="1200" dirty="0" err="1" smtClean="0"/>
            <a:t>Налогоплатель-щиками</a:t>
          </a:r>
          <a:r>
            <a:rPr lang="ru-RU" sz="1400" kern="1200" dirty="0" smtClean="0"/>
            <a:t> являются организации (юридические лица) и граждане (физические лица), на которых в соответствии с законодательством возложена обязанность уплачивать налоги.</a:t>
          </a:r>
          <a:endParaRPr lang="ru-RU" sz="1400" kern="1200" dirty="0"/>
        </a:p>
      </dsp:txBody>
      <dsp:txXfrm>
        <a:off x="7568329" y="1751356"/>
        <a:ext cx="1523556" cy="276659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nalog.ru/rn59/taxation/taxes/nds/" TargetMode="External"/><Relationship Id="rId13" Type="http://schemas.openxmlformats.org/officeDocument/2006/relationships/hyperlink" Target="http://www.nalog.ru/rn59/taxation/taxes/ib/" TargetMode="External"/><Relationship Id="rId18" Type="http://schemas.openxmlformats.org/officeDocument/2006/relationships/hyperlink" Target="http://www.nalog.ru/rn59/taxation/taxes/nnifz/" TargetMode="External"/><Relationship Id="rId26" Type="http://schemas.openxmlformats.org/officeDocument/2006/relationships/hyperlink" Target="http://nalog.garant.ru/fns/nk/39/#block_100081" TargetMode="External"/><Relationship Id="rId3" Type="http://schemas.openxmlformats.org/officeDocument/2006/relationships/hyperlink" Target="http://www.nalog.ru/rn59/taxation/taxes/ndfl/ndfl_fl/" TargetMode="External"/><Relationship Id="rId21" Type="http://schemas.openxmlformats.org/officeDocument/2006/relationships/hyperlink" Target="http://www.nalog.ru/rn59/taxation/taxes/nedra_reg/" TargetMode="External"/><Relationship Id="rId7" Type="http://schemas.openxmlformats.org/officeDocument/2006/relationships/hyperlink" Target="http://www.nalog.ru/rn59/taxation/taxes/profitul/" TargetMode="External"/><Relationship Id="rId12" Type="http://schemas.openxmlformats.org/officeDocument/2006/relationships/hyperlink" Target="http://www.nalog.ru/rn59/taxation/taxes/imuchorg/" TargetMode="External"/><Relationship Id="rId17" Type="http://schemas.openxmlformats.org/officeDocument/2006/relationships/hyperlink" Target="http://www.nalog.ru/rn59/taxation/taxes/zemelny/zem_ul/" TargetMode="External"/><Relationship Id="rId25" Type="http://schemas.openxmlformats.org/officeDocument/2006/relationships/hyperlink" Target="http://www.nalog.ru/rn59/taxation/taxes/patent/" TargetMode="External"/><Relationship Id="rId2" Type="http://schemas.openxmlformats.org/officeDocument/2006/relationships/hyperlink" Target="http://www.nalog.ru/rn59/taxation/taxes/ndfl/" TargetMode="External"/><Relationship Id="rId16" Type="http://schemas.openxmlformats.org/officeDocument/2006/relationships/hyperlink" Target="http://www.nalog.ru/rn59/taxation/taxes/zemelny/zem_fl_ip/" TargetMode="External"/><Relationship Id="rId20" Type="http://schemas.openxmlformats.org/officeDocument/2006/relationships/hyperlink" Target="http://www.nalog.ru/rn59/taxation/taxes/vbo/" TargetMode="External"/><Relationship Id="rId1" Type="http://schemas.openxmlformats.org/officeDocument/2006/relationships/slideLayout" Target="../slideLayouts/slideLayout2.xml"/><Relationship Id="rId6" Type="http://schemas.openxmlformats.org/officeDocument/2006/relationships/hyperlink" Target="http://www.nalog.ru/rn59/taxation/taxes/ndfl/nalog_vichet/" TargetMode="External"/><Relationship Id="rId11" Type="http://schemas.openxmlformats.org/officeDocument/2006/relationships/hyperlink" Target="http://www.nalog.ru/rn59/taxation/taxes/watertax/" TargetMode="External"/><Relationship Id="rId24" Type="http://schemas.openxmlformats.org/officeDocument/2006/relationships/hyperlink" Target="http://www.nalog.ru/rn59/taxation/taxes/envd/" TargetMode="External"/><Relationship Id="rId5" Type="http://schemas.openxmlformats.org/officeDocument/2006/relationships/hyperlink" Target="http://www.nalog.ru/rn59/taxation/taxes/ndfl/ndfl_ul/" TargetMode="External"/><Relationship Id="rId15" Type="http://schemas.openxmlformats.org/officeDocument/2006/relationships/hyperlink" Target="http://www.nalog.ru/rn59/taxation/taxes/tr_ul/transport_ul/" TargetMode="External"/><Relationship Id="rId23" Type="http://schemas.openxmlformats.org/officeDocument/2006/relationships/hyperlink" Target="http://www.nalog.ru/rn59/taxation/taxes/eshn/" TargetMode="External"/><Relationship Id="rId10" Type="http://schemas.openxmlformats.org/officeDocument/2006/relationships/hyperlink" Target="http://www.nalog.ru/rn59/taxation/taxes/ndpi/" TargetMode="External"/><Relationship Id="rId19" Type="http://schemas.openxmlformats.org/officeDocument/2006/relationships/hyperlink" Target="http://www.nalog.ru/rn59/taxation/taxes/sal/" TargetMode="External"/><Relationship Id="rId4" Type="http://schemas.openxmlformats.org/officeDocument/2006/relationships/hyperlink" Target="http://www.nalog.ru/rn59/taxation/taxes/ndfl/ndfl_ip/" TargetMode="External"/><Relationship Id="rId9" Type="http://schemas.openxmlformats.org/officeDocument/2006/relationships/hyperlink" Target="http://www.nalog.ru/rn59/taxation/taxes/akciz/" TargetMode="External"/><Relationship Id="rId14" Type="http://schemas.openxmlformats.org/officeDocument/2006/relationships/hyperlink" Target="http://www.nalog.ru/rn59/taxation/taxes/tr_ul/transport_fl/" TargetMode="External"/><Relationship Id="rId22" Type="http://schemas.openxmlformats.org/officeDocument/2006/relationships/hyperlink" Target="http://www.nalog.ru/rn59/taxation/taxes/usn/"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hyperlink" Target="http://www.nalog.ru/rn59/related_activities/megdunarodnoe/" TargetMode="External"/><Relationship Id="rId3" Type="http://schemas.openxmlformats.org/officeDocument/2006/relationships/hyperlink" Target="http://www.nalog.ru/rn59/related_activities/registration_ip_yl/" TargetMode="External"/><Relationship Id="rId7" Type="http://schemas.openxmlformats.org/officeDocument/2006/relationships/hyperlink" Target="http://www.nalog.ru/rn59/related_activities/registries/" TargetMode="External"/><Relationship Id="rId2" Type="http://schemas.openxmlformats.org/officeDocument/2006/relationships/hyperlink" Target="http://www.nalog.ru/rn59/related_activities/accounting/" TargetMode="External"/><Relationship Id="rId1" Type="http://schemas.openxmlformats.org/officeDocument/2006/relationships/slideLayout" Target="../slideLayouts/slideLayout2.xml"/><Relationship Id="rId6" Type="http://schemas.openxmlformats.org/officeDocument/2006/relationships/hyperlink" Target="http://www.nalog.ru/rn59/related_activities/prevention_corruption/" TargetMode="External"/><Relationship Id="rId5" Type="http://schemas.openxmlformats.org/officeDocument/2006/relationships/hyperlink" Target="http://www.nalog.ru/rn59/related_activities/statistics_and_analytics/" TargetMode="External"/><Relationship Id="rId4" Type="http://schemas.openxmlformats.org/officeDocument/2006/relationships/hyperlink" Target="http://www.nalog.ru/rn59/related_activities/adjustable/" TargetMode="External"/><Relationship Id="rId9" Type="http://schemas.openxmlformats.org/officeDocument/2006/relationships/hyperlink" Target="http://www.nalog.ru/rn59/related_activities/reg_kk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1071546"/>
            <a:ext cx="7772400" cy="1470025"/>
          </a:xfrm>
        </p:spPr>
        <p:txBody>
          <a:bodyPr>
            <a:normAutofit fontScale="90000"/>
          </a:bodyPr>
          <a:lstStyle/>
          <a:p>
            <a:r>
              <a:rPr lang="ru-RU" b="1" dirty="0" smtClean="0"/>
              <a:t>1. Экономическая сущность налогов и налогообложения</a:t>
            </a:r>
            <a:r>
              <a:rPr lang="ru-RU" dirty="0" smtClean="0"/>
              <a:t/>
            </a:r>
            <a:br>
              <a:rPr lang="ru-RU" dirty="0" smtClean="0"/>
            </a:br>
            <a:endParaRPr lang="ru-RU" dirty="0"/>
          </a:p>
        </p:txBody>
      </p:sp>
      <p:sp>
        <p:nvSpPr>
          <p:cNvPr id="3" name="Подзаголовок 2"/>
          <p:cNvSpPr>
            <a:spLocks noGrp="1"/>
          </p:cNvSpPr>
          <p:nvPr>
            <p:ph type="subTitle" idx="1"/>
          </p:nvPr>
        </p:nvSpPr>
        <p:spPr>
          <a:xfrm>
            <a:off x="142844" y="3000372"/>
            <a:ext cx="8858312" cy="1752600"/>
          </a:xfrm>
        </p:spPr>
        <p:txBody>
          <a:bodyPr/>
          <a:lstStyle/>
          <a:p>
            <a:r>
              <a:rPr lang="ru-RU" b="1" dirty="0" smtClean="0"/>
              <a:t>1.1. Понятие налога и сбора. Функции налогов</a:t>
            </a:r>
          </a:p>
          <a:p>
            <a:r>
              <a:rPr lang="ru-RU" b="1" dirty="0" smtClean="0"/>
              <a:t>1.2. Нормативно-правовые акты</a:t>
            </a:r>
          </a:p>
          <a:p>
            <a:r>
              <a:rPr lang="ru-RU" b="1" dirty="0" smtClean="0"/>
              <a:t>1.3. Классификация налогов</a:t>
            </a:r>
            <a:endParaRPr lang="ru-RU" dirty="0" smtClean="0"/>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214290"/>
            <a:ext cx="8429684" cy="6429420"/>
          </a:xfrm>
        </p:spPr>
        <p:txBody>
          <a:bodyPr>
            <a:normAutofit fontScale="55000" lnSpcReduction="20000"/>
          </a:bodyPr>
          <a:lstStyle/>
          <a:p>
            <a:pPr>
              <a:buNone/>
            </a:pPr>
            <a:r>
              <a:rPr lang="ru-RU" dirty="0" smtClean="0"/>
              <a:t>5. </a:t>
            </a:r>
            <a:r>
              <a:rPr lang="ru-RU" u="sng" dirty="0" smtClean="0"/>
              <a:t>По способу обложения</a:t>
            </a:r>
            <a:r>
              <a:rPr lang="ru-RU" dirty="0" smtClean="0"/>
              <a:t>:</a:t>
            </a:r>
          </a:p>
          <a:p>
            <a:pPr lvl="0">
              <a:buFont typeface="Wingdings" pitchFamily="2" charset="2"/>
              <a:buChar char="ü"/>
            </a:pPr>
            <a:r>
              <a:rPr lang="ru-RU" dirty="0" smtClean="0"/>
              <a:t>кадастровые, представляющие собой реестр, содержащий перечень типичных объектов (земля, имущество, доход), классифицируемый по внешним признакам (размер участка, объем двигателя);</a:t>
            </a:r>
          </a:p>
          <a:p>
            <a:pPr lvl="0">
              <a:buFont typeface="Wingdings" pitchFamily="2" charset="2"/>
              <a:buChar char="ü"/>
            </a:pPr>
            <a:r>
              <a:rPr lang="ru-RU" dirty="0" smtClean="0"/>
              <a:t>декларационные — официальное заявление налогоплательщика о поученных доходах за определенный период времени.</a:t>
            </a:r>
          </a:p>
          <a:p>
            <a:pPr>
              <a:buNone/>
            </a:pPr>
            <a:endParaRPr lang="ru-RU" dirty="0" smtClean="0"/>
          </a:p>
          <a:p>
            <a:pPr>
              <a:buNone/>
            </a:pPr>
            <a:r>
              <a:rPr lang="ru-RU" dirty="0" smtClean="0"/>
              <a:t>6. </a:t>
            </a:r>
            <a:r>
              <a:rPr lang="ru-RU" u="sng" dirty="0" smtClean="0"/>
              <a:t>По методу исчисления</a:t>
            </a:r>
            <a:r>
              <a:rPr lang="ru-RU" dirty="0" smtClean="0"/>
              <a:t>:</a:t>
            </a:r>
          </a:p>
          <a:p>
            <a:pPr lvl="0">
              <a:buFont typeface="Wingdings" pitchFamily="2" charset="2"/>
              <a:buChar char="ü"/>
            </a:pPr>
            <a:r>
              <a:rPr lang="ru-RU" dirty="0" smtClean="0"/>
              <a:t>регрессионные;</a:t>
            </a:r>
          </a:p>
          <a:p>
            <a:pPr lvl="0">
              <a:buFont typeface="Wingdings" pitchFamily="2" charset="2"/>
              <a:buChar char="ü"/>
            </a:pPr>
            <a:r>
              <a:rPr lang="ru-RU" dirty="0" smtClean="0"/>
              <a:t>пропорциональные;</a:t>
            </a:r>
          </a:p>
          <a:p>
            <a:pPr lvl="0">
              <a:buFont typeface="Wingdings" pitchFamily="2" charset="2"/>
              <a:buChar char="ü"/>
            </a:pPr>
            <a:r>
              <a:rPr lang="ru-RU" dirty="0" smtClean="0"/>
              <a:t>твердые;</a:t>
            </a:r>
          </a:p>
          <a:p>
            <a:pPr lvl="0">
              <a:buFont typeface="Wingdings" pitchFamily="2" charset="2"/>
              <a:buChar char="ü"/>
            </a:pPr>
            <a:r>
              <a:rPr lang="ru-RU" dirty="0" smtClean="0"/>
              <a:t>кратные суммы (МРОТ).</a:t>
            </a:r>
          </a:p>
          <a:p>
            <a:pPr lvl="0">
              <a:buNone/>
            </a:pPr>
            <a:endParaRPr lang="ru-RU" dirty="0" smtClean="0"/>
          </a:p>
          <a:p>
            <a:pPr>
              <a:buNone/>
            </a:pPr>
            <a:r>
              <a:rPr lang="ru-RU" dirty="0" smtClean="0"/>
              <a:t>7. </a:t>
            </a:r>
            <a:r>
              <a:rPr lang="ru-RU" u="sng" dirty="0" smtClean="0"/>
              <a:t>По способу изъятия</a:t>
            </a:r>
            <a:r>
              <a:rPr lang="ru-RU" dirty="0" smtClean="0"/>
              <a:t>:</a:t>
            </a:r>
          </a:p>
          <a:p>
            <a:pPr lvl="0">
              <a:buFont typeface="Wingdings" pitchFamily="2" charset="2"/>
              <a:buChar char="ü"/>
            </a:pPr>
            <a:r>
              <a:rPr lang="ru-RU" dirty="0" smtClean="0"/>
              <a:t>прямые налоги: налог на прибыль организаций, налог на доходы физических лиц;</a:t>
            </a:r>
          </a:p>
          <a:p>
            <a:pPr lvl="0">
              <a:buFont typeface="Wingdings" pitchFamily="2" charset="2"/>
              <a:buChar char="ü"/>
            </a:pPr>
            <a:r>
              <a:rPr lang="ru-RU" dirty="0" smtClean="0"/>
              <a:t>косвенные налоги: акцизы, НДС, таможенные пошлины.</a:t>
            </a:r>
          </a:p>
          <a:p>
            <a:pPr lvl="0">
              <a:buNone/>
            </a:pPr>
            <a:endParaRPr lang="ru-RU" dirty="0" smtClean="0"/>
          </a:p>
          <a:p>
            <a:pPr>
              <a:buNone/>
            </a:pPr>
            <a:r>
              <a:rPr lang="ru-RU" dirty="0" smtClean="0"/>
              <a:t>8. </a:t>
            </a:r>
            <a:r>
              <a:rPr lang="ru-RU" u="sng" dirty="0" smtClean="0"/>
              <a:t>По принадлежности к уровню власти и управления</a:t>
            </a:r>
            <a:r>
              <a:rPr lang="ru-RU" dirty="0" smtClean="0"/>
              <a:t>:</a:t>
            </a:r>
          </a:p>
          <a:p>
            <a:pPr lvl="0">
              <a:buFont typeface="Wingdings" pitchFamily="2" charset="2"/>
              <a:buChar char="ü"/>
            </a:pPr>
            <a:r>
              <a:rPr lang="ru-RU" dirty="0" smtClean="0"/>
              <a:t>федеральные;</a:t>
            </a:r>
          </a:p>
          <a:p>
            <a:pPr lvl="0">
              <a:buFont typeface="Wingdings" pitchFamily="2" charset="2"/>
              <a:buChar char="ü"/>
            </a:pPr>
            <a:r>
              <a:rPr lang="ru-RU" dirty="0" smtClean="0"/>
              <a:t>региональные;</a:t>
            </a:r>
          </a:p>
          <a:p>
            <a:pPr lvl="0">
              <a:buFont typeface="Wingdings" pitchFamily="2" charset="2"/>
              <a:buChar char="ü"/>
            </a:pPr>
            <a:r>
              <a:rPr lang="ru-RU" dirty="0" smtClean="0"/>
              <a:t>местные;</a:t>
            </a:r>
          </a:p>
          <a:p>
            <a:pPr lvl="0">
              <a:buFont typeface="Wingdings" pitchFamily="2" charset="2"/>
              <a:buChar char="ü"/>
            </a:pPr>
            <a:r>
              <a:rPr lang="ru-RU" dirty="0" smtClean="0"/>
              <a:t>отраслевые;</a:t>
            </a:r>
          </a:p>
          <a:p>
            <a:pPr lvl="0">
              <a:buFont typeface="Wingdings" pitchFamily="2" charset="2"/>
              <a:buChar char="ü"/>
            </a:pPr>
            <a:r>
              <a:rPr lang="ru-RU" dirty="0" smtClean="0"/>
              <a:t>специальные налоговые режимы.</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480720"/>
          </a:xfrm>
        </p:spPr>
        <p:txBody>
          <a:bodyPr numCol="1">
            <a:noAutofit/>
          </a:bodyPr>
          <a:lstStyle/>
          <a:p>
            <a:pPr marL="0" indent="0">
              <a:buNone/>
            </a:pPr>
            <a:r>
              <a:rPr lang="ru-RU" sz="900" b="1" cap="all" dirty="0">
                <a:latin typeface="Times New Roman" pitchFamily="18" charset="0"/>
                <a:cs typeface="Times New Roman" pitchFamily="18" charset="0"/>
              </a:rPr>
              <a:t>ФЕДЕРАЛЬНЫЕ НАЛОГИ И СБОРЫ</a:t>
            </a:r>
          </a:p>
          <a:p>
            <a:r>
              <a:rPr lang="ru-RU" sz="900" dirty="0" smtClean="0">
                <a:latin typeface="Times New Roman" pitchFamily="18" charset="0"/>
                <a:cs typeface="Times New Roman" pitchFamily="18" charset="0"/>
                <a:hlinkClick r:id="rId2"/>
              </a:rPr>
              <a:t>Налог </a:t>
            </a:r>
            <a:r>
              <a:rPr lang="ru-RU" sz="900" dirty="0">
                <a:latin typeface="Times New Roman" pitchFamily="18" charset="0"/>
                <a:cs typeface="Times New Roman" pitchFamily="18" charset="0"/>
                <a:hlinkClick r:id="rId2"/>
              </a:rPr>
              <a:t>на доходы физических лиц (НДФЛ)</a:t>
            </a:r>
            <a:endParaRPr lang="ru-RU" sz="900" dirty="0">
              <a:latin typeface="Times New Roman" pitchFamily="18" charset="0"/>
              <a:cs typeface="Times New Roman" pitchFamily="18" charset="0"/>
            </a:endParaRPr>
          </a:p>
          <a:p>
            <a:r>
              <a:rPr lang="ru-RU" sz="900" u="sng" dirty="0">
                <a:latin typeface="Times New Roman" pitchFamily="18" charset="0"/>
                <a:cs typeface="Times New Roman" pitchFamily="18" charset="0"/>
                <a:hlinkClick r:id="rId3"/>
              </a:rPr>
              <a:t>Физическим лицам</a:t>
            </a:r>
            <a:endParaRPr lang="ru-RU" sz="900" dirty="0">
              <a:latin typeface="Times New Roman" pitchFamily="18" charset="0"/>
              <a:cs typeface="Times New Roman" pitchFamily="18" charset="0"/>
            </a:endParaRPr>
          </a:p>
          <a:p>
            <a:r>
              <a:rPr lang="ru-RU" sz="900" u="sng" dirty="0">
                <a:latin typeface="Times New Roman" pitchFamily="18" charset="0"/>
                <a:cs typeface="Times New Roman" pitchFamily="18" charset="0"/>
                <a:hlinkClick r:id="rId4"/>
              </a:rPr>
              <a:t>Индивидуальным предпринимателям</a:t>
            </a:r>
            <a:endParaRPr lang="ru-RU" sz="900" dirty="0">
              <a:latin typeface="Times New Roman" pitchFamily="18" charset="0"/>
              <a:cs typeface="Times New Roman" pitchFamily="18" charset="0"/>
            </a:endParaRPr>
          </a:p>
          <a:p>
            <a:r>
              <a:rPr lang="ru-RU" sz="900" u="sng" dirty="0">
                <a:latin typeface="Times New Roman" pitchFamily="18" charset="0"/>
                <a:cs typeface="Times New Roman" pitchFamily="18" charset="0"/>
                <a:hlinkClick r:id="rId5"/>
              </a:rPr>
              <a:t>Юридическим лицам</a:t>
            </a:r>
            <a:endParaRPr lang="ru-RU" sz="900" dirty="0">
              <a:latin typeface="Times New Roman" pitchFamily="18" charset="0"/>
              <a:cs typeface="Times New Roman" pitchFamily="18" charset="0"/>
            </a:endParaRPr>
          </a:p>
          <a:p>
            <a:r>
              <a:rPr lang="ru-RU" sz="900" u="sng" dirty="0">
                <a:latin typeface="Times New Roman" pitchFamily="18" charset="0"/>
                <a:cs typeface="Times New Roman" pitchFamily="18" charset="0"/>
                <a:hlinkClick r:id="rId6"/>
              </a:rPr>
              <a:t>Налоговые вычеты</a:t>
            </a:r>
            <a:endParaRPr lang="ru-RU" sz="900" dirty="0">
              <a:latin typeface="Times New Roman" pitchFamily="18" charset="0"/>
              <a:cs typeface="Times New Roman" pitchFamily="18" charset="0"/>
            </a:endParaRPr>
          </a:p>
          <a:p>
            <a:r>
              <a:rPr lang="ru-RU" sz="900" dirty="0">
                <a:latin typeface="Times New Roman" pitchFamily="18" charset="0"/>
                <a:cs typeface="Times New Roman" pitchFamily="18" charset="0"/>
                <a:hlinkClick r:id="rId7"/>
              </a:rPr>
              <a:t>Налог на прибыль организаций</a:t>
            </a:r>
            <a:endParaRPr lang="ru-RU" sz="900" dirty="0">
              <a:latin typeface="Times New Roman" pitchFamily="18" charset="0"/>
              <a:cs typeface="Times New Roman" pitchFamily="18" charset="0"/>
            </a:endParaRPr>
          </a:p>
          <a:p>
            <a:r>
              <a:rPr lang="ru-RU" sz="900" dirty="0">
                <a:latin typeface="Times New Roman" pitchFamily="18" charset="0"/>
                <a:cs typeface="Times New Roman" pitchFamily="18" charset="0"/>
                <a:hlinkClick r:id="rId8"/>
              </a:rPr>
              <a:t>Налог на добавленную стоимость (НДС)</a:t>
            </a:r>
            <a:endParaRPr lang="ru-RU" sz="900" dirty="0">
              <a:latin typeface="Times New Roman" pitchFamily="18" charset="0"/>
              <a:cs typeface="Times New Roman" pitchFamily="18" charset="0"/>
            </a:endParaRPr>
          </a:p>
          <a:p>
            <a:r>
              <a:rPr lang="ru-RU" sz="900" dirty="0">
                <a:latin typeface="Times New Roman" pitchFamily="18" charset="0"/>
                <a:cs typeface="Times New Roman" pitchFamily="18" charset="0"/>
                <a:hlinkClick r:id="rId9"/>
              </a:rPr>
              <a:t>Акцизы</a:t>
            </a:r>
            <a:endParaRPr lang="ru-RU" sz="900" dirty="0">
              <a:latin typeface="Times New Roman" pitchFamily="18" charset="0"/>
              <a:cs typeface="Times New Roman" pitchFamily="18" charset="0"/>
            </a:endParaRPr>
          </a:p>
          <a:p>
            <a:r>
              <a:rPr lang="ru-RU" sz="900" dirty="0">
                <a:latin typeface="Times New Roman" pitchFamily="18" charset="0"/>
                <a:cs typeface="Times New Roman" pitchFamily="18" charset="0"/>
                <a:hlinkClick r:id="rId10"/>
              </a:rPr>
              <a:t>Налог на добычу полезных ископаемых (НДПИ)</a:t>
            </a:r>
            <a:endParaRPr lang="ru-RU" sz="900" dirty="0">
              <a:latin typeface="Times New Roman" pitchFamily="18" charset="0"/>
              <a:cs typeface="Times New Roman" pitchFamily="18" charset="0"/>
            </a:endParaRPr>
          </a:p>
          <a:p>
            <a:r>
              <a:rPr lang="ru-RU" sz="900" dirty="0">
                <a:latin typeface="Times New Roman" pitchFamily="18" charset="0"/>
                <a:cs typeface="Times New Roman" pitchFamily="18" charset="0"/>
                <a:hlinkClick r:id="rId11"/>
              </a:rPr>
              <a:t>Водный налог</a:t>
            </a:r>
            <a:endParaRPr lang="ru-RU" sz="900" dirty="0">
              <a:latin typeface="Times New Roman" pitchFamily="18" charset="0"/>
              <a:cs typeface="Times New Roman" pitchFamily="18" charset="0"/>
            </a:endParaRPr>
          </a:p>
          <a:p>
            <a:endParaRPr lang="ru-RU" sz="900" cap="all" dirty="0" smtClean="0">
              <a:latin typeface="Times New Roman" pitchFamily="18" charset="0"/>
              <a:cs typeface="Times New Roman" pitchFamily="18" charset="0"/>
            </a:endParaRPr>
          </a:p>
          <a:p>
            <a:pPr marL="0" indent="0">
              <a:buNone/>
            </a:pPr>
            <a:r>
              <a:rPr lang="ru-RU" sz="900" b="1" cap="all" dirty="0" smtClean="0">
                <a:latin typeface="Times New Roman" pitchFamily="18" charset="0"/>
                <a:cs typeface="Times New Roman" pitchFamily="18" charset="0"/>
              </a:rPr>
              <a:t>РЕГИОНАЛЬНЫЕ </a:t>
            </a:r>
            <a:r>
              <a:rPr lang="ru-RU" sz="900" b="1" cap="all" dirty="0">
                <a:latin typeface="Times New Roman" pitchFamily="18" charset="0"/>
                <a:cs typeface="Times New Roman" pitchFamily="18" charset="0"/>
              </a:rPr>
              <a:t>НАЛОГИ</a:t>
            </a:r>
          </a:p>
          <a:p>
            <a:r>
              <a:rPr lang="ru-RU" sz="900" dirty="0" smtClean="0">
                <a:latin typeface="Times New Roman" pitchFamily="18" charset="0"/>
                <a:cs typeface="Times New Roman" pitchFamily="18" charset="0"/>
                <a:hlinkClick r:id="rId12"/>
              </a:rPr>
              <a:t>Налог </a:t>
            </a:r>
            <a:r>
              <a:rPr lang="ru-RU" sz="900" dirty="0">
                <a:latin typeface="Times New Roman" pitchFamily="18" charset="0"/>
                <a:cs typeface="Times New Roman" pitchFamily="18" charset="0"/>
                <a:hlinkClick r:id="rId12"/>
              </a:rPr>
              <a:t>на имущество организаций</a:t>
            </a:r>
            <a:endParaRPr lang="ru-RU" sz="900" dirty="0">
              <a:latin typeface="Times New Roman" pitchFamily="18" charset="0"/>
              <a:cs typeface="Times New Roman" pitchFamily="18" charset="0"/>
            </a:endParaRPr>
          </a:p>
          <a:p>
            <a:r>
              <a:rPr lang="ru-RU" sz="900" dirty="0">
                <a:latin typeface="Times New Roman" pitchFamily="18" charset="0"/>
                <a:cs typeface="Times New Roman" pitchFamily="18" charset="0"/>
                <a:hlinkClick r:id="rId13"/>
              </a:rPr>
              <a:t>Налог на игорный бизнес</a:t>
            </a:r>
            <a:endParaRPr lang="ru-RU" sz="900" dirty="0">
              <a:latin typeface="Times New Roman" pitchFamily="18" charset="0"/>
              <a:cs typeface="Times New Roman" pitchFamily="18" charset="0"/>
            </a:endParaRPr>
          </a:p>
          <a:p>
            <a:r>
              <a:rPr lang="ru-RU" sz="900" dirty="0">
                <a:latin typeface="Times New Roman" pitchFamily="18" charset="0"/>
                <a:cs typeface="Times New Roman" pitchFamily="18" charset="0"/>
              </a:rPr>
              <a:t>Транспортный налог</a:t>
            </a:r>
          </a:p>
          <a:p>
            <a:r>
              <a:rPr lang="ru-RU" sz="900" u="sng" dirty="0">
                <a:latin typeface="Times New Roman" pitchFamily="18" charset="0"/>
                <a:cs typeface="Times New Roman" pitchFamily="18" charset="0"/>
                <a:hlinkClick r:id="rId14"/>
              </a:rPr>
              <a:t>Физическим лицам и индивидуальным предпринимателям</a:t>
            </a:r>
            <a:endParaRPr lang="ru-RU" sz="900" dirty="0">
              <a:latin typeface="Times New Roman" pitchFamily="18" charset="0"/>
              <a:cs typeface="Times New Roman" pitchFamily="18" charset="0"/>
            </a:endParaRPr>
          </a:p>
          <a:p>
            <a:r>
              <a:rPr lang="ru-RU" sz="900" u="sng" dirty="0">
                <a:latin typeface="Times New Roman" pitchFamily="18" charset="0"/>
                <a:cs typeface="Times New Roman" pitchFamily="18" charset="0"/>
                <a:hlinkClick r:id="rId15"/>
              </a:rPr>
              <a:t>Юридическим лицам</a:t>
            </a:r>
            <a:endParaRPr lang="ru-RU" sz="900" dirty="0">
              <a:latin typeface="Times New Roman" pitchFamily="18" charset="0"/>
              <a:cs typeface="Times New Roman" pitchFamily="18" charset="0"/>
            </a:endParaRPr>
          </a:p>
          <a:p>
            <a:endParaRPr lang="ru-RU" sz="900" cap="all" dirty="0" smtClean="0">
              <a:latin typeface="Times New Roman" pitchFamily="18" charset="0"/>
              <a:cs typeface="Times New Roman" pitchFamily="18" charset="0"/>
            </a:endParaRPr>
          </a:p>
          <a:p>
            <a:pPr marL="0" indent="0">
              <a:buNone/>
            </a:pPr>
            <a:r>
              <a:rPr lang="ru-RU" sz="900" b="1" cap="all" dirty="0" smtClean="0">
                <a:latin typeface="Times New Roman" pitchFamily="18" charset="0"/>
                <a:cs typeface="Times New Roman" pitchFamily="18" charset="0"/>
              </a:rPr>
              <a:t>МЕСТНЫЕ </a:t>
            </a:r>
            <a:r>
              <a:rPr lang="ru-RU" sz="900" b="1" cap="all" dirty="0">
                <a:latin typeface="Times New Roman" pitchFamily="18" charset="0"/>
                <a:cs typeface="Times New Roman" pitchFamily="18" charset="0"/>
              </a:rPr>
              <a:t>НАЛОГИ</a:t>
            </a:r>
          </a:p>
          <a:p>
            <a:r>
              <a:rPr lang="ru-RU" sz="900" dirty="0" smtClean="0">
                <a:latin typeface="Times New Roman" pitchFamily="18" charset="0"/>
                <a:cs typeface="Times New Roman" pitchFamily="18" charset="0"/>
              </a:rPr>
              <a:t>Земельный </a:t>
            </a:r>
            <a:r>
              <a:rPr lang="ru-RU" sz="900" dirty="0">
                <a:latin typeface="Times New Roman" pitchFamily="18" charset="0"/>
                <a:cs typeface="Times New Roman" pitchFamily="18" charset="0"/>
              </a:rPr>
              <a:t>налог</a:t>
            </a:r>
          </a:p>
          <a:p>
            <a:r>
              <a:rPr lang="ru-RU" sz="900" u="sng" dirty="0">
                <a:latin typeface="Times New Roman" pitchFamily="18" charset="0"/>
                <a:cs typeface="Times New Roman" pitchFamily="18" charset="0"/>
                <a:hlinkClick r:id="rId16"/>
              </a:rPr>
              <a:t>Физическим лицам и индивидуальным предпринимателям</a:t>
            </a:r>
            <a:endParaRPr lang="ru-RU" sz="900" dirty="0">
              <a:latin typeface="Times New Roman" pitchFamily="18" charset="0"/>
              <a:cs typeface="Times New Roman" pitchFamily="18" charset="0"/>
            </a:endParaRPr>
          </a:p>
          <a:p>
            <a:r>
              <a:rPr lang="ru-RU" sz="900" u="sng" dirty="0">
                <a:latin typeface="Times New Roman" pitchFamily="18" charset="0"/>
                <a:cs typeface="Times New Roman" pitchFamily="18" charset="0"/>
                <a:hlinkClick r:id="rId17"/>
              </a:rPr>
              <a:t>Юридическим лицам</a:t>
            </a:r>
            <a:endParaRPr lang="ru-RU" sz="900" dirty="0">
              <a:latin typeface="Times New Roman" pitchFamily="18" charset="0"/>
              <a:cs typeface="Times New Roman" pitchFamily="18" charset="0"/>
            </a:endParaRPr>
          </a:p>
          <a:p>
            <a:r>
              <a:rPr lang="ru-RU" sz="900" dirty="0">
                <a:latin typeface="Times New Roman" pitchFamily="18" charset="0"/>
                <a:cs typeface="Times New Roman" pitchFamily="18" charset="0"/>
                <a:hlinkClick r:id="rId18"/>
              </a:rPr>
              <a:t>Налог на имущество физических лиц</a:t>
            </a:r>
            <a:endParaRPr lang="ru-RU" sz="900" dirty="0">
              <a:latin typeface="Times New Roman" pitchFamily="18" charset="0"/>
              <a:cs typeface="Times New Roman" pitchFamily="18" charset="0"/>
            </a:endParaRPr>
          </a:p>
          <a:p>
            <a:endParaRPr lang="ru-RU" sz="900" cap="all" dirty="0" smtClean="0">
              <a:latin typeface="Times New Roman" pitchFamily="18" charset="0"/>
              <a:cs typeface="Times New Roman" pitchFamily="18" charset="0"/>
            </a:endParaRPr>
          </a:p>
          <a:p>
            <a:pPr marL="0" indent="0">
              <a:buNone/>
            </a:pPr>
            <a:r>
              <a:rPr lang="ru-RU" sz="900" b="1" cap="all" dirty="0" smtClean="0">
                <a:latin typeface="Times New Roman" pitchFamily="18" charset="0"/>
                <a:cs typeface="Times New Roman" pitchFamily="18" charset="0"/>
              </a:rPr>
              <a:t>ОТРАСЛЕВЫЕ </a:t>
            </a:r>
            <a:r>
              <a:rPr lang="ru-RU" sz="900" b="1" cap="all" dirty="0">
                <a:latin typeface="Times New Roman" pitchFamily="18" charset="0"/>
                <a:cs typeface="Times New Roman" pitchFamily="18" charset="0"/>
              </a:rPr>
              <a:t>НАЛОГОВЫЕ СБОРЫ И ПЛАТЕЖИ</a:t>
            </a:r>
          </a:p>
          <a:p>
            <a:r>
              <a:rPr lang="ru-RU" sz="900" dirty="0" smtClean="0">
                <a:latin typeface="Times New Roman" pitchFamily="18" charset="0"/>
                <a:cs typeface="Times New Roman" pitchFamily="18" charset="0"/>
                <a:hlinkClick r:id="rId19"/>
              </a:rPr>
              <a:t>Сборы </a:t>
            </a:r>
            <a:r>
              <a:rPr lang="ru-RU" sz="900" dirty="0">
                <a:latin typeface="Times New Roman" pitchFamily="18" charset="0"/>
                <a:cs typeface="Times New Roman" pitchFamily="18" charset="0"/>
                <a:hlinkClick r:id="rId19"/>
              </a:rPr>
              <a:t>за пользование объектами животного мира</a:t>
            </a:r>
            <a:endParaRPr lang="ru-RU" sz="900" dirty="0">
              <a:latin typeface="Times New Roman" pitchFamily="18" charset="0"/>
              <a:cs typeface="Times New Roman" pitchFamily="18" charset="0"/>
            </a:endParaRPr>
          </a:p>
          <a:p>
            <a:r>
              <a:rPr lang="ru-RU" sz="900" dirty="0">
                <a:latin typeface="Times New Roman" pitchFamily="18" charset="0"/>
                <a:cs typeface="Times New Roman" pitchFamily="18" charset="0"/>
                <a:hlinkClick r:id="rId20"/>
              </a:rPr>
              <a:t>Сборы за пользование объектами водных биологических ресурсов</a:t>
            </a:r>
            <a:endParaRPr lang="ru-RU" sz="900" dirty="0">
              <a:latin typeface="Times New Roman" pitchFamily="18" charset="0"/>
              <a:cs typeface="Times New Roman" pitchFamily="18" charset="0"/>
            </a:endParaRPr>
          </a:p>
          <a:p>
            <a:r>
              <a:rPr lang="ru-RU" sz="900" dirty="0">
                <a:latin typeface="Times New Roman" pitchFamily="18" charset="0"/>
                <a:cs typeface="Times New Roman" pitchFamily="18" charset="0"/>
                <a:hlinkClick r:id="rId21"/>
              </a:rPr>
              <a:t>Регулярные платежи за пользование недрами</a:t>
            </a:r>
            <a:endParaRPr lang="ru-RU" sz="900" dirty="0">
              <a:latin typeface="Times New Roman" pitchFamily="18" charset="0"/>
              <a:cs typeface="Times New Roman" pitchFamily="18" charset="0"/>
            </a:endParaRPr>
          </a:p>
          <a:p>
            <a:endParaRPr lang="ru-RU" sz="900" cap="all" dirty="0" smtClean="0">
              <a:latin typeface="Times New Roman" pitchFamily="18" charset="0"/>
              <a:cs typeface="Times New Roman" pitchFamily="18" charset="0"/>
            </a:endParaRPr>
          </a:p>
          <a:p>
            <a:pPr marL="0" indent="0">
              <a:buNone/>
            </a:pPr>
            <a:r>
              <a:rPr lang="ru-RU" sz="900" b="1" cap="all" dirty="0" smtClean="0">
                <a:latin typeface="Times New Roman" pitchFamily="18" charset="0"/>
                <a:cs typeface="Times New Roman" pitchFamily="18" charset="0"/>
              </a:rPr>
              <a:t>СПЕЦИАЛЬНЫЕ </a:t>
            </a:r>
            <a:r>
              <a:rPr lang="ru-RU" sz="900" b="1" cap="all" dirty="0">
                <a:latin typeface="Times New Roman" pitchFamily="18" charset="0"/>
                <a:cs typeface="Times New Roman" pitchFamily="18" charset="0"/>
              </a:rPr>
              <a:t>НАЛОГОВЫЕ РЕЖИМЫ</a:t>
            </a:r>
          </a:p>
          <a:p>
            <a:r>
              <a:rPr lang="ru-RU" sz="900" dirty="0" smtClean="0">
                <a:latin typeface="Times New Roman" pitchFamily="18" charset="0"/>
                <a:cs typeface="Times New Roman" pitchFamily="18" charset="0"/>
                <a:hlinkClick r:id="rId22"/>
              </a:rPr>
              <a:t>Упрощенная </a:t>
            </a:r>
            <a:r>
              <a:rPr lang="ru-RU" sz="900" dirty="0">
                <a:latin typeface="Times New Roman" pitchFamily="18" charset="0"/>
                <a:cs typeface="Times New Roman" pitchFamily="18" charset="0"/>
                <a:hlinkClick r:id="rId22"/>
              </a:rPr>
              <a:t>система налогообложения</a:t>
            </a:r>
            <a:r>
              <a:rPr lang="ru-RU" sz="900" dirty="0">
                <a:latin typeface="Times New Roman" pitchFamily="18" charset="0"/>
                <a:cs typeface="Times New Roman" pitchFamily="18" charset="0"/>
              </a:rPr>
              <a:t> </a:t>
            </a:r>
          </a:p>
          <a:p>
            <a:r>
              <a:rPr lang="ru-RU" sz="900" dirty="0">
                <a:latin typeface="Times New Roman" pitchFamily="18" charset="0"/>
                <a:cs typeface="Times New Roman" pitchFamily="18" charset="0"/>
                <a:hlinkClick r:id="rId23"/>
              </a:rPr>
              <a:t>Единый сельскохозяйственный налог (ЕСХН)</a:t>
            </a:r>
            <a:r>
              <a:rPr lang="ru-RU" sz="900" dirty="0">
                <a:latin typeface="Times New Roman" pitchFamily="18" charset="0"/>
                <a:cs typeface="Times New Roman" pitchFamily="18" charset="0"/>
              </a:rPr>
              <a:t> </a:t>
            </a:r>
          </a:p>
          <a:p>
            <a:r>
              <a:rPr lang="ru-RU" sz="900" dirty="0">
                <a:latin typeface="Times New Roman" pitchFamily="18" charset="0"/>
                <a:cs typeface="Times New Roman" pitchFamily="18" charset="0"/>
                <a:hlinkClick r:id="rId24"/>
              </a:rPr>
              <a:t>Единый налог на вменённый доход для отдельных видов деятельности (ЕНВД)</a:t>
            </a:r>
            <a:r>
              <a:rPr lang="ru-RU" sz="900" dirty="0">
                <a:latin typeface="Times New Roman" pitchFamily="18" charset="0"/>
                <a:cs typeface="Times New Roman" pitchFamily="18" charset="0"/>
              </a:rPr>
              <a:t> </a:t>
            </a:r>
          </a:p>
          <a:p>
            <a:r>
              <a:rPr lang="ru-RU" sz="900" dirty="0">
                <a:latin typeface="Times New Roman" pitchFamily="18" charset="0"/>
                <a:cs typeface="Times New Roman" pitchFamily="18" charset="0"/>
                <a:hlinkClick r:id="rId25"/>
              </a:rPr>
              <a:t>Патентная система налогообложения</a:t>
            </a:r>
            <a:r>
              <a:rPr lang="ru-RU" sz="900" dirty="0">
                <a:latin typeface="Times New Roman" pitchFamily="18" charset="0"/>
                <a:cs typeface="Times New Roman" pitchFamily="18" charset="0"/>
              </a:rPr>
              <a:t> </a:t>
            </a:r>
          </a:p>
          <a:p>
            <a:endParaRPr lang="ru-RU" sz="900" dirty="0" smtClean="0">
              <a:latin typeface="Times New Roman" pitchFamily="18" charset="0"/>
              <a:cs typeface="Times New Roman" pitchFamily="18" charset="0"/>
            </a:endParaRPr>
          </a:p>
          <a:p>
            <a:r>
              <a:rPr lang="ru-RU" sz="900" dirty="0" smtClean="0">
                <a:latin typeface="Times New Roman" pitchFamily="18" charset="0"/>
                <a:cs typeface="Times New Roman" pitchFamily="18" charset="0"/>
              </a:rPr>
              <a:t>Организация </a:t>
            </a:r>
            <a:r>
              <a:rPr lang="ru-RU" sz="900" dirty="0">
                <a:latin typeface="Times New Roman" pitchFamily="18" charset="0"/>
                <a:cs typeface="Times New Roman" pitchFamily="18" charset="0"/>
              </a:rPr>
              <a:t>вправе применять одновременно несколько </a:t>
            </a:r>
            <a:r>
              <a:rPr lang="ru-RU" sz="900" dirty="0" err="1">
                <a:latin typeface="Times New Roman" pitchFamily="18" charset="0"/>
                <a:cs typeface="Times New Roman" pitchFamily="18" charset="0"/>
              </a:rPr>
              <a:t>спецрежимов</a:t>
            </a:r>
            <a:r>
              <a:rPr lang="ru-RU" sz="900" dirty="0">
                <a:latin typeface="Times New Roman" pitchFamily="18" charset="0"/>
                <a:cs typeface="Times New Roman" pitchFamily="18" charset="0"/>
              </a:rPr>
              <a:t> по </a:t>
            </a:r>
            <a:r>
              <a:rPr lang="ru-RU" sz="900" dirty="0" err="1" smtClean="0">
                <a:latin typeface="Times New Roman" pitchFamily="18" charset="0"/>
                <a:cs typeface="Times New Roman" pitchFamily="18" charset="0"/>
              </a:rPr>
              <a:t>азличным</a:t>
            </a:r>
            <a:r>
              <a:rPr lang="ru-RU" sz="900" dirty="0" smtClean="0">
                <a:latin typeface="Times New Roman" pitchFamily="18" charset="0"/>
                <a:cs typeface="Times New Roman" pitchFamily="18" charset="0"/>
              </a:rPr>
              <a:t> </a:t>
            </a:r>
            <a:r>
              <a:rPr lang="ru-RU" sz="900" dirty="0">
                <a:latin typeface="Times New Roman" pitchFamily="18" charset="0"/>
                <a:cs typeface="Times New Roman" pitchFamily="18" charset="0"/>
              </a:rPr>
              <a:t>видам деятельности. Подробнее </a:t>
            </a:r>
            <a:r>
              <a:rPr lang="ru-RU" sz="900" dirty="0">
                <a:latin typeface="Times New Roman" pitchFamily="18" charset="0"/>
                <a:cs typeface="Times New Roman" pitchFamily="18" charset="0"/>
                <a:hlinkClick r:id="rId26"/>
              </a:rPr>
              <a:t>см. раздел VIII.1 НК </a:t>
            </a:r>
            <a:r>
              <a:rPr lang="ru-RU" sz="900" dirty="0" smtClean="0">
                <a:latin typeface="Times New Roman" pitchFamily="18" charset="0"/>
                <a:cs typeface="Times New Roman" pitchFamily="18" charset="0"/>
                <a:hlinkClick r:id="rId26"/>
              </a:rPr>
              <a:t>РФ</a:t>
            </a:r>
            <a:endParaRPr lang="ru-RU" sz="900" dirty="0">
              <a:latin typeface="Times New Roman" pitchFamily="18" charset="0"/>
              <a:cs typeface="Times New Roman" pitchFamily="18" charset="0"/>
            </a:endParaRPr>
          </a:p>
        </p:txBody>
      </p:sp>
    </p:spTree>
    <p:extLst>
      <p:ext uri="{BB962C8B-B14F-4D97-AF65-F5344CB8AC3E}">
        <p14:creationId xmlns:p14="http://schemas.microsoft.com/office/powerpoint/2010/main" val="980330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8258204" cy="654032"/>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ru-RU" b="1" dirty="0" smtClean="0"/>
              <a:t>1.4. Принципы налогообложения</a:t>
            </a:r>
            <a:endParaRPr lang="ru-RU" dirty="0"/>
          </a:p>
        </p:txBody>
      </p:sp>
      <p:sp>
        <p:nvSpPr>
          <p:cNvPr id="3" name="Содержимое 2"/>
          <p:cNvSpPr>
            <a:spLocks noGrp="1"/>
          </p:cNvSpPr>
          <p:nvPr>
            <p:ph idx="1"/>
          </p:nvPr>
        </p:nvSpPr>
        <p:spPr>
          <a:xfrm>
            <a:off x="214282" y="1643050"/>
            <a:ext cx="8786874" cy="5214950"/>
          </a:xfrm>
        </p:spPr>
        <p:txBody>
          <a:bodyPr>
            <a:noAutofit/>
          </a:bodyPr>
          <a:lstStyle/>
          <a:p>
            <a:pPr marL="514350" lvl="0" indent="-514350">
              <a:spcAft>
                <a:spcPts val="600"/>
              </a:spcAft>
              <a:buFont typeface="+mj-lt"/>
              <a:buAutoNum type="arabicParenR"/>
            </a:pPr>
            <a:r>
              <a:rPr lang="ru-RU" sz="1400" dirty="0" smtClean="0"/>
              <a:t>Всеобщности.</a:t>
            </a:r>
          </a:p>
          <a:p>
            <a:pPr marL="514350" lvl="0" indent="-514350">
              <a:spcAft>
                <a:spcPts val="600"/>
              </a:spcAft>
              <a:buFont typeface="+mj-lt"/>
              <a:buAutoNum type="arabicParenR"/>
            </a:pPr>
            <a:r>
              <a:rPr lang="ru-RU" sz="1400" dirty="0" smtClean="0"/>
              <a:t>равенства налогообложения. </a:t>
            </a:r>
          </a:p>
          <a:p>
            <a:pPr marL="514350" indent="-514350">
              <a:spcAft>
                <a:spcPts val="600"/>
              </a:spcAft>
              <a:buFont typeface="+mj-lt"/>
              <a:buAutoNum type="arabicParenR"/>
            </a:pPr>
            <a:r>
              <a:rPr lang="ru-RU" sz="1400" dirty="0" smtClean="0"/>
              <a:t>при установлении налогов учитывается фактическая способность налогоплательщика к уплате налога.</a:t>
            </a:r>
          </a:p>
          <a:p>
            <a:pPr marL="514350" indent="-514350">
              <a:spcAft>
                <a:spcPts val="600"/>
              </a:spcAft>
              <a:buFont typeface="+mj-lt"/>
              <a:buAutoNum type="arabicParenR"/>
            </a:pPr>
            <a:r>
              <a:rPr lang="ru-RU" sz="1400" dirty="0" smtClean="0"/>
              <a:t>налоги и сборы не могут иметь дискриминационный характер и различно применяться исходя из социальных, расовых, национальных, религиозных и иных подобных критериев.</a:t>
            </a:r>
          </a:p>
          <a:p>
            <a:pPr marL="514350" indent="-514350">
              <a:spcAft>
                <a:spcPts val="600"/>
              </a:spcAft>
              <a:buFont typeface="+mj-lt"/>
              <a:buAutoNum type="arabicParenR"/>
            </a:pPr>
            <a:r>
              <a:rPr lang="ru-RU" sz="1400" dirty="0" smtClean="0"/>
              <a:t>не допускается устанавливать дифференцированные ставки налогов и сборов, налоговые льготы в зависимости от формы собственности, гражданства физических лиц или места происхождения капитала. </a:t>
            </a:r>
          </a:p>
          <a:p>
            <a:pPr marL="514350" indent="-514350">
              <a:spcAft>
                <a:spcPts val="600"/>
              </a:spcAft>
              <a:buFont typeface="+mj-lt"/>
              <a:buAutoNum type="arabicParenR"/>
            </a:pPr>
            <a:r>
              <a:rPr lang="ru-RU" sz="1400" dirty="0" smtClean="0"/>
              <a:t>налоги и сборы должны иметь экономическое основание и не могут быть произвольными. Недопустимы налоги и сборы, препятствующие реализации гражданами своих конституционных прав.</a:t>
            </a:r>
          </a:p>
          <a:p>
            <a:pPr marL="514350" indent="-514350">
              <a:spcAft>
                <a:spcPts val="600"/>
              </a:spcAft>
              <a:buFont typeface="+mj-lt"/>
              <a:buAutoNum type="arabicParenR"/>
            </a:pPr>
            <a:r>
              <a:rPr lang="ru-RU" sz="1400" dirty="0" smtClean="0"/>
              <a:t>не допускается устанавливать налоги и сборы, нарушающие единое экономическое пространство Российской Федерации и, в частности, прямо или косвенно ограничивающие свободное перемещение в пределах территории Российской Федерации товаров (работ, услуг) или финансовых средств, либо иначе ограничивать или создавать препятствия не запрещенной законом экономической деятельности физических лиц и организаций.</a:t>
            </a:r>
          </a:p>
          <a:p>
            <a:pPr marL="514350" indent="-514350">
              <a:spcAft>
                <a:spcPts val="600"/>
              </a:spcAft>
              <a:buFont typeface="+mj-lt"/>
              <a:buAutoNum type="arabicParenR"/>
            </a:pPr>
            <a:r>
              <a:rPr lang="ru-RU" sz="1400" dirty="0" smtClean="0"/>
              <a:t>федеральные налоги и сборы устанавливаются, изменяются или отменяются НК РФ.</a:t>
            </a:r>
          </a:p>
          <a:p>
            <a:pPr marL="514350" indent="-514350">
              <a:spcAft>
                <a:spcPts val="600"/>
              </a:spcAft>
              <a:buFont typeface="+mj-lt"/>
              <a:buAutoNum type="arabicParenR"/>
            </a:pPr>
            <a:r>
              <a:rPr lang="ru-RU" sz="1400" dirty="0" smtClean="0"/>
              <a:t>налоги и сборы субъектов Российской Федерации, местные налоги и сборы устанавливаются, изменяются или отменяются соответственно законами субъектов Российской Федерации о налогах и (или) сборах и нормативными правовыми актами представительных органов местного самоуправления о налогах и сборах в соответствии с НК РФ.</a:t>
            </a:r>
          </a:p>
          <a:p>
            <a:pPr marL="514350" indent="-514350">
              <a:spcAft>
                <a:spcPts val="600"/>
              </a:spcAft>
              <a:buFont typeface="+mj-lt"/>
              <a:buAutoNum type="arabicParenR"/>
            </a:pPr>
            <a:endParaRPr lang="ru-RU" sz="1400" dirty="0" smtClean="0"/>
          </a:p>
          <a:p>
            <a:pPr marL="514350" indent="-514350">
              <a:spcAft>
                <a:spcPts val="600"/>
              </a:spcAft>
              <a:buFont typeface="+mj-lt"/>
              <a:buAutoNum type="arabicParenR"/>
            </a:pPr>
            <a:endParaRPr lang="ru-RU" sz="1400" dirty="0" smtClean="0"/>
          </a:p>
          <a:p>
            <a:pPr marL="514350" indent="-514350">
              <a:spcAft>
                <a:spcPts val="600"/>
              </a:spcAft>
              <a:buFont typeface="+mj-lt"/>
              <a:buAutoNum type="arabicParenR"/>
            </a:pPr>
            <a:endParaRPr lang="ru-RU" sz="1400" dirty="0" smtClean="0"/>
          </a:p>
          <a:p>
            <a:pPr marL="514350" indent="-514350">
              <a:spcAft>
                <a:spcPts val="600"/>
              </a:spcAft>
              <a:buFont typeface="+mj-lt"/>
              <a:buAutoNum type="arabicParenR"/>
            </a:pPr>
            <a:endParaRPr lang="ru-RU" sz="1400" dirty="0" smtClean="0"/>
          </a:p>
          <a:p>
            <a:pPr marL="514350" indent="-514350">
              <a:spcAft>
                <a:spcPts val="600"/>
              </a:spcAft>
              <a:buFont typeface="+mj-lt"/>
              <a:buAutoNum type="arabicParenR"/>
            </a:pPr>
            <a:endParaRPr lang="ru-RU" sz="1400" dirty="0"/>
          </a:p>
        </p:txBody>
      </p:sp>
      <p:sp>
        <p:nvSpPr>
          <p:cNvPr id="4" name="Прямоугольник 3"/>
          <p:cNvSpPr/>
          <p:nvPr/>
        </p:nvSpPr>
        <p:spPr>
          <a:xfrm>
            <a:off x="428596" y="857232"/>
            <a:ext cx="8215370" cy="369332"/>
          </a:xfrm>
          <a:prstGeom prst="rect">
            <a:avLst/>
          </a:prstGeom>
        </p:spPr>
        <p:txBody>
          <a:bodyPr wrap="square">
            <a:spAutoFit/>
          </a:bodyPr>
          <a:lstStyle/>
          <a:p>
            <a:pPr algn="ctr"/>
            <a:r>
              <a:rPr lang="ru-RU" dirty="0" smtClean="0"/>
              <a:t>Каждое лицо должно уплачивать законно установленные налоги и сборы.</a:t>
            </a:r>
            <a:endParaRPr lang="ru-RU" dirty="0"/>
          </a:p>
        </p:txBody>
      </p:sp>
      <p:sp>
        <p:nvSpPr>
          <p:cNvPr id="1025" name="Rectangle 1"/>
          <p:cNvSpPr>
            <a:spLocks noChangeArrowheads="1"/>
          </p:cNvSpPr>
          <p:nvPr/>
        </p:nvSpPr>
        <p:spPr bwMode="auto">
          <a:xfrm>
            <a:off x="0" y="1085805"/>
            <a:ext cx="892971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539750" algn="ctr" defTabSz="914400" rtl="0" eaLnBrk="1" fontAlgn="base" latinLnBrk="0" hangingPunct="1">
              <a:lnSpc>
                <a:spcPct val="100000"/>
              </a:lnSpc>
              <a:spcBef>
                <a:spcPct val="0"/>
              </a:spcBef>
              <a:spcAft>
                <a:spcPct val="0"/>
              </a:spcAft>
              <a:buClrTx/>
              <a:buSzTx/>
              <a:buFontTx/>
              <a:buNone/>
              <a:tabLst/>
            </a:pPr>
            <a:r>
              <a:rPr kumimoji="0" lang="ru-RU" sz="24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Calibri" pitchFamily="34" charset="0"/>
                <a:cs typeface="Times New Roman" pitchFamily="18" charset="0"/>
              </a:rPr>
              <a:t>Законодательство о налогах и сборах основывается на признании:</a:t>
            </a:r>
            <a:endParaRPr kumimoji="0" lang="ru-RU" sz="24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8729634" cy="1143008"/>
          </a:xfrm>
        </p:spPr>
        <p:style>
          <a:lnRef idx="0">
            <a:schemeClr val="accent1"/>
          </a:lnRef>
          <a:fillRef idx="3">
            <a:schemeClr val="accent1"/>
          </a:fillRef>
          <a:effectRef idx="3">
            <a:schemeClr val="accent1"/>
          </a:effectRef>
          <a:fontRef idx="minor">
            <a:schemeClr val="lt1"/>
          </a:fontRef>
        </p:style>
        <p:txBody>
          <a:bodyPr>
            <a:noAutofit/>
          </a:bodyPr>
          <a:lstStyle/>
          <a:p>
            <a:r>
              <a:rPr lang="ru-RU" sz="3600" b="1" dirty="0" smtClean="0"/>
              <a:t/>
            </a:r>
            <a:br>
              <a:rPr lang="ru-RU" sz="3600" b="1" dirty="0" smtClean="0"/>
            </a:br>
            <a:r>
              <a:rPr lang="ru-RU" sz="3600" b="1" dirty="0" smtClean="0"/>
              <a:t>1.5. Понятие налоговой системы и элементов налогообложения</a:t>
            </a:r>
            <a:r>
              <a:rPr lang="ru-RU" sz="3600" dirty="0" smtClean="0"/>
              <a:t/>
            </a:r>
            <a:br>
              <a:rPr lang="ru-RU" sz="3600" dirty="0" smtClean="0"/>
            </a:br>
            <a:endParaRPr lang="ru-RU" sz="3600" dirty="0"/>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103304787"/>
              </p:ext>
            </p:extLst>
          </p:nvPr>
        </p:nvGraphicFramePr>
        <p:xfrm>
          <a:off x="1" y="2000240"/>
          <a:ext cx="9143999"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0" y="1357298"/>
            <a:ext cx="5357850" cy="1169551"/>
          </a:xfrm>
          <a:prstGeom prst="rect">
            <a:avLst/>
          </a:prstGeom>
        </p:spPr>
        <p:txBody>
          <a:bodyPr wrap="square">
            <a:spAutoFit/>
          </a:bodyPr>
          <a:lstStyle/>
          <a:p>
            <a:r>
              <a:rPr lang="ru-RU" sz="1400" b="1" dirty="0" smtClean="0"/>
              <a:t>Налоговая система представляет собой </a:t>
            </a:r>
            <a:r>
              <a:rPr lang="ru-RU" sz="1400" dirty="0" smtClean="0"/>
              <a:t>единую совокупность однородных элементов, объединенных в единое целое и</a:t>
            </a:r>
          </a:p>
          <a:p>
            <a:r>
              <a:rPr lang="ru-RU" sz="1400" dirty="0" smtClean="0"/>
              <a:t> выполняющих единую задачу — изъятие налогов и сборов с субъектов налога в соответствующие бюджеты и внебюджетные фонды территориальных образований.</a:t>
            </a:r>
            <a:endParaRPr lang="ru-RU" sz="1400" dirty="0"/>
          </a:p>
        </p:txBody>
      </p:sp>
      <p:sp>
        <p:nvSpPr>
          <p:cNvPr id="23553" name="Rectangle 1"/>
          <p:cNvSpPr>
            <a:spLocks noChangeArrowheads="1"/>
          </p:cNvSpPr>
          <p:nvPr/>
        </p:nvSpPr>
        <p:spPr bwMode="auto">
          <a:xfrm>
            <a:off x="4786314" y="1428736"/>
            <a:ext cx="4357686"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Анализ налоговых</a:t>
            </a:r>
            <a:r>
              <a:rPr kumimoji="0" lang="ru-RU" sz="1400" b="0" i="0" u="none" strike="noStrike" cap="none" normalizeH="0" dirty="0" smtClean="0">
                <a:ln>
                  <a:noFill/>
                </a:ln>
                <a:solidFill>
                  <a:srgbClr val="00B05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систем государств</a:t>
            </a:r>
            <a:r>
              <a:rPr kumimoji="0" lang="ru-RU" sz="1400" b="0" i="0" u="none" strike="noStrike" cap="none" normalizeH="0" dirty="0" smtClean="0">
                <a:ln>
                  <a:noFill/>
                </a:ln>
                <a:solidFill>
                  <a:srgbClr val="00B05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показывает, что несмотря на их</a:t>
            </a:r>
            <a:r>
              <a:rPr kumimoji="0" lang="ru-RU" sz="1400" b="0" i="0" u="none" strike="noStrike" cap="none" normalizeH="0" dirty="0" smtClean="0">
                <a:ln>
                  <a:noFill/>
                </a:ln>
                <a:solidFill>
                  <a:srgbClr val="00B05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различие, </a:t>
            </a:r>
          </a:p>
          <a:p>
            <a:pPr marL="0" marR="0" lvl="0" indent="53975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они имеют в своем составе сходные</a:t>
            </a:r>
            <a:r>
              <a:rPr kumimoji="0" lang="ru-RU" sz="1400" b="0" i="0" u="none" strike="noStrike" cap="none" normalizeH="0" dirty="0" smtClean="0">
                <a:ln>
                  <a:noFill/>
                </a:ln>
                <a:solidFill>
                  <a:srgbClr val="00B05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элементы, </a:t>
            </a:r>
          </a:p>
          <a:p>
            <a:pPr marL="0" marR="0" lvl="0" indent="53975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хотя в разных сочетаниях.</a:t>
            </a:r>
            <a:endParaRPr kumimoji="0" lang="ru-RU" sz="1400" b="0" i="0" u="none" strike="noStrike" cap="none" normalizeH="0" baseline="0" dirty="0" smtClean="0">
              <a:ln>
                <a:noFill/>
              </a:ln>
              <a:solidFill>
                <a:srgbClr val="00B050"/>
              </a:solidFill>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endParaRPr lang="ru-RU" sz="2400" b="1" dirty="0"/>
          </a:p>
        </p:txBody>
      </p:sp>
      <p:sp>
        <p:nvSpPr>
          <p:cNvPr id="3" name="Содержимое 2"/>
          <p:cNvSpPr>
            <a:spLocks noGrp="1"/>
          </p:cNvSpPr>
          <p:nvPr>
            <p:ph idx="1"/>
          </p:nvPr>
        </p:nvSpPr>
        <p:spPr>
          <a:xfrm>
            <a:off x="1928794" y="2071678"/>
            <a:ext cx="6758006" cy="4500594"/>
          </a:xfrm>
        </p:spPr>
        <p:txBody>
          <a:bodyPr>
            <a:normAutofit fontScale="92500" lnSpcReduction="20000"/>
          </a:bodyPr>
          <a:lstStyle/>
          <a:p>
            <a:pPr marL="514350" lvl="0" indent="-514350">
              <a:buFont typeface="+mj-lt"/>
              <a:buAutoNum type="arabicParenR"/>
            </a:pPr>
            <a:r>
              <a:rPr lang="ru-RU" b="1" dirty="0" smtClean="0"/>
              <a:t>нормативные документы;</a:t>
            </a:r>
            <a:endParaRPr lang="ru-RU" dirty="0" smtClean="0"/>
          </a:p>
          <a:p>
            <a:pPr marL="514350" indent="-514350">
              <a:buFont typeface="+mj-lt"/>
              <a:buAutoNum type="arabicParenR"/>
            </a:pPr>
            <a:r>
              <a:rPr lang="ru-RU" b="1" dirty="0" smtClean="0"/>
              <a:t>вид налога;</a:t>
            </a:r>
            <a:endParaRPr lang="ru-RU" dirty="0" smtClean="0"/>
          </a:p>
          <a:p>
            <a:pPr marL="514350" indent="-514350">
              <a:buFont typeface="+mj-lt"/>
              <a:buAutoNum type="arabicParenR"/>
            </a:pPr>
            <a:r>
              <a:rPr lang="ru-RU" b="1" dirty="0" smtClean="0"/>
              <a:t>субъекты налога;</a:t>
            </a:r>
            <a:endParaRPr lang="ru-RU" dirty="0" smtClean="0"/>
          </a:p>
          <a:p>
            <a:pPr marL="514350" indent="-514350">
              <a:buFont typeface="+mj-lt"/>
              <a:buAutoNum type="arabicParenR"/>
            </a:pPr>
            <a:r>
              <a:rPr lang="ru-RU" b="1" dirty="0" smtClean="0"/>
              <a:t>объект налогообложения;</a:t>
            </a:r>
            <a:endParaRPr lang="ru-RU" dirty="0" smtClean="0"/>
          </a:p>
          <a:p>
            <a:pPr marL="514350" indent="-514350">
              <a:buFont typeface="+mj-lt"/>
              <a:buAutoNum type="arabicParenR"/>
            </a:pPr>
            <a:r>
              <a:rPr lang="ru-RU" b="1" dirty="0" smtClean="0"/>
              <a:t>налоговая база;</a:t>
            </a:r>
            <a:endParaRPr lang="ru-RU" dirty="0" smtClean="0"/>
          </a:p>
          <a:p>
            <a:pPr marL="514350" indent="-514350">
              <a:buFont typeface="+mj-lt"/>
              <a:buAutoNum type="arabicParenR"/>
            </a:pPr>
            <a:r>
              <a:rPr lang="ru-RU" b="1" dirty="0" smtClean="0"/>
              <a:t>налоговая ставка;</a:t>
            </a:r>
            <a:endParaRPr lang="ru-RU" dirty="0" smtClean="0"/>
          </a:p>
          <a:p>
            <a:pPr marL="514350" indent="-514350">
              <a:buFont typeface="+mj-lt"/>
              <a:buAutoNum type="arabicParenR"/>
            </a:pPr>
            <a:r>
              <a:rPr lang="ru-RU" b="1" dirty="0" smtClean="0"/>
              <a:t>налоговый период;</a:t>
            </a:r>
            <a:endParaRPr lang="ru-RU" dirty="0" smtClean="0"/>
          </a:p>
          <a:p>
            <a:pPr marL="514350" indent="-514350">
              <a:buFont typeface="+mj-lt"/>
              <a:buAutoNum type="arabicParenR"/>
            </a:pPr>
            <a:r>
              <a:rPr lang="ru-RU" b="1" dirty="0" smtClean="0"/>
              <a:t>налоговые вычеты;</a:t>
            </a:r>
            <a:endParaRPr lang="ru-RU" dirty="0" smtClean="0"/>
          </a:p>
          <a:p>
            <a:pPr marL="514350" indent="-514350">
              <a:buFont typeface="+mj-lt"/>
              <a:buAutoNum type="arabicParenR"/>
            </a:pPr>
            <a:r>
              <a:rPr lang="ru-RU" b="1" dirty="0" smtClean="0"/>
              <a:t>порядок и сроки уплаты налога.</a:t>
            </a:r>
            <a:endParaRPr lang="ru-RU" dirty="0" smtClean="0"/>
          </a:p>
        </p:txBody>
      </p:sp>
      <p:sp>
        <p:nvSpPr>
          <p:cNvPr id="4" name="Выноска со стрелкой вниз 3"/>
          <p:cNvSpPr/>
          <p:nvPr/>
        </p:nvSpPr>
        <p:spPr>
          <a:xfrm>
            <a:off x="500034" y="285728"/>
            <a:ext cx="8215370" cy="1785950"/>
          </a:xfrm>
          <a:prstGeom prst="downArrow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t>Налог считается установленным лишь в том случае, </a:t>
            </a:r>
            <a:br>
              <a:rPr lang="ru-RU" sz="2000" b="1" dirty="0" smtClean="0"/>
            </a:br>
            <a:r>
              <a:rPr lang="ru-RU" sz="2000" b="1" dirty="0" smtClean="0"/>
              <a:t>когда определены налогоплательщики и </a:t>
            </a:r>
            <a:br>
              <a:rPr lang="ru-RU" sz="2000" b="1" dirty="0" smtClean="0"/>
            </a:br>
            <a:r>
              <a:rPr lang="ru-RU" sz="2000" b="1" dirty="0" smtClean="0"/>
              <a:t>элементы налогообложения, </a:t>
            </a:r>
            <a:br>
              <a:rPr lang="ru-RU" sz="2000" b="1" dirty="0" smtClean="0"/>
            </a:br>
            <a:r>
              <a:rPr lang="ru-RU" sz="2000" b="1" dirty="0" smtClean="0"/>
              <a:t>а именно:</a:t>
            </a:r>
            <a:endParaRPr lang="ru-RU"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0"/>
            <a:ext cx="8643998" cy="6858000"/>
          </a:xfrm>
        </p:spPr>
        <p:txBody>
          <a:bodyPr>
            <a:noAutofit/>
          </a:bodyPr>
          <a:lstStyle/>
          <a:p>
            <a:pPr>
              <a:buNone/>
            </a:pPr>
            <a:r>
              <a:rPr lang="ru-RU" sz="1100" dirty="0" smtClean="0">
                <a:latin typeface="Times New Roman" pitchFamily="18" charset="0"/>
                <a:cs typeface="Times New Roman" pitchFamily="18" charset="0"/>
              </a:rPr>
              <a:t>4) </a:t>
            </a:r>
            <a:r>
              <a:rPr lang="ru-RU" sz="1100" u="sng" dirty="0" smtClean="0">
                <a:latin typeface="Times New Roman" pitchFamily="18" charset="0"/>
                <a:cs typeface="Times New Roman" pitchFamily="18" charset="0"/>
              </a:rPr>
              <a:t>Объектами налогообложения</a:t>
            </a:r>
            <a:r>
              <a:rPr lang="ru-RU" sz="1100" dirty="0" smtClean="0">
                <a:latin typeface="Times New Roman" pitchFamily="18" charset="0"/>
                <a:cs typeface="Times New Roman" pitchFamily="18" charset="0"/>
              </a:rPr>
              <a:t> могут являться:</a:t>
            </a:r>
          </a:p>
          <a:p>
            <a:pPr lvl="0"/>
            <a:r>
              <a:rPr lang="ru-RU" sz="1100" dirty="0" smtClean="0">
                <a:latin typeface="Times New Roman" pitchFamily="18" charset="0"/>
                <a:cs typeface="Times New Roman" pitchFamily="18" charset="0"/>
              </a:rPr>
              <a:t>операции по реализации товаров (работ, услуг), </a:t>
            </a:r>
          </a:p>
          <a:p>
            <a:pPr lvl="0"/>
            <a:r>
              <a:rPr lang="ru-RU" sz="1100" dirty="0" smtClean="0">
                <a:latin typeface="Times New Roman" pitchFamily="18" charset="0"/>
                <a:cs typeface="Times New Roman" pitchFamily="18" charset="0"/>
              </a:rPr>
              <a:t>имущество, </a:t>
            </a:r>
          </a:p>
          <a:p>
            <a:pPr lvl="0"/>
            <a:r>
              <a:rPr lang="ru-RU" sz="1100" dirty="0" smtClean="0">
                <a:latin typeface="Times New Roman" pitchFamily="18" charset="0"/>
                <a:cs typeface="Times New Roman" pitchFamily="18" charset="0"/>
              </a:rPr>
              <a:t>прибыль, </a:t>
            </a:r>
          </a:p>
          <a:p>
            <a:pPr lvl="0"/>
            <a:r>
              <a:rPr lang="ru-RU" sz="1100" dirty="0" smtClean="0">
                <a:latin typeface="Times New Roman" pitchFamily="18" charset="0"/>
                <a:cs typeface="Times New Roman" pitchFamily="18" charset="0"/>
              </a:rPr>
              <a:t>доход, </a:t>
            </a:r>
          </a:p>
          <a:p>
            <a:pPr lvl="0"/>
            <a:r>
              <a:rPr lang="ru-RU" sz="1100" dirty="0" smtClean="0">
                <a:latin typeface="Times New Roman" pitchFamily="18" charset="0"/>
                <a:cs typeface="Times New Roman" pitchFamily="18" charset="0"/>
              </a:rPr>
              <a:t>стоимость реализованных товаров (выполненных работ, оказанных услуг) </a:t>
            </a:r>
          </a:p>
          <a:p>
            <a:pPr lvl="0"/>
            <a:r>
              <a:rPr lang="ru-RU" sz="1100" dirty="0" smtClean="0">
                <a:latin typeface="Times New Roman" pitchFamily="18" charset="0"/>
                <a:cs typeface="Times New Roman" pitchFamily="18" charset="0"/>
              </a:rPr>
              <a:t>либо иной объект, имеющий стоимостную, количественную или физическую характеристики, с наличием которого у налогоплательщика законодательство о налогах и сборах связывает возникновение обязанности по уплате налога.</a:t>
            </a:r>
          </a:p>
          <a:p>
            <a:pPr>
              <a:buNone/>
            </a:pPr>
            <a:r>
              <a:rPr lang="ru-RU" sz="1100" dirty="0" smtClean="0">
                <a:latin typeface="Times New Roman" pitchFamily="18" charset="0"/>
                <a:cs typeface="Times New Roman" pitchFamily="18" charset="0"/>
              </a:rPr>
              <a:t> </a:t>
            </a:r>
          </a:p>
          <a:p>
            <a:pPr>
              <a:buNone/>
            </a:pPr>
            <a:r>
              <a:rPr lang="ru-RU" sz="1100" dirty="0" smtClean="0">
                <a:latin typeface="Times New Roman" pitchFamily="18" charset="0"/>
                <a:cs typeface="Times New Roman" pitchFamily="18" charset="0"/>
              </a:rPr>
              <a:t>5) </a:t>
            </a:r>
            <a:r>
              <a:rPr lang="ru-RU" sz="1100" u="sng" dirty="0" smtClean="0">
                <a:latin typeface="Times New Roman" pitchFamily="18" charset="0"/>
                <a:cs typeface="Times New Roman" pitchFamily="18" charset="0"/>
              </a:rPr>
              <a:t>Налоговая база</a:t>
            </a:r>
            <a:r>
              <a:rPr lang="ru-RU" sz="1100" dirty="0" smtClean="0">
                <a:latin typeface="Times New Roman" pitchFamily="18" charset="0"/>
                <a:cs typeface="Times New Roman" pitchFamily="18" charset="0"/>
              </a:rPr>
              <a:t> представляет собой стоимостную, физическую или иную характеристики объекта налогообложения. </a:t>
            </a:r>
          </a:p>
          <a:p>
            <a:pPr>
              <a:buNone/>
            </a:pPr>
            <a:r>
              <a:rPr lang="ru-RU" sz="1100" dirty="0" smtClean="0">
                <a:latin typeface="Times New Roman" pitchFamily="18" charset="0"/>
                <a:cs typeface="Times New Roman" pitchFamily="18" charset="0"/>
              </a:rPr>
              <a:t> </a:t>
            </a:r>
          </a:p>
          <a:p>
            <a:pPr>
              <a:buNone/>
            </a:pPr>
            <a:r>
              <a:rPr lang="ru-RU" sz="1100" dirty="0" smtClean="0">
                <a:latin typeface="Times New Roman" pitchFamily="18" charset="0"/>
                <a:cs typeface="Times New Roman" pitchFamily="18" charset="0"/>
              </a:rPr>
              <a:t>6) </a:t>
            </a:r>
            <a:r>
              <a:rPr lang="ru-RU" sz="1100" u="sng" dirty="0" smtClean="0">
                <a:latin typeface="Times New Roman" pitchFamily="18" charset="0"/>
                <a:cs typeface="Times New Roman" pitchFamily="18" charset="0"/>
              </a:rPr>
              <a:t>Налоговая ставка</a:t>
            </a:r>
            <a:r>
              <a:rPr lang="ru-RU" sz="1100" dirty="0" smtClean="0">
                <a:latin typeface="Times New Roman" pitchFamily="18" charset="0"/>
                <a:cs typeface="Times New Roman" pitchFamily="18" charset="0"/>
              </a:rPr>
              <a:t> представляет собой величину налоговых начислений на единицу измерения налоговой базы. </a:t>
            </a:r>
          </a:p>
          <a:p>
            <a:pPr>
              <a:buNone/>
            </a:pPr>
            <a:r>
              <a:rPr lang="ru-RU" sz="1100" dirty="0" smtClean="0">
                <a:latin typeface="Times New Roman" pitchFamily="18" charset="0"/>
                <a:cs typeface="Times New Roman" pitchFamily="18" charset="0"/>
              </a:rPr>
              <a:t> </a:t>
            </a:r>
          </a:p>
          <a:p>
            <a:pPr>
              <a:buNone/>
            </a:pPr>
            <a:r>
              <a:rPr lang="ru-RU" sz="1100" dirty="0" smtClean="0">
                <a:latin typeface="Times New Roman" pitchFamily="18" charset="0"/>
                <a:cs typeface="Times New Roman" pitchFamily="18" charset="0"/>
              </a:rPr>
              <a:t>7) Под </a:t>
            </a:r>
            <a:r>
              <a:rPr lang="ru-RU" sz="1100" u="sng" dirty="0" smtClean="0">
                <a:latin typeface="Times New Roman" pitchFamily="18" charset="0"/>
                <a:cs typeface="Times New Roman" pitchFamily="18" charset="0"/>
              </a:rPr>
              <a:t>налоговым периодом</a:t>
            </a:r>
            <a:r>
              <a:rPr lang="ru-RU" sz="1100" dirty="0" smtClean="0">
                <a:latin typeface="Times New Roman" pitchFamily="18" charset="0"/>
                <a:cs typeface="Times New Roman" pitchFamily="18" charset="0"/>
              </a:rPr>
              <a:t> понимается календарный год или иной период времени применительно к отдельным налогам, по окончании которого определяется налоговая база и исчисляется сумма налога, подлежащая уплате. </a:t>
            </a:r>
          </a:p>
          <a:p>
            <a:pPr>
              <a:buNone/>
            </a:pPr>
            <a:r>
              <a:rPr lang="ru-RU" sz="1100" dirty="0" smtClean="0">
                <a:latin typeface="Times New Roman" pitchFamily="18" charset="0"/>
                <a:cs typeface="Times New Roman" pitchFamily="18" charset="0"/>
              </a:rPr>
              <a:t>Налоговый период может состоять из одного или нескольких отчетных периодов, по итогам которых уплачиваются авансовые платежи. </a:t>
            </a:r>
          </a:p>
          <a:p>
            <a:pPr>
              <a:buNone/>
            </a:pPr>
            <a:r>
              <a:rPr lang="ru-RU" sz="1100" dirty="0" smtClean="0">
                <a:latin typeface="Times New Roman" pitchFamily="18" charset="0"/>
                <a:cs typeface="Times New Roman" pitchFamily="18" charset="0"/>
              </a:rPr>
              <a:t>Если организация была создана после начала календарного года, первым налоговым периодом для нее является период времени со дня ее создания до конца данного года. При этом днем создания организации признается день ее государственной регистрации. При создании организации в день, попадающий в период времени с 1 декабря по 31 декабря, первым налоговым периодом для нее является период времени со дня создания до конца календарного года, следующего за годом создания.</a:t>
            </a:r>
          </a:p>
          <a:p>
            <a:pPr>
              <a:buNone/>
            </a:pPr>
            <a:r>
              <a:rPr lang="ru-RU" sz="1100" dirty="0" smtClean="0">
                <a:latin typeface="Times New Roman" pitchFamily="18" charset="0"/>
                <a:cs typeface="Times New Roman" pitchFamily="18" charset="0"/>
              </a:rPr>
              <a:t> </a:t>
            </a:r>
          </a:p>
          <a:p>
            <a:pPr>
              <a:buNone/>
            </a:pPr>
            <a:r>
              <a:rPr lang="ru-RU" sz="1100" dirty="0" smtClean="0">
                <a:latin typeface="Times New Roman" pitchFamily="18" charset="0"/>
                <a:cs typeface="Times New Roman" pitchFamily="18" charset="0"/>
              </a:rPr>
              <a:t>Налогоплательщик самостоятельно исчисляет сумму налога, подлежащую уплате за налоговый период, исходя из налоговой базы, налоговой ставки и налоговых льгот.</a:t>
            </a:r>
          </a:p>
          <a:p>
            <a:pPr>
              <a:buNone/>
            </a:pPr>
            <a:r>
              <a:rPr lang="ru-RU" sz="1100" dirty="0" smtClean="0">
                <a:latin typeface="Times New Roman" pitchFamily="18" charset="0"/>
                <a:cs typeface="Times New Roman" pitchFamily="18" charset="0"/>
              </a:rPr>
              <a:t> </a:t>
            </a:r>
          </a:p>
          <a:p>
            <a:pPr>
              <a:buNone/>
            </a:pPr>
            <a:r>
              <a:rPr lang="ru-RU" sz="1100" dirty="0" smtClean="0">
                <a:solidFill>
                  <a:srgbClr val="00B0F0"/>
                </a:solidFill>
                <a:latin typeface="Times New Roman" pitchFamily="18" charset="0"/>
                <a:cs typeface="Times New Roman" pitchFamily="18" charset="0"/>
              </a:rPr>
              <a:t>В случаях, предусмотренных законодательством Российской Федерации о налогах и сборах, обязанность по исчислению суммы налога может быть возложена на налоговый орган или налогового агента. В этих случаях не позднее 30 дней до наступления срока платежа налоговый орган направляет налогоплательщику налоговое уведомление.</a:t>
            </a:r>
          </a:p>
          <a:p>
            <a:pPr>
              <a:buNone/>
            </a:pPr>
            <a:r>
              <a:rPr lang="ru-RU" sz="1100" dirty="0" smtClean="0">
                <a:latin typeface="Times New Roman" pitchFamily="18" charset="0"/>
                <a:cs typeface="Times New Roman" pitchFamily="18" charset="0"/>
              </a:rPr>
              <a:t> </a:t>
            </a:r>
          </a:p>
          <a:p>
            <a:pPr>
              <a:buNone/>
            </a:pPr>
            <a:r>
              <a:rPr lang="ru-RU" sz="1100" dirty="0" smtClean="0">
                <a:latin typeface="Times New Roman" pitchFamily="18" charset="0"/>
                <a:cs typeface="Times New Roman" pitchFamily="18" charset="0"/>
              </a:rPr>
              <a:t>9) Сроки уплаты налогов и сборов устанавливаются применительно к каждому налогу и сбору. Сроки уплаты налогов и сборов определяются календарной датой или истечением периода времени, исчисляемого годами, кварталами, месяцами, неделями и днями, а также указанием на событие, которое должно наступить или произойти, либо действие, которое должно быть совершено. Сроки совершения действий участниками налоговых правоотношений устанавливаются НК РФ применительно к каждому такому действию.</a:t>
            </a:r>
          </a:p>
          <a:p>
            <a:pPr>
              <a:buNone/>
            </a:pPr>
            <a:r>
              <a:rPr lang="ru-RU" sz="1100" dirty="0" smtClean="0">
                <a:latin typeface="Times New Roman" pitchFamily="18" charset="0"/>
                <a:cs typeface="Times New Roman" pitchFamily="18" charset="0"/>
              </a:rPr>
              <a:t>Уплата налога производится разовой уплатой всей суммы налога либо в ином порядке, предусмотренном НК РФ и другими актами законодательства о налогах и сборах. </a:t>
            </a:r>
          </a:p>
          <a:p>
            <a:pPr>
              <a:buNone/>
            </a:pPr>
            <a:r>
              <a:rPr lang="ru-RU" sz="1100" dirty="0" smtClean="0">
                <a:latin typeface="Times New Roman" pitchFamily="18" charset="0"/>
                <a:cs typeface="Times New Roman" pitchFamily="18" charset="0"/>
              </a:rPr>
              <a:t>Уплата налогов производится в наличной или безналичной форме.</a:t>
            </a:r>
          </a:p>
          <a:p>
            <a:pPr>
              <a:buNone/>
            </a:pPr>
            <a:endParaRPr lang="ru-RU" sz="1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58204" cy="500066"/>
          </a:xfrm>
        </p:spPr>
        <p:style>
          <a:lnRef idx="0">
            <a:schemeClr val="accent1"/>
          </a:lnRef>
          <a:fillRef idx="3">
            <a:schemeClr val="accent1"/>
          </a:fillRef>
          <a:effectRef idx="3">
            <a:schemeClr val="accent1"/>
          </a:effectRef>
          <a:fontRef idx="minor">
            <a:schemeClr val="lt1"/>
          </a:fontRef>
        </p:style>
        <p:txBody>
          <a:bodyPr>
            <a:noAutofit/>
          </a:bodyPr>
          <a:lstStyle/>
          <a:p>
            <a:r>
              <a:rPr lang="ru-RU" sz="4000" b="1" dirty="0" smtClean="0"/>
              <a:t>1.1. Понятие налога и сбора</a:t>
            </a:r>
            <a:endParaRPr lang="ru-RU" sz="4000" dirty="0"/>
          </a:p>
        </p:txBody>
      </p:sp>
      <p:sp>
        <p:nvSpPr>
          <p:cNvPr id="3" name="Текст 2"/>
          <p:cNvSpPr>
            <a:spLocks noGrp="1"/>
          </p:cNvSpPr>
          <p:nvPr>
            <p:ph type="body" idx="1"/>
          </p:nvPr>
        </p:nvSpPr>
        <p:spPr>
          <a:xfrm>
            <a:off x="0" y="857232"/>
            <a:ext cx="4040188" cy="639762"/>
          </a:xfrm>
        </p:spPr>
        <p:txBody>
          <a:bodyPr>
            <a:noAutofit/>
          </a:bodyPr>
          <a:lstStyle/>
          <a:p>
            <a:pPr algn="ctr"/>
            <a:r>
              <a:rPr lang="ru-RU" sz="5400" u="sng" dirty="0" smtClean="0"/>
              <a:t>налог</a:t>
            </a:r>
            <a:r>
              <a:rPr lang="ru-RU" sz="5400" dirty="0" smtClean="0"/>
              <a:t> </a:t>
            </a:r>
            <a:endParaRPr lang="ru-RU" sz="5400" dirty="0"/>
          </a:p>
        </p:txBody>
      </p:sp>
      <p:sp>
        <p:nvSpPr>
          <p:cNvPr id="4" name="Содержимое 3"/>
          <p:cNvSpPr>
            <a:spLocks noGrp="1"/>
          </p:cNvSpPr>
          <p:nvPr>
            <p:ph sz="half" idx="2"/>
          </p:nvPr>
        </p:nvSpPr>
        <p:spPr>
          <a:xfrm>
            <a:off x="0" y="1857364"/>
            <a:ext cx="4214810" cy="5000636"/>
          </a:xfrm>
        </p:spPr>
        <p:txBody>
          <a:bodyPr>
            <a:noAutofit/>
          </a:bodyPr>
          <a:lstStyle/>
          <a:p>
            <a:pPr>
              <a:buNone/>
            </a:pPr>
            <a:r>
              <a:rPr lang="ru-RU" sz="2000" dirty="0" smtClean="0"/>
              <a:t>— обязательный, индивидуально безвозмездный платеж, взимаемый с организаций и физических лиц </a:t>
            </a:r>
            <a:r>
              <a:rPr lang="ru-RU" sz="2000" u="sng" dirty="0" smtClean="0"/>
              <a:t>в форме отчуждения принадлежащих им на праве собственности</a:t>
            </a:r>
            <a:r>
              <a:rPr lang="ru-RU" sz="2000" dirty="0" smtClean="0"/>
              <a:t>, хозяйственного ведения или оперативного управления </a:t>
            </a:r>
            <a:r>
              <a:rPr lang="ru-RU" sz="2000" u="sng" dirty="0" smtClean="0"/>
              <a:t>денежных средств</a:t>
            </a:r>
            <a:r>
              <a:rPr lang="ru-RU" sz="2000" dirty="0" smtClean="0"/>
              <a:t> в целях финансового обеспечения деятельности государства и (или) муниципальных образований.</a:t>
            </a:r>
            <a:endParaRPr lang="ru-RU" sz="2000" dirty="0"/>
          </a:p>
        </p:txBody>
      </p:sp>
      <p:sp>
        <p:nvSpPr>
          <p:cNvPr id="5" name="Текст 4"/>
          <p:cNvSpPr>
            <a:spLocks noGrp="1"/>
          </p:cNvSpPr>
          <p:nvPr>
            <p:ph type="body" sz="quarter" idx="3"/>
          </p:nvPr>
        </p:nvSpPr>
        <p:spPr>
          <a:xfrm>
            <a:off x="5102225" y="857232"/>
            <a:ext cx="4041775" cy="639762"/>
          </a:xfrm>
        </p:spPr>
        <p:txBody>
          <a:bodyPr>
            <a:noAutofit/>
          </a:bodyPr>
          <a:lstStyle/>
          <a:p>
            <a:pPr algn="ctr"/>
            <a:r>
              <a:rPr lang="ru-RU" sz="5400" u="sng" dirty="0" smtClean="0"/>
              <a:t>сбор</a:t>
            </a:r>
            <a:endParaRPr lang="ru-RU" sz="5400" u="sng" dirty="0"/>
          </a:p>
        </p:txBody>
      </p:sp>
      <p:sp>
        <p:nvSpPr>
          <p:cNvPr id="6" name="Содержимое 5"/>
          <p:cNvSpPr>
            <a:spLocks noGrp="1"/>
          </p:cNvSpPr>
          <p:nvPr>
            <p:ph sz="quarter" idx="4"/>
          </p:nvPr>
        </p:nvSpPr>
        <p:spPr>
          <a:xfrm>
            <a:off x="4645025" y="1857364"/>
            <a:ext cx="4284693" cy="5000636"/>
          </a:xfrm>
        </p:spPr>
        <p:txBody>
          <a:bodyPr>
            <a:normAutofit/>
          </a:bodyPr>
          <a:lstStyle/>
          <a:p>
            <a:pPr>
              <a:buNone/>
            </a:pPr>
            <a:r>
              <a:rPr lang="ru-RU" sz="2000" dirty="0" smtClean="0"/>
              <a:t>— обязательный взнос, взимаемый с организаций и физических лиц, уплата которого — </a:t>
            </a:r>
            <a:r>
              <a:rPr lang="ru-RU" sz="2000" u="sng" dirty="0" smtClean="0"/>
              <a:t>одно из условий совершения в интересах плательщика сборов </a:t>
            </a:r>
            <a:r>
              <a:rPr lang="ru-RU" sz="2000" dirty="0" smtClean="0"/>
              <a:t>государственными органами, органами местного самоуправления, иными уполномоченными органами и должностными лицами </a:t>
            </a:r>
            <a:r>
              <a:rPr lang="ru-RU" sz="2000" u="sng" dirty="0" smtClean="0"/>
              <a:t>юридически значимых действий</a:t>
            </a:r>
            <a:r>
              <a:rPr lang="ru-RU" sz="2000" dirty="0" smtClean="0"/>
              <a:t>, включая предоставление определенных прав или выдачу разрешений.</a:t>
            </a:r>
            <a:endParaRPr lang="ru-RU"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Характерные черты </a:t>
            </a:r>
            <a:br>
              <a:rPr lang="ru-RU" b="1" dirty="0" smtClean="0"/>
            </a:br>
            <a:r>
              <a:rPr lang="ru-RU" sz="2200" dirty="0" smtClean="0"/>
              <a:t>(п.  1 ст.  8 Налогового кодекса РФ)</a:t>
            </a:r>
            <a:endParaRPr lang="ru-RU" sz="2200" dirty="0"/>
          </a:p>
        </p:txBody>
      </p:sp>
      <p:sp>
        <p:nvSpPr>
          <p:cNvPr id="3" name="Текст 2"/>
          <p:cNvSpPr>
            <a:spLocks noGrp="1"/>
          </p:cNvSpPr>
          <p:nvPr>
            <p:ph type="body" idx="1"/>
          </p:nvPr>
        </p:nvSpPr>
        <p:spPr/>
        <p:txBody>
          <a:bodyPr>
            <a:normAutofit/>
          </a:bodyPr>
          <a:lstStyle/>
          <a:p>
            <a:pPr algn="ctr"/>
            <a:r>
              <a:rPr lang="ru-RU" sz="3200" u="sng" dirty="0" smtClean="0"/>
              <a:t>налога как платежа </a:t>
            </a:r>
            <a:endParaRPr lang="ru-RU" sz="3200" u="sng" dirty="0"/>
          </a:p>
        </p:txBody>
      </p:sp>
      <p:sp>
        <p:nvSpPr>
          <p:cNvPr id="4" name="Содержимое 3"/>
          <p:cNvSpPr>
            <a:spLocks noGrp="1"/>
          </p:cNvSpPr>
          <p:nvPr>
            <p:ph sz="half" idx="2"/>
          </p:nvPr>
        </p:nvSpPr>
        <p:spPr>
          <a:xfrm>
            <a:off x="142844" y="2174874"/>
            <a:ext cx="4354544" cy="4683125"/>
          </a:xfrm>
        </p:spPr>
        <p:txBody>
          <a:bodyPr>
            <a:normAutofit/>
          </a:bodyPr>
          <a:lstStyle/>
          <a:p>
            <a:pPr lvl="0">
              <a:spcAft>
                <a:spcPts val="1200"/>
              </a:spcAft>
            </a:pPr>
            <a:r>
              <a:rPr lang="ru-RU" sz="2000" dirty="0" smtClean="0"/>
              <a:t>обязательность;</a:t>
            </a:r>
          </a:p>
          <a:p>
            <a:pPr lvl="0">
              <a:spcAft>
                <a:spcPts val="1200"/>
              </a:spcAft>
            </a:pPr>
            <a:r>
              <a:rPr lang="ru-RU" sz="2000" dirty="0" smtClean="0"/>
              <a:t>индивидуальная безвозмездность;</a:t>
            </a:r>
          </a:p>
          <a:p>
            <a:pPr lvl="0">
              <a:spcAft>
                <a:spcPts val="1200"/>
              </a:spcAft>
            </a:pPr>
            <a:r>
              <a:rPr lang="ru-RU" sz="2000" dirty="0" smtClean="0"/>
              <a:t>отчуждение денежных средств, принадлежащих организациям и физическим лицам на праве собственности, хозяйственного ведения или оперативного управления;</a:t>
            </a:r>
          </a:p>
          <a:p>
            <a:pPr lvl="0">
              <a:spcAft>
                <a:spcPts val="1200"/>
              </a:spcAft>
            </a:pPr>
            <a:r>
              <a:rPr lang="ru-RU" sz="2000" dirty="0" smtClean="0"/>
              <a:t>направленность на финансирование деятельности государства или муниципальных образований.</a:t>
            </a:r>
          </a:p>
          <a:p>
            <a:pPr>
              <a:spcAft>
                <a:spcPts val="1200"/>
              </a:spcAft>
            </a:pPr>
            <a:endParaRPr lang="ru-RU" sz="2000" dirty="0"/>
          </a:p>
        </p:txBody>
      </p:sp>
      <p:sp>
        <p:nvSpPr>
          <p:cNvPr id="5" name="Текст 4"/>
          <p:cNvSpPr>
            <a:spLocks noGrp="1"/>
          </p:cNvSpPr>
          <p:nvPr>
            <p:ph type="body" sz="quarter" idx="3"/>
          </p:nvPr>
        </p:nvSpPr>
        <p:spPr/>
        <p:txBody>
          <a:bodyPr>
            <a:normAutofit/>
          </a:bodyPr>
          <a:lstStyle/>
          <a:p>
            <a:pPr algn="ctr"/>
            <a:r>
              <a:rPr lang="ru-RU" sz="3200" u="sng" dirty="0" smtClean="0"/>
              <a:t>сбора как взноса </a:t>
            </a:r>
            <a:endParaRPr lang="ru-RU" sz="3200" u="sng" dirty="0"/>
          </a:p>
        </p:txBody>
      </p:sp>
      <p:sp>
        <p:nvSpPr>
          <p:cNvPr id="6" name="Содержимое 5"/>
          <p:cNvSpPr>
            <a:spLocks noGrp="1"/>
          </p:cNvSpPr>
          <p:nvPr>
            <p:ph sz="quarter" idx="4"/>
          </p:nvPr>
        </p:nvSpPr>
        <p:spPr/>
        <p:txBody>
          <a:bodyPr>
            <a:normAutofit/>
          </a:bodyPr>
          <a:lstStyle/>
          <a:p>
            <a:pPr lvl="0">
              <a:spcAft>
                <a:spcPts val="1200"/>
              </a:spcAft>
            </a:pPr>
            <a:r>
              <a:rPr lang="ru-RU" sz="2000" dirty="0" smtClean="0"/>
              <a:t>обязательность;</a:t>
            </a:r>
          </a:p>
          <a:p>
            <a:pPr lvl="0">
              <a:spcAft>
                <a:spcPts val="1200"/>
              </a:spcAft>
            </a:pPr>
            <a:r>
              <a:rPr lang="ru-RU" sz="2000" dirty="0" smtClean="0"/>
              <a:t>одно из условий совершения государственными и иными органами в интересах плательщиков сборов юридически значимых действий.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1143000"/>
          </a:xfrm>
        </p:spPr>
        <p:txBody>
          <a:bodyPr>
            <a:normAutofit/>
          </a:bodyPr>
          <a:lstStyle/>
          <a:p>
            <a:r>
              <a:rPr lang="ru-RU" sz="3600" b="1" dirty="0" smtClean="0"/>
              <a:t>Основные функции налогов и сборов</a:t>
            </a:r>
            <a:endParaRPr lang="ru-RU" sz="3600" dirty="0"/>
          </a:p>
        </p:txBody>
      </p:sp>
      <p:sp>
        <p:nvSpPr>
          <p:cNvPr id="4" name="Прямоугольник 3"/>
          <p:cNvSpPr/>
          <p:nvPr/>
        </p:nvSpPr>
        <p:spPr>
          <a:xfrm>
            <a:off x="0" y="857233"/>
            <a:ext cx="9144000" cy="523220"/>
          </a:xfrm>
          <a:prstGeom prst="rect">
            <a:avLst/>
          </a:prstGeom>
        </p:spPr>
        <p:txBody>
          <a:bodyPr wrap="square">
            <a:spAutoFit/>
          </a:bodyPr>
          <a:lstStyle/>
          <a:p>
            <a:pPr algn="ctr"/>
            <a:r>
              <a:rPr lang="ru-RU" sz="1400" dirty="0" smtClean="0"/>
              <a:t>— это направления правового воздействия норм налогового права на общественные отношения, обладающие постоянством, раскрывающие сущность налога и реализующие социальное назначение государства.</a:t>
            </a:r>
            <a:endParaRPr lang="ru-RU" sz="1400" dirty="0"/>
          </a:p>
        </p:txBody>
      </p:sp>
      <p:graphicFrame>
        <p:nvGraphicFramePr>
          <p:cNvPr id="8" name="Содержимое 7"/>
          <p:cNvGraphicFramePr>
            <a:graphicFrameLocks noGrp="1"/>
          </p:cNvGraphicFramePr>
          <p:nvPr>
            <p:ph idx="1"/>
          </p:nvPr>
        </p:nvGraphicFramePr>
        <p:xfrm>
          <a:off x="0" y="1500174"/>
          <a:ext cx="9144000" cy="53578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29600" cy="5721499"/>
          </a:xfrm>
        </p:spPr>
        <p:txBody>
          <a:bodyPr>
            <a:normAutofit lnSpcReduction="10000"/>
          </a:bodyPr>
          <a:lstStyle/>
          <a:p>
            <a:pPr marL="0" indent="0" algn="ctr">
              <a:buNone/>
            </a:pPr>
            <a:r>
              <a:rPr lang="ru-RU" b="1" dirty="0" smtClean="0">
                <a:hlinkClick r:id="rId2"/>
              </a:rPr>
              <a:t>Функции налоговых органов:</a:t>
            </a:r>
          </a:p>
          <a:p>
            <a:pPr marL="514350" indent="-514350">
              <a:buFont typeface="+mj-lt"/>
              <a:buAutoNum type="arabicParenR"/>
            </a:pPr>
            <a:r>
              <a:rPr lang="ru-RU" u="sng" dirty="0" smtClean="0">
                <a:hlinkClick r:id="rId2"/>
              </a:rPr>
              <a:t>Учёт </a:t>
            </a:r>
            <a:r>
              <a:rPr lang="ru-RU" u="sng" dirty="0">
                <a:hlinkClick r:id="rId2"/>
              </a:rPr>
              <a:t>организаций и физических </a:t>
            </a:r>
            <a:r>
              <a:rPr lang="ru-RU" u="sng" dirty="0" smtClean="0">
                <a:hlinkClick r:id="rId2"/>
              </a:rPr>
              <a:t>лиц</a:t>
            </a:r>
            <a:endParaRPr lang="ru-RU" u="sng" dirty="0" smtClean="0"/>
          </a:p>
          <a:p>
            <a:pPr marL="514350" indent="-514350">
              <a:buFont typeface="+mj-lt"/>
              <a:buAutoNum type="arabicParenR"/>
            </a:pPr>
            <a:r>
              <a:rPr lang="ru-RU" u="sng" dirty="0" smtClean="0">
                <a:hlinkClick r:id="rId3"/>
              </a:rPr>
              <a:t>Регистрация </a:t>
            </a:r>
            <a:r>
              <a:rPr lang="ru-RU" u="sng" dirty="0">
                <a:hlinkClick r:id="rId3"/>
              </a:rPr>
              <a:t>ЮЛ и </a:t>
            </a:r>
            <a:r>
              <a:rPr lang="ru-RU" u="sng" dirty="0" smtClean="0">
                <a:hlinkClick r:id="rId3"/>
              </a:rPr>
              <a:t>ИП</a:t>
            </a:r>
            <a:endParaRPr lang="ru-RU" u="sng" dirty="0" smtClean="0"/>
          </a:p>
          <a:p>
            <a:pPr marL="514350" indent="-514350">
              <a:buFont typeface="+mj-lt"/>
              <a:buAutoNum type="arabicParenR"/>
            </a:pPr>
            <a:r>
              <a:rPr lang="ru-RU" u="sng" dirty="0" err="1" smtClean="0">
                <a:hlinkClick r:id="rId4"/>
              </a:rPr>
              <a:t>Госрегулируемые</a:t>
            </a:r>
            <a:r>
              <a:rPr lang="ru-RU" u="sng" dirty="0" smtClean="0">
                <a:hlinkClick r:id="rId4"/>
              </a:rPr>
              <a:t> </a:t>
            </a:r>
            <a:r>
              <a:rPr lang="ru-RU" u="sng" dirty="0">
                <a:hlinkClick r:id="rId4"/>
              </a:rPr>
              <a:t>виды </a:t>
            </a:r>
            <a:r>
              <a:rPr lang="ru-RU" u="sng" dirty="0" smtClean="0">
                <a:hlinkClick r:id="rId4"/>
              </a:rPr>
              <a:t>деятельности</a:t>
            </a:r>
            <a:endParaRPr lang="ru-RU" u="sng" dirty="0" smtClean="0"/>
          </a:p>
          <a:p>
            <a:pPr marL="514350" indent="-514350">
              <a:buFont typeface="+mj-lt"/>
              <a:buAutoNum type="arabicParenR"/>
            </a:pPr>
            <a:r>
              <a:rPr lang="ru-RU" u="sng" dirty="0" smtClean="0">
                <a:hlinkClick r:id="rId5"/>
              </a:rPr>
              <a:t>Статистика </a:t>
            </a:r>
            <a:r>
              <a:rPr lang="ru-RU" u="sng" dirty="0">
                <a:hlinkClick r:id="rId5"/>
              </a:rPr>
              <a:t>и </a:t>
            </a:r>
            <a:r>
              <a:rPr lang="ru-RU" u="sng" dirty="0" smtClean="0">
                <a:hlinkClick r:id="rId5"/>
              </a:rPr>
              <a:t>аналитика</a:t>
            </a:r>
            <a:endParaRPr lang="ru-RU" u="sng" dirty="0" smtClean="0"/>
          </a:p>
          <a:p>
            <a:pPr marL="514350" indent="-514350">
              <a:buFont typeface="+mj-lt"/>
              <a:buAutoNum type="arabicParenR"/>
            </a:pPr>
            <a:r>
              <a:rPr lang="ru-RU" u="sng" dirty="0" smtClean="0">
                <a:hlinkClick r:id="rId6"/>
              </a:rPr>
              <a:t>Профилактика </a:t>
            </a:r>
            <a:r>
              <a:rPr lang="ru-RU" u="sng" dirty="0">
                <a:hlinkClick r:id="rId6"/>
              </a:rPr>
              <a:t>коррупционных </a:t>
            </a:r>
            <a:r>
              <a:rPr lang="ru-RU" u="sng" dirty="0" smtClean="0">
                <a:hlinkClick r:id="rId6"/>
              </a:rPr>
              <a:t>правонарушений</a:t>
            </a:r>
            <a:endParaRPr lang="ru-RU" u="sng" dirty="0" smtClean="0"/>
          </a:p>
          <a:p>
            <a:pPr marL="514350" indent="-514350">
              <a:buFont typeface="+mj-lt"/>
              <a:buAutoNum type="arabicParenR"/>
            </a:pPr>
            <a:r>
              <a:rPr lang="ru-RU" u="sng" dirty="0" smtClean="0">
                <a:hlinkClick r:id="rId7"/>
              </a:rPr>
              <a:t>Реестры </a:t>
            </a:r>
            <a:r>
              <a:rPr lang="ru-RU" u="sng" dirty="0">
                <a:hlinkClick r:id="rId7"/>
              </a:rPr>
              <a:t>и проверка </a:t>
            </a:r>
            <a:r>
              <a:rPr lang="ru-RU" u="sng" dirty="0" smtClean="0">
                <a:hlinkClick r:id="rId7"/>
              </a:rPr>
              <a:t>контрагентов</a:t>
            </a:r>
            <a:endParaRPr lang="ru-RU" u="sng" dirty="0" smtClean="0"/>
          </a:p>
          <a:p>
            <a:pPr marL="514350" indent="-514350">
              <a:buFont typeface="+mj-lt"/>
              <a:buAutoNum type="arabicParenR"/>
            </a:pPr>
            <a:r>
              <a:rPr lang="ru-RU" u="sng" dirty="0" smtClean="0">
                <a:hlinkClick r:id="rId8"/>
              </a:rPr>
              <a:t>Международное сотрудничество</a:t>
            </a:r>
            <a:endParaRPr lang="ru-RU" u="sng" dirty="0" smtClean="0"/>
          </a:p>
          <a:p>
            <a:pPr marL="514350" indent="-514350">
              <a:buFont typeface="+mj-lt"/>
              <a:buAutoNum type="arabicParenR"/>
            </a:pPr>
            <a:r>
              <a:rPr lang="ru-RU" u="sng" dirty="0" smtClean="0">
                <a:hlinkClick r:id="rId9"/>
              </a:rPr>
              <a:t>Регистрация </a:t>
            </a:r>
            <a:r>
              <a:rPr lang="ru-RU" u="sng" dirty="0">
                <a:hlinkClick r:id="rId9"/>
              </a:rPr>
              <a:t>контрольно-кассовой техники</a:t>
            </a:r>
            <a:endParaRPr lang="ru-RU" u="sng" dirty="0"/>
          </a:p>
        </p:txBody>
      </p:sp>
    </p:spTree>
    <p:extLst>
      <p:ext uri="{BB962C8B-B14F-4D97-AF65-F5344CB8AC3E}">
        <p14:creationId xmlns:p14="http://schemas.microsoft.com/office/powerpoint/2010/main" val="778991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8258204" cy="582594"/>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ru-RU" b="1" dirty="0" smtClean="0"/>
              <a:t>1.2. Нормативно-правовые акты</a:t>
            </a:r>
            <a:endParaRPr lang="ru-RU" dirty="0"/>
          </a:p>
        </p:txBody>
      </p:sp>
      <p:sp>
        <p:nvSpPr>
          <p:cNvPr id="4" name="Содержимое 3"/>
          <p:cNvSpPr>
            <a:spLocks noGrp="1"/>
          </p:cNvSpPr>
          <p:nvPr>
            <p:ph sz="half" idx="2"/>
          </p:nvPr>
        </p:nvSpPr>
        <p:spPr>
          <a:xfrm>
            <a:off x="785786" y="1643050"/>
            <a:ext cx="7429552" cy="4429156"/>
          </a:xfrm>
        </p:spPr>
        <p:txBody>
          <a:bodyPr>
            <a:normAutofit/>
          </a:bodyPr>
          <a:lstStyle/>
          <a:p>
            <a:pPr>
              <a:buNone/>
            </a:pPr>
            <a:r>
              <a:rPr lang="ru-RU" dirty="0" smtClean="0"/>
              <a:t>— это акты, которые прошли государственную регистрацию, опубликованы в установленном порядке, а значит, влекут правовые последствия как акты, вступившие в силу, и могут служить основанием для регулирования соответствующих правоотношений, применения санкций к гражданам, должностным лицам и организациям за невыполнение содержащихся в них предписаний. На указанные акты можно ссылаться при разрешении споров (см. п. 10 Указа Президента РФ от 23.05.96 № 763) (рис. 1).</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p:cNvPicPr>
            <a:picLocks noGrp="1"/>
          </p:cNvPicPr>
          <p:nvPr>
            <p:ph idx="1"/>
          </p:nvPr>
        </p:nvPicPr>
        <p:blipFill>
          <a:blip r:embed="rId2" cstate="print"/>
          <a:srcRect/>
          <a:stretch>
            <a:fillRect/>
          </a:stretch>
        </p:blipFill>
        <p:spPr bwMode="auto">
          <a:xfrm>
            <a:off x="642910" y="500042"/>
            <a:ext cx="7643866" cy="5715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786322"/>
            <a:ext cx="8229600" cy="1857380"/>
          </a:xfrm>
        </p:spPr>
        <p:txBody>
          <a:bodyPr>
            <a:noAutofit/>
          </a:bodyPr>
          <a:lstStyle/>
          <a:p>
            <a:r>
              <a:rPr lang="ru-RU" sz="1800" dirty="0" smtClean="0"/>
              <a:t>Федеральные законы, вносящие изменения в настоящий Кодекс в части установления новых налогов и (или) сборов, а также акты законодательства о налогах и сборах субъектов Российской Федерации и акты представительных органов местного самоуправления, вводящие налоги и (или) сборы, вступают в силу не ранее 1 января года, следующего за годом их принятия, но не ранее одного месяца со дня их официального опубликования.</a:t>
            </a:r>
            <a:br>
              <a:rPr lang="ru-RU" sz="1800" dirty="0" smtClean="0"/>
            </a:br>
            <a:endParaRPr lang="ru-RU" sz="1800" dirty="0"/>
          </a:p>
        </p:txBody>
      </p:sp>
      <p:sp>
        <p:nvSpPr>
          <p:cNvPr id="3" name="Содержимое 2"/>
          <p:cNvSpPr>
            <a:spLocks noGrp="1"/>
          </p:cNvSpPr>
          <p:nvPr>
            <p:ph sz="half" idx="1"/>
          </p:nvPr>
        </p:nvSpPr>
        <p:spPr>
          <a:xfrm>
            <a:off x="214282" y="214290"/>
            <a:ext cx="4038600" cy="4525963"/>
          </a:xfrm>
        </p:spPr>
        <p:txBody>
          <a:bodyPr>
            <a:normAutofit fontScale="85000" lnSpcReduction="10000"/>
          </a:bodyPr>
          <a:lstStyle/>
          <a:p>
            <a:r>
              <a:rPr lang="ru-RU" u="sng" dirty="0" smtClean="0">
                <a:solidFill>
                  <a:schemeClr val="accent1">
                    <a:lumMod val="75000"/>
                  </a:schemeClr>
                </a:solidFill>
              </a:rPr>
              <a:t>Акты законодательства о налогах</a:t>
            </a:r>
            <a:r>
              <a:rPr lang="ru-RU" dirty="0" smtClean="0">
                <a:solidFill>
                  <a:schemeClr val="accent1">
                    <a:lumMod val="75000"/>
                  </a:schemeClr>
                </a:solidFill>
              </a:rPr>
              <a:t> вступают в силу не ранее, чем по истечении одного месяца со дня их официального опубликования и не ранее 1-го числа очередного налогового периода по соответствующему налогу, за исключением случаев, предусмотренных настоящей статьей.</a:t>
            </a:r>
          </a:p>
          <a:p>
            <a:endParaRPr lang="ru-RU" dirty="0">
              <a:solidFill>
                <a:schemeClr val="accent1">
                  <a:lumMod val="75000"/>
                </a:schemeClr>
              </a:solidFill>
            </a:endParaRPr>
          </a:p>
        </p:txBody>
      </p:sp>
      <p:sp>
        <p:nvSpPr>
          <p:cNvPr id="4" name="Содержимое 3"/>
          <p:cNvSpPr>
            <a:spLocks noGrp="1"/>
          </p:cNvSpPr>
          <p:nvPr>
            <p:ph sz="half" idx="2"/>
          </p:nvPr>
        </p:nvSpPr>
        <p:spPr>
          <a:xfrm>
            <a:off x="4857752" y="214290"/>
            <a:ext cx="4038600" cy="4525963"/>
          </a:xfrm>
        </p:spPr>
        <p:txBody>
          <a:bodyPr>
            <a:normAutofit fontScale="85000" lnSpcReduction="10000"/>
          </a:bodyPr>
          <a:lstStyle/>
          <a:p>
            <a:r>
              <a:rPr lang="ru-RU" u="sng" dirty="0" smtClean="0">
                <a:solidFill>
                  <a:schemeClr val="accent6">
                    <a:lumMod val="75000"/>
                  </a:schemeClr>
                </a:solidFill>
              </a:rPr>
              <a:t>Акты законодательства о сборах</a:t>
            </a:r>
            <a:r>
              <a:rPr lang="ru-RU" dirty="0" smtClean="0">
                <a:solidFill>
                  <a:schemeClr val="accent6">
                    <a:lumMod val="75000"/>
                  </a:schemeClr>
                </a:solidFill>
              </a:rPr>
              <a:t> вступают в силу не ранее, чем по истечении одного месяца со дня их официального опубликования, за исключением случаев, предусмотренных настоящей статьей.</a:t>
            </a:r>
          </a:p>
          <a:p>
            <a:endParaRPr lang="ru-RU"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14282" y="714356"/>
            <a:ext cx="4040188" cy="500066"/>
          </a:xfrm>
        </p:spPr>
        <p:txBody>
          <a:bodyPr/>
          <a:lstStyle/>
          <a:p>
            <a:r>
              <a:rPr lang="ru-RU" dirty="0" smtClean="0"/>
              <a:t>Классификация налогов </a:t>
            </a:r>
            <a:endParaRPr lang="ru-RU" dirty="0"/>
          </a:p>
        </p:txBody>
      </p:sp>
      <p:sp>
        <p:nvSpPr>
          <p:cNvPr id="5" name="Текст 4"/>
          <p:cNvSpPr>
            <a:spLocks noGrp="1"/>
          </p:cNvSpPr>
          <p:nvPr>
            <p:ph type="body" sz="quarter" idx="3"/>
          </p:nvPr>
        </p:nvSpPr>
        <p:spPr>
          <a:xfrm>
            <a:off x="3643306" y="857232"/>
            <a:ext cx="5286412" cy="500066"/>
          </a:xfrm>
        </p:spPr>
        <p:txBody>
          <a:bodyPr>
            <a:normAutofit fontScale="62500" lnSpcReduction="20000"/>
          </a:bodyPr>
          <a:lstStyle/>
          <a:p>
            <a:r>
              <a:rPr lang="ru-RU" dirty="0" smtClean="0"/>
              <a:t>— это система их группировки по определенным признакам.</a:t>
            </a:r>
          </a:p>
          <a:p>
            <a:endParaRPr lang="ru-RU" dirty="0"/>
          </a:p>
        </p:txBody>
      </p:sp>
      <p:sp>
        <p:nvSpPr>
          <p:cNvPr id="8" name="Содержимое 7"/>
          <p:cNvSpPr>
            <a:spLocks noGrp="1"/>
          </p:cNvSpPr>
          <p:nvPr>
            <p:ph sz="half" idx="2"/>
          </p:nvPr>
        </p:nvSpPr>
        <p:spPr>
          <a:xfrm>
            <a:off x="571472" y="1214422"/>
            <a:ext cx="8572528" cy="5643577"/>
          </a:xfrm>
        </p:spPr>
        <p:txBody>
          <a:bodyPr>
            <a:normAutofit fontScale="62500" lnSpcReduction="20000"/>
          </a:bodyPr>
          <a:lstStyle/>
          <a:p>
            <a:pPr marL="457200" lvl="0" indent="-457200">
              <a:buNone/>
            </a:pPr>
            <a:r>
              <a:rPr lang="ru-RU" dirty="0" smtClean="0"/>
              <a:t>1. </a:t>
            </a:r>
            <a:r>
              <a:rPr lang="ru-RU" u="sng" dirty="0" smtClean="0"/>
              <a:t>По субъекту уплаты налога</a:t>
            </a:r>
            <a:r>
              <a:rPr lang="ru-RU" dirty="0" smtClean="0"/>
              <a:t>: </a:t>
            </a:r>
          </a:p>
          <a:p>
            <a:pPr marL="457200" indent="-457200">
              <a:buFont typeface="Wingdings" pitchFamily="2" charset="2"/>
              <a:buChar char="ü"/>
            </a:pPr>
            <a:r>
              <a:rPr lang="ru-RU" dirty="0" smtClean="0"/>
              <a:t>юридические лица;</a:t>
            </a:r>
          </a:p>
          <a:p>
            <a:pPr marL="457200" indent="-457200">
              <a:buFont typeface="Wingdings" pitchFamily="2" charset="2"/>
              <a:buChar char="ü"/>
            </a:pPr>
            <a:r>
              <a:rPr lang="ru-RU" dirty="0" smtClean="0"/>
              <a:t>физические лица.</a:t>
            </a:r>
          </a:p>
          <a:p>
            <a:pPr marL="457200" indent="-457200">
              <a:buFont typeface="Wingdings" pitchFamily="2" charset="2"/>
              <a:buChar char="ü"/>
            </a:pPr>
            <a:endParaRPr lang="ru-RU" dirty="0" smtClean="0"/>
          </a:p>
          <a:p>
            <a:pPr marL="457200" indent="-457200">
              <a:buNone/>
            </a:pPr>
            <a:r>
              <a:rPr lang="ru-RU" dirty="0" smtClean="0"/>
              <a:t>2. </a:t>
            </a:r>
            <a:r>
              <a:rPr lang="ru-RU" u="sng" dirty="0" smtClean="0"/>
              <a:t>По объекту налогообложения</a:t>
            </a:r>
            <a:r>
              <a:rPr lang="ru-RU" dirty="0" smtClean="0"/>
              <a:t>: </a:t>
            </a:r>
          </a:p>
          <a:p>
            <a:pPr marL="457200" indent="-457200">
              <a:buFont typeface="Wingdings" pitchFamily="2" charset="2"/>
              <a:buChar char="ü"/>
            </a:pPr>
            <a:r>
              <a:rPr lang="ru-RU" smtClean="0"/>
              <a:t>Операции на </a:t>
            </a:r>
            <a:r>
              <a:rPr lang="ru-RU" dirty="0" smtClean="0"/>
              <a:t>реализацию, </a:t>
            </a:r>
          </a:p>
          <a:p>
            <a:pPr marL="457200" indent="-457200">
              <a:buFont typeface="Wingdings" pitchFamily="2" charset="2"/>
              <a:buChar char="ü"/>
            </a:pPr>
            <a:r>
              <a:rPr lang="ru-RU" dirty="0" smtClean="0"/>
              <a:t>имущество, </a:t>
            </a:r>
          </a:p>
          <a:p>
            <a:pPr marL="457200" indent="-457200">
              <a:buFont typeface="Wingdings" pitchFamily="2" charset="2"/>
              <a:buChar char="ü"/>
            </a:pPr>
            <a:r>
              <a:rPr lang="ru-RU" dirty="0" smtClean="0"/>
              <a:t>землю, </a:t>
            </a:r>
          </a:p>
          <a:p>
            <a:pPr marL="457200" indent="-457200">
              <a:buFont typeface="Wingdings" pitchFamily="2" charset="2"/>
              <a:buChar char="ü"/>
            </a:pPr>
            <a:r>
              <a:rPr lang="ru-RU" dirty="0" smtClean="0"/>
              <a:t>капитал, </a:t>
            </a:r>
          </a:p>
          <a:p>
            <a:pPr marL="457200" indent="-457200">
              <a:buFont typeface="Wingdings" pitchFamily="2" charset="2"/>
              <a:buChar char="ü"/>
            </a:pPr>
            <a:r>
              <a:rPr lang="ru-RU" dirty="0" smtClean="0"/>
              <a:t>прибыль, </a:t>
            </a:r>
          </a:p>
          <a:p>
            <a:pPr marL="457200" indent="-457200">
              <a:buFont typeface="Wingdings" pitchFamily="2" charset="2"/>
              <a:buChar char="ü"/>
            </a:pPr>
            <a:r>
              <a:rPr lang="ru-RU" dirty="0" smtClean="0"/>
              <a:t>доход, </a:t>
            </a:r>
          </a:p>
          <a:p>
            <a:pPr marL="457200" indent="-457200">
              <a:buFont typeface="Wingdings" pitchFamily="2" charset="2"/>
              <a:buChar char="ü"/>
            </a:pPr>
            <a:r>
              <a:rPr lang="ru-RU" dirty="0" smtClean="0"/>
              <a:t>средства потребления.</a:t>
            </a:r>
          </a:p>
          <a:p>
            <a:pPr marL="457200" indent="-457200">
              <a:buFont typeface="Wingdings" pitchFamily="2" charset="2"/>
              <a:buChar char="ü"/>
            </a:pPr>
            <a:endParaRPr lang="ru-RU" dirty="0" smtClean="0"/>
          </a:p>
          <a:p>
            <a:pPr marL="457200" indent="-457200">
              <a:buNone/>
            </a:pPr>
            <a:r>
              <a:rPr lang="ru-RU" dirty="0" smtClean="0"/>
              <a:t>3. </a:t>
            </a:r>
            <a:r>
              <a:rPr lang="ru-RU" u="sng" dirty="0" smtClean="0"/>
              <a:t>По источнику уплаты</a:t>
            </a:r>
            <a:r>
              <a:rPr lang="ru-RU" dirty="0" smtClean="0"/>
              <a:t>: </a:t>
            </a:r>
          </a:p>
          <a:p>
            <a:pPr marL="457200" lvl="0" indent="-457200">
              <a:buFont typeface="Wingdings" pitchFamily="2" charset="2"/>
              <a:buChar char="ü"/>
            </a:pPr>
            <a:r>
              <a:rPr lang="ru-RU" dirty="0" smtClean="0"/>
              <a:t>заработная плата, </a:t>
            </a:r>
          </a:p>
          <a:p>
            <a:pPr marL="457200" lvl="0" indent="-457200">
              <a:buFont typeface="Wingdings" pitchFamily="2" charset="2"/>
              <a:buChar char="ü"/>
            </a:pPr>
            <a:r>
              <a:rPr lang="ru-RU" dirty="0" smtClean="0"/>
              <a:t>выручка,</a:t>
            </a:r>
          </a:p>
          <a:p>
            <a:pPr marL="457200" lvl="0" indent="-457200">
              <a:buFont typeface="Wingdings" pitchFamily="2" charset="2"/>
              <a:buChar char="ü"/>
            </a:pPr>
            <a:r>
              <a:rPr lang="ru-RU" dirty="0" smtClean="0"/>
              <a:t>прибыль, </a:t>
            </a:r>
          </a:p>
          <a:p>
            <a:pPr marL="457200" lvl="0" indent="-457200">
              <a:buFont typeface="Wingdings" pitchFamily="2" charset="2"/>
              <a:buChar char="ü"/>
            </a:pPr>
            <a:r>
              <a:rPr lang="ru-RU" dirty="0" smtClean="0"/>
              <a:t>себестоимость.</a:t>
            </a:r>
          </a:p>
          <a:p>
            <a:pPr marL="457200" lvl="0" indent="-457200">
              <a:buNone/>
            </a:pPr>
            <a:endParaRPr lang="ru-RU" dirty="0" smtClean="0"/>
          </a:p>
          <a:p>
            <a:pPr marL="457200" indent="-457200">
              <a:buNone/>
            </a:pPr>
            <a:r>
              <a:rPr lang="ru-RU" dirty="0" smtClean="0"/>
              <a:t>4. </a:t>
            </a:r>
            <a:r>
              <a:rPr lang="ru-RU" u="sng" dirty="0" smtClean="0"/>
              <a:t>По назначению</a:t>
            </a:r>
            <a:r>
              <a:rPr lang="ru-RU" dirty="0" smtClean="0"/>
              <a:t>:</a:t>
            </a:r>
          </a:p>
          <a:p>
            <a:pPr marL="457200" lvl="0" indent="-457200">
              <a:buFont typeface="Wingdings" pitchFamily="2" charset="2"/>
              <a:buChar char="ü"/>
            </a:pPr>
            <a:r>
              <a:rPr lang="ru-RU" dirty="0" smtClean="0"/>
              <a:t>общие налоги — расходуются на цели, определенные в бюджете;</a:t>
            </a:r>
          </a:p>
          <a:p>
            <a:pPr marL="457200" lvl="0" indent="-457200">
              <a:buFont typeface="Wingdings" pitchFamily="2" charset="2"/>
              <a:buChar char="ü"/>
            </a:pPr>
            <a:r>
              <a:rPr lang="ru-RU" dirty="0" smtClean="0"/>
              <a:t>специальные налоги — имеют строго целевое назначение, например, ЕСН.</a:t>
            </a:r>
          </a:p>
          <a:p>
            <a:pPr marL="457200" indent="-457200">
              <a:buNone/>
            </a:pPr>
            <a:endParaRPr lang="ru-RU" dirty="0" smtClean="0"/>
          </a:p>
          <a:p>
            <a:pPr marL="457200" indent="-457200">
              <a:buNone/>
            </a:pPr>
            <a:endParaRPr lang="ru-RU" dirty="0" smtClean="0"/>
          </a:p>
          <a:p>
            <a:pPr marL="457200" indent="-457200">
              <a:buNone/>
            </a:pPr>
            <a:endParaRPr lang="ru-RU" dirty="0" smtClean="0"/>
          </a:p>
          <a:p>
            <a:pPr marL="457200" indent="-457200">
              <a:buFont typeface="+mj-lt"/>
              <a:buAutoNum type="arabicPeriod"/>
            </a:pPr>
            <a:endParaRPr lang="ru-RU" dirty="0"/>
          </a:p>
        </p:txBody>
      </p:sp>
      <p:sp>
        <p:nvSpPr>
          <p:cNvPr id="9" name="Скругленный прямоугольник 8"/>
          <p:cNvSpPr/>
          <p:nvPr/>
        </p:nvSpPr>
        <p:spPr>
          <a:xfrm>
            <a:off x="285720" y="142852"/>
            <a:ext cx="8429684" cy="57150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4000" b="1" dirty="0" smtClean="0"/>
              <a:t>1.3. Классификация налогов</a:t>
            </a:r>
            <a:r>
              <a:rPr lang="ru-RU" sz="4000" dirty="0" smtClean="0"/>
              <a:t> </a:t>
            </a:r>
            <a:endParaRPr lang="ru-RU" sz="4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TotalTime>
  <Words>1413</Words>
  <Application>Microsoft Office PowerPoint</Application>
  <PresentationFormat>Экран (4:3)</PresentationFormat>
  <Paragraphs>193</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1. Экономическая сущность налогов и налогообложения </vt:lpstr>
      <vt:lpstr>1.1. Понятие налога и сбора</vt:lpstr>
      <vt:lpstr>Характерные черты  (п.  1 ст.  8 Налогового кодекса РФ)</vt:lpstr>
      <vt:lpstr>Основные функции налогов и сборов</vt:lpstr>
      <vt:lpstr>Презентация PowerPoint</vt:lpstr>
      <vt:lpstr>1.2. Нормативно-правовые акты</vt:lpstr>
      <vt:lpstr>Презентация PowerPoint</vt:lpstr>
      <vt:lpstr>Федеральные законы, вносящие изменения в настоящий Кодекс в части установления новых налогов и (или) сборов, а также акты законодательства о налогах и сборах субъектов Российской Федерации и акты представительных органов местного самоуправления, вводящие налоги и (или) сборы, вступают в силу не ранее 1 января года, следующего за годом их принятия, но не ранее одного месяца со дня их официального опубликования. </vt:lpstr>
      <vt:lpstr>Презентация PowerPoint</vt:lpstr>
      <vt:lpstr>Презентация PowerPoint</vt:lpstr>
      <vt:lpstr>Презентация PowerPoint</vt:lpstr>
      <vt:lpstr>1.4. Принципы налогообложения</vt:lpstr>
      <vt:lpstr> 1.5. Понятие налоговой системы и элементов налогообложения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Экономическая сущность налогов и налогообложения </dc:title>
  <cp:lastModifiedBy>Натали</cp:lastModifiedBy>
  <cp:revision>28</cp:revision>
  <dcterms:modified xsi:type="dcterms:W3CDTF">2014-09-12T18:07:03Z</dcterms:modified>
</cp:coreProperties>
</file>