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67" r:id="rId3"/>
    <p:sldId id="268" r:id="rId4"/>
    <p:sldId id="270" r:id="rId5"/>
    <p:sldId id="271" r:id="rId6"/>
    <p:sldId id="259" r:id="rId7"/>
    <p:sldId id="265" r:id="rId8"/>
    <p:sldId id="266" r:id="rId9"/>
    <p:sldId id="27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C30040-992B-4270-A1FC-29F95A20221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B8578F-452A-4F63-A188-6B8C059C8EC8}">
      <dgm:prSet phldrT="[Текст]" custT="1"/>
      <dgm:spPr/>
      <dgm:t>
        <a:bodyPr/>
        <a:lstStyle/>
        <a:p>
          <a:pPr>
            <a:lnSpc>
              <a:spcPts val="2000"/>
            </a:lnSpc>
            <a:spcAft>
              <a:spcPts val="0"/>
            </a:spcAft>
          </a:pPr>
          <a:r>
            <a:rPr lang="ru-RU" sz="1800" b="1" dirty="0" smtClean="0"/>
            <a:t>Золотые медали и 1 места:</a:t>
          </a:r>
          <a:endParaRPr lang="ru-RU" sz="1800" dirty="0" smtClean="0"/>
        </a:p>
        <a:p>
          <a:pPr>
            <a:lnSpc>
              <a:spcPts val="2000"/>
            </a:lnSpc>
            <a:spcAft>
              <a:spcPts val="0"/>
            </a:spcAft>
          </a:pPr>
          <a:r>
            <a:rPr lang="en-US" sz="1800" dirty="0" smtClean="0"/>
            <a:t>1. </a:t>
          </a:r>
          <a:r>
            <a:rPr lang="ru-RU" sz="1800" dirty="0" smtClean="0"/>
            <a:t>Лабораторный химический анализ</a:t>
          </a:r>
        </a:p>
        <a:p>
          <a:pPr>
            <a:lnSpc>
              <a:spcPts val="2000"/>
            </a:lnSpc>
            <a:spcAft>
              <a:spcPts val="0"/>
            </a:spcAft>
          </a:pPr>
          <a:r>
            <a:rPr lang="en-US" sz="1800" dirty="0" smtClean="0"/>
            <a:t>2. </a:t>
          </a:r>
          <a:r>
            <a:rPr lang="ru-RU" sz="1800" dirty="0" smtClean="0"/>
            <a:t>Флористика</a:t>
          </a:r>
        </a:p>
        <a:p>
          <a:pPr>
            <a:lnSpc>
              <a:spcPts val="2000"/>
            </a:lnSpc>
            <a:spcAft>
              <a:spcPts val="0"/>
            </a:spcAft>
          </a:pPr>
          <a:r>
            <a:rPr lang="en-US" sz="1800" dirty="0" smtClean="0"/>
            <a:t>3. </a:t>
          </a:r>
          <a:r>
            <a:rPr lang="ru-RU" sz="1800" dirty="0" smtClean="0"/>
            <a:t>Электромонтаж</a:t>
          </a:r>
          <a:endParaRPr lang="ru-RU" sz="1800" dirty="0"/>
        </a:p>
      </dgm:t>
    </dgm:pt>
    <dgm:pt modelId="{2D4C2205-B8E8-4DEA-AA40-6EB525415911}" type="parTrans" cxnId="{60429983-6607-4659-9E6C-E0A110DF4CB7}">
      <dgm:prSet/>
      <dgm:spPr/>
      <dgm:t>
        <a:bodyPr/>
        <a:lstStyle/>
        <a:p>
          <a:endParaRPr lang="ru-RU" sz="3200"/>
        </a:p>
      </dgm:t>
    </dgm:pt>
    <dgm:pt modelId="{E7531F15-8143-4FA1-8429-AB1932F3A97A}" type="sibTrans" cxnId="{60429983-6607-4659-9E6C-E0A110DF4CB7}">
      <dgm:prSet/>
      <dgm:spPr/>
      <dgm:t>
        <a:bodyPr/>
        <a:lstStyle/>
        <a:p>
          <a:endParaRPr lang="ru-RU" sz="3200"/>
        </a:p>
      </dgm:t>
    </dgm:pt>
    <dgm:pt modelId="{4E641BD8-DEDD-4F0E-A8C2-FD89B839E38C}">
      <dgm:prSet custT="1"/>
      <dgm:spPr/>
      <dgm:t>
        <a:bodyPr/>
        <a:lstStyle/>
        <a:p>
          <a:pPr>
            <a:lnSpc>
              <a:spcPts val="2000"/>
            </a:lnSpc>
            <a:spcAft>
              <a:spcPts val="0"/>
            </a:spcAft>
          </a:pPr>
          <a:r>
            <a:rPr lang="ru-RU" sz="1800" b="1" dirty="0" smtClean="0"/>
            <a:t>Серебряные медали и 2 места:</a:t>
          </a:r>
          <a:endParaRPr lang="en-US" sz="1800" b="1" dirty="0" smtClean="0"/>
        </a:p>
        <a:p>
          <a:pPr>
            <a:lnSpc>
              <a:spcPts val="2000"/>
            </a:lnSpc>
            <a:spcAft>
              <a:spcPts val="0"/>
            </a:spcAft>
          </a:pPr>
          <a:r>
            <a:rPr lang="en-US" sz="1800" dirty="0" smtClean="0"/>
            <a:t>1. </a:t>
          </a:r>
          <a:r>
            <a:rPr lang="ru-RU" sz="1800" dirty="0" smtClean="0"/>
            <a:t>Гостиничный сервис</a:t>
          </a:r>
        </a:p>
        <a:p>
          <a:pPr>
            <a:lnSpc>
              <a:spcPts val="2000"/>
            </a:lnSpc>
            <a:spcAft>
              <a:spcPts val="0"/>
            </a:spcAft>
          </a:pPr>
          <a:r>
            <a:rPr lang="ru-RU" sz="1800" dirty="0" smtClean="0"/>
            <a:t>2.</a:t>
          </a:r>
          <a:r>
            <a:rPr lang="en-US" sz="1800" dirty="0" smtClean="0"/>
            <a:t> </a:t>
          </a:r>
          <a:r>
            <a:rPr lang="ru-RU" sz="1800" dirty="0" smtClean="0"/>
            <a:t>Облицовка плиткой</a:t>
          </a:r>
        </a:p>
      </dgm:t>
    </dgm:pt>
    <dgm:pt modelId="{5319EECF-F44D-4389-9014-56A6E0BE67B5}" type="parTrans" cxnId="{463E031F-90F5-4FEA-815C-7CBBBC8C84B2}">
      <dgm:prSet/>
      <dgm:spPr/>
      <dgm:t>
        <a:bodyPr/>
        <a:lstStyle/>
        <a:p>
          <a:endParaRPr lang="ru-RU" sz="3200"/>
        </a:p>
      </dgm:t>
    </dgm:pt>
    <dgm:pt modelId="{C6A296FC-87BA-49D8-9B26-9AA276B4E6CE}" type="sibTrans" cxnId="{463E031F-90F5-4FEA-815C-7CBBBC8C84B2}">
      <dgm:prSet/>
      <dgm:spPr/>
      <dgm:t>
        <a:bodyPr/>
        <a:lstStyle/>
        <a:p>
          <a:endParaRPr lang="ru-RU" sz="3200"/>
        </a:p>
      </dgm:t>
    </dgm:pt>
    <dgm:pt modelId="{4E475392-83BF-439D-88F7-687E1836BDAB}">
      <dgm:prSet custT="1"/>
      <dgm:spPr/>
      <dgm:t>
        <a:bodyPr/>
        <a:lstStyle/>
        <a:p>
          <a:pPr>
            <a:lnSpc>
              <a:spcPts val="2000"/>
            </a:lnSpc>
            <a:spcAft>
              <a:spcPts val="0"/>
            </a:spcAft>
          </a:pPr>
          <a:r>
            <a:rPr lang="ru-RU" sz="1800" b="1" dirty="0" smtClean="0"/>
            <a:t>Бронзовые медали и 3 места:</a:t>
          </a:r>
          <a:endParaRPr lang="en-US" sz="1800" b="1" dirty="0" smtClean="0"/>
        </a:p>
        <a:p>
          <a:pPr>
            <a:lnSpc>
              <a:spcPts val="2000"/>
            </a:lnSpc>
            <a:spcAft>
              <a:spcPts val="0"/>
            </a:spcAft>
          </a:pPr>
          <a:r>
            <a:rPr lang="en-US" sz="1800" b="0" dirty="0" smtClean="0"/>
            <a:t>1. </a:t>
          </a:r>
          <a:r>
            <a:rPr lang="ru-RU" sz="1800" b="0" dirty="0" smtClean="0"/>
            <a:t>Кирпичная кладка</a:t>
          </a:r>
        </a:p>
        <a:p>
          <a:pPr>
            <a:lnSpc>
              <a:spcPts val="2000"/>
            </a:lnSpc>
            <a:spcAft>
              <a:spcPts val="0"/>
            </a:spcAft>
          </a:pPr>
          <a:r>
            <a:rPr lang="ru-RU" sz="1800" b="0" dirty="0" smtClean="0"/>
            <a:t>2</a:t>
          </a:r>
          <a:r>
            <a:rPr lang="en-US" sz="1800" b="0" dirty="0" smtClean="0"/>
            <a:t>. </a:t>
          </a:r>
          <a:r>
            <a:rPr lang="ru-RU" sz="1800" b="0" dirty="0" smtClean="0"/>
            <a:t>Сухое строительство и штукатурные работы</a:t>
          </a:r>
        </a:p>
        <a:p>
          <a:pPr>
            <a:lnSpc>
              <a:spcPts val="2000"/>
            </a:lnSpc>
            <a:spcAft>
              <a:spcPts val="0"/>
            </a:spcAft>
          </a:pPr>
          <a:r>
            <a:rPr lang="ru-RU" sz="1800" b="0" dirty="0" smtClean="0"/>
            <a:t>3</a:t>
          </a:r>
          <a:r>
            <a:rPr lang="en-US" sz="1800" b="0" dirty="0" smtClean="0"/>
            <a:t>. </a:t>
          </a:r>
          <a:r>
            <a:rPr lang="ru-RU" sz="1800" b="0" dirty="0" smtClean="0"/>
            <a:t>Эксплуатация сельскохозяйственных машин</a:t>
          </a:r>
        </a:p>
        <a:p>
          <a:pPr>
            <a:lnSpc>
              <a:spcPts val="2000"/>
            </a:lnSpc>
            <a:spcAft>
              <a:spcPts val="0"/>
            </a:spcAft>
          </a:pPr>
          <a:r>
            <a:rPr lang="ru-RU" sz="1800" b="0" dirty="0" smtClean="0"/>
            <a:t>4</a:t>
          </a:r>
          <a:r>
            <a:rPr lang="en-US" sz="1800" b="0" dirty="0" smtClean="0"/>
            <a:t>. </a:t>
          </a:r>
          <a:r>
            <a:rPr lang="ru-RU" sz="1800" b="0" dirty="0" smtClean="0"/>
            <a:t>Ремонт и обслуживание легковых автомобилей</a:t>
          </a:r>
        </a:p>
      </dgm:t>
    </dgm:pt>
    <dgm:pt modelId="{247F7948-FC69-45BC-B517-AB92015BFB62}" type="parTrans" cxnId="{A55174F8-DBB4-4252-A88C-A8BFF07F9FF7}">
      <dgm:prSet/>
      <dgm:spPr/>
      <dgm:t>
        <a:bodyPr/>
        <a:lstStyle/>
        <a:p>
          <a:endParaRPr lang="ru-RU" sz="3200"/>
        </a:p>
      </dgm:t>
    </dgm:pt>
    <dgm:pt modelId="{FE335F5A-4A14-4B02-AE17-CA872D2C3BEB}" type="sibTrans" cxnId="{A55174F8-DBB4-4252-A88C-A8BFF07F9FF7}">
      <dgm:prSet/>
      <dgm:spPr/>
      <dgm:t>
        <a:bodyPr/>
        <a:lstStyle/>
        <a:p>
          <a:endParaRPr lang="ru-RU" sz="3200"/>
        </a:p>
      </dgm:t>
    </dgm:pt>
    <dgm:pt modelId="{5BA6D328-14A9-435E-A276-99BF6D602151}">
      <dgm:prSet custT="1"/>
      <dgm:spPr/>
      <dgm:t>
        <a:bodyPr/>
        <a:lstStyle/>
        <a:p>
          <a:pPr>
            <a:lnSpc>
              <a:spcPts val="2000"/>
            </a:lnSpc>
            <a:spcAft>
              <a:spcPts val="600"/>
            </a:spcAft>
          </a:pPr>
          <a:r>
            <a:rPr lang="ru-RU" sz="1800" b="1" dirty="0" smtClean="0"/>
            <a:t>Медали за мастерство:</a:t>
          </a:r>
        </a:p>
        <a:p>
          <a:pPr>
            <a:lnSpc>
              <a:spcPts val="2000"/>
            </a:lnSpc>
            <a:spcAft>
              <a:spcPts val="600"/>
            </a:spcAft>
          </a:pPr>
          <a:r>
            <a:rPr lang="ru-RU" sz="1800" b="0" dirty="0" smtClean="0"/>
            <a:t>1. Дизайн костюма</a:t>
          </a:r>
        </a:p>
        <a:p>
          <a:pPr>
            <a:lnSpc>
              <a:spcPts val="2000"/>
            </a:lnSpc>
            <a:spcAft>
              <a:spcPts val="600"/>
            </a:spcAft>
          </a:pPr>
          <a:r>
            <a:rPr lang="en-US" sz="1800" b="0" dirty="0" smtClean="0"/>
            <a:t>2.</a:t>
          </a:r>
          <a:r>
            <a:rPr lang="ru-RU" sz="1800" b="0" dirty="0" smtClean="0"/>
            <a:t> </a:t>
          </a:r>
          <a:r>
            <a:rPr lang="en-US" sz="1800" b="0" dirty="0" smtClean="0"/>
            <a:t>Web-</a:t>
          </a:r>
          <a:r>
            <a:rPr lang="ru-RU" sz="1800" b="0" dirty="0" smtClean="0"/>
            <a:t>дизайн</a:t>
          </a:r>
        </a:p>
      </dgm:t>
    </dgm:pt>
    <dgm:pt modelId="{A9A3668E-F0B1-4DF2-872E-7F92007615A1}" type="parTrans" cxnId="{97F9CE62-8926-46B7-AC25-80BEA1158958}">
      <dgm:prSet/>
      <dgm:spPr/>
      <dgm:t>
        <a:bodyPr/>
        <a:lstStyle/>
        <a:p>
          <a:endParaRPr lang="ru-RU" sz="3200"/>
        </a:p>
      </dgm:t>
    </dgm:pt>
    <dgm:pt modelId="{71DFC53F-1229-4EC0-8000-663E1FF66482}" type="sibTrans" cxnId="{97F9CE62-8926-46B7-AC25-80BEA1158958}">
      <dgm:prSet/>
      <dgm:spPr/>
      <dgm:t>
        <a:bodyPr/>
        <a:lstStyle/>
        <a:p>
          <a:endParaRPr lang="ru-RU" sz="3200"/>
        </a:p>
      </dgm:t>
    </dgm:pt>
    <dgm:pt modelId="{392545C4-E00F-47BC-B27A-2B0E7FB165F5}" type="pres">
      <dgm:prSet presAssocID="{B3C30040-992B-4270-A1FC-29F95A20221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C0708B-A4C6-48E4-BD86-A357305FC1F9}" type="pres">
      <dgm:prSet presAssocID="{ECB8578F-452A-4F63-A188-6B8C059C8EC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BCEEC8-9E7C-400B-A6BA-21D0980C515E}" type="pres">
      <dgm:prSet presAssocID="{E7531F15-8143-4FA1-8429-AB1932F3A97A}" presName="spacer" presStyleCnt="0"/>
      <dgm:spPr/>
    </dgm:pt>
    <dgm:pt modelId="{103901E6-5903-439D-83DC-3FA0AE4D513E}" type="pres">
      <dgm:prSet presAssocID="{4E641BD8-DEDD-4F0E-A8C2-FD89B839E38C}" presName="parentText" presStyleLbl="node1" presStyleIdx="1" presStyleCnt="4" custScaleY="773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469F6B-1DFA-4DDD-AD24-C44D2D135E82}" type="pres">
      <dgm:prSet presAssocID="{C6A296FC-87BA-49D8-9B26-9AA276B4E6CE}" presName="spacer" presStyleCnt="0"/>
      <dgm:spPr/>
    </dgm:pt>
    <dgm:pt modelId="{C0158398-678F-4709-9559-278D161F5D56}" type="pres">
      <dgm:prSet presAssocID="{4E475392-83BF-439D-88F7-687E1836BDAB}" presName="parentText" presStyleLbl="node1" presStyleIdx="2" presStyleCnt="4" custScaleY="1176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2966ED-2078-4EC4-A0DE-445B45B1F6EE}" type="pres">
      <dgm:prSet presAssocID="{FE335F5A-4A14-4B02-AE17-CA872D2C3BEB}" presName="spacer" presStyleCnt="0"/>
      <dgm:spPr/>
    </dgm:pt>
    <dgm:pt modelId="{4076CD8B-3981-4691-BF72-903FAE7A71F2}" type="pres">
      <dgm:prSet presAssocID="{5BA6D328-14A9-435E-A276-99BF6D60215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F4669E-F8F2-4A08-9390-D2817019BAD1}" type="presOf" srcId="{ECB8578F-452A-4F63-A188-6B8C059C8EC8}" destId="{F3C0708B-A4C6-48E4-BD86-A357305FC1F9}" srcOrd="0" destOrd="0" presId="urn:microsoft.com/office/officeart/2005/8/layout/vList2"/>
    <dgm:cxn modelId="{A55174F8-DBB4-4252-A88C-A8BFF07F9FF7}" srcId="{B3C30040-992B-4270-A1FC-29F95A202214}" destId="{4E475392-83BF-439D-88F7-687E1836BDAB}" srcOrd="2" destOrd="0" parTransId="{247F7948-FC69-45BC-B517-AB92015BFB62}" sibTransId="{FE335F5A-4A14-4B02-AE17-CA872D2C3BEB}"/>
    <dgm:cxn modelId="{60429983-6607-4659-9E6C-E0A110DF4CB7}" srcId="{B3C30040-992B-4270-A1FC-29F95A202214}" destId="{ECB8578F-452A-4F63-A188-6B8C059C8EC8}" srcOrd="0" destOrd="0" parTransId="{2D4C2205-B8E8-4DEA-AA40-6EB525415911}" sibTransId="{E7531F15-8143-4FA1-8429-AB1932F3A97A}"/>
    <dgm:cxn modelId="{463E031F-90F5-4FEA-815C-7CBBBC8C84B2}" srcId="{B3C30040-992B-4270-A1FC-29F95A202214}" destId="{4E641BD8-DEDD-4F0E-A8C2-FD89B839E38C}" srcOrd="1" destOrd="0" parTransId="{5319EECF-F44D-4389-9014-56A6E0BE67B5}" sibTransId="{C6A296FC-87BA-49D8-9B26-9AA276B4E6CE}"/>
    <dgm:cxn modelId="{794CA3F4-88D9-4D97-8509-6A8E18572D7D}" type="presOf" srcId="{4E475392-83BF-439D-88F7-687E1836BDAB}" destId="{C0158398-678F-4709-9559-278D161F5D56}" srcOrd="0" destOrd="0" presId="urn:microsoft.com/office/officeart/2005/8/layout/vList2"/>
    <dgm:cxn modelId="{1B5EB609-8BE6-46FE-9E89-1A37EAC34B9B}" type="presOf" srcId="{5BA6D328-14A9-435E-A276-99BF6D602151}" destId="{4076CD8B-3981-4691-BF72-903FAE7A71F2}" srcOrd="0" destOrd="0" presId="urn:microsoft.com/office/officeart/2005/8/layout/vList2"/>
    <dgm:cxn modelId="{97F9CE62-8926-46B7-AC25-80BEA1158958}" srcId="{B3C30040-992B-4270-A1FC-29F95A202214}" destId="{5BA6D328-14A9-435E-A276-99BF6D602151}" srcOrd="3" destOrd="0" parTransId="{A9A3668E-F0B1-4DF2-872E-7F92007615A1}" sibTransId="{71DFC53F-1229-4EC0-8000-663E1FF66482}"/>
    <dgm:cxn modelId="{D2981CC0-77B1-4C60-967E-C31ECFF4BE94}" type="presOf" srcId="{B3C30040-992B-4270-A1FC-29F95A202214}" destId="{392545C4-E00F-47BC-B27A-2B0E7FB165F5}" srcOrd="0" destOrd="0" presId="urn:microsoft.com/office/officeart/2005/8/layout/vList2"/>
    <dgm:cxn modelId="{8C6B125F-00C6-4D0F-AB6A-82768E67E92C}" type="presOf" srcId="{4E641BD8-DEDD-4F0E-A8C2-FD89B839E38C}" destId="{103901E6-5903-439D-83DC-3FA0AE4D513E}" srcOrd="0" destOrd="0" presId="urn:microsoft.com/office/officeart/2005/8/layout/vList2"/>
    <dgm:cxn modelId="{22BE1947-BC4A-4781-89FC-81071052EB6B}" type="presParOf" srcId="{392545C4-E00F-47BC-B27A-2B0E7FB165F5}" destId="{F3C0708B-A4C6-48E4-BD86-A357305FC1F9}" srcOrd="0" destOrd="0" presId="urn:microsoft.com/office/officeart/2005/8/layout/vList2"/>
    <dgm:cxn modelId="{C1606310-3F8E-4FDC-8E50-F51EBB3DC3E2}" type="presParOf" srcId="{392545C4-E00F-47BC-B27A-2B0E7FB165F5}" destId="{0DBCEEC8-9E7C-400B-A6BA-21D0980C515E}" srcOrd="1" destOrd="0" presId="urn:microsoft.com/office/officeart/2005/8/layout/vList2"/>
    <dgm:cxn modelId="{C64AA1A1-3BF5-4111-8159-8ECC712E3B31}" type="presParOf" srcId="{392545C4-E00F-47BC-B27A-2B0E7FB165F5}" destId="{103901E6-5903-439D-83DC-3FA0AE4D513E}" srcOrd="2" destOrd="0" presId="urn:microsoft.com/office/officeart/2005/8/layout/vList2"/>
    <dgm:cxn modelId="{E0127A83-9D7D-4BFD-A7C2-A7A8463F652A}" type="presParOf" srcId="{392545C4-E00F-47BC-B27A-2B0E7FB165F5}" destId="{01469F6B-1DFA-4DDD-AD24-C44D2D135E82}" srcOrd="3" destOrd="0" presId="urn:microsoft.com/office/officeart/2005/8/layout/vList2"/>
    <dgm:cxn modelId="{8C6F10BF-3EA9-46F1-857A-49ECC8CDD024}" type="presParOf" srcId="{392545C4-E00F-47BC-B27A-2B0E7FB165F5}" destId="{C0158398-678F-4709-9559-278D161F5D56}" srcOrd="4" destOrd="0" presId="urn:microsoft.com/office/officeart/2005/8/layout/vList2"/>
    <dgm:cxn modelId="{5B19B8F1-FC03-4962-A72C-36E6EF560C5E}" type="presParOf" srcId="{392545C4-E00F-47BC-B27A-2B0E7FB165F5}" destId="{E72966ED-2078-4EC4-A0DE-445B45B1F6EE}" srcOrd="5" destOrd="0" presId="urn:microsoft.com/office/officeart/2005/8/layout/vList2"/>
    <dgm:cxn modelId="{F88E1658-5FD8-4743-A3E4-91353013F963}" type="presParOf" srcId="{392545C4-E00F-47BC-B27A-2B0E7FB165F5}" destId="{4076CD8B-3981-4691-BF72-903FAE7A71F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1823E5-55C8-46D9-8DA0-208ABEF6C8B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D84BA7-F66D-428C-BC44-1335BBA21B4C}">
      <dgm:prSet phldrT="[Текст]" custT="1"/>
      <dgm:spPr/>
      <dgm:t>
        <a:bodyPr/>
        <a:lstStyle/>
        <a:p>
          <a:pPr>
            <a:lnSpc>
              <a:spcPts val="2300"/>
            </a:lnSpc>
            <a:spcAft>
              <a:spcPts val="0"/>
            </a:spcAft>
          </a:pPr>
          <a:r>
            <a:rPr lang="ru-RU" sz="2400" b="1" dirty="0" smtClean="0"/>
            <a:t>1 место:</a:t>
          </a:r>
        </a:p>
        <a:p>
          <a:pPr>
            <a:lnSpc>
              <a:spcPts val="2300"/>
            </a:lnSpc>
            <a:spcAft>
              <a:spcPts val="0"/>
            </a:spcAft>
          </a:pPr>
          <a:r>
            <a:rPr lang="ru-RU" sz="2400" b="0" dirty="0" smtClean="0"/>
            <a:t>ИТ-решения для бизнеса на платформе 1С Предприятие 8.0</a:t>
          </a:r>
          <a:endParaRPr lang="ru-RU" sz="2400" b="0" dirty="0"/>
        </a:p>
      </dgm:t>
    </dgm:pt>
    <dgm:pt modelId="{6C2765A3-CA80-40B5-98DE-364D19DA3F27}" type="parTrans" cxnId="{3778B94B-1460-4159-A25E-B18FF6409FA7}">
      <dgm:prSet/>
      <dgm:spPr/>
      <dgm:t>
        <a:bodyPr/>
        <a:lstStyle/>
        <a:p>
          <a:endParaRPr lang="ru-RU" sz="2400"/>
        </a:p>
      </dgm:t>
    </dgm:pt>
    <dgm:pt modelId="{4A93703F-AE1C-452C-95AF-D4E0BE5D43FB}" type="sibTrans" cxnId="{3778B94B-1460-4159-A25E-B18FF6409FA7}">
      <dgm:prSet/>
      <dgm:spPr/>
      <dgm:t>
        <a:bodyPr/>
        <a:lstStyle/>
        <a:p>
          <a:endParaRPr lang="ru-RU" sz="2400"/>
        </a:p>
      </dgm:t>
    </dgm:pt>
    <dgm:pt modelId="{061AB9DB-CA04-459B-AE5B-75882B536DC0}">
      <dgm:prSet phldrT="[Текст]" custT="1"/>
      <dgm:spPr/>
      <dgm:t>
        <a:bodyPr/>
        <a:lstStyle/>
        <a:p>
          <a:pPr>
            <a:lnSpc>
              <a:spcPts val="2000"/>
            </a:lnSpc>
            <a:spcAft>
              <a:spcPts val="0"/>
            </a:spcAft>
          </a:pPr>
          <a:r>
            <a:rPr lang="ru-RU" sz="2400" b="1" dirty="0" smtClean="0"/>
            <a:t>3 место:</a:t>
          </a:r>
        </a:p>
        <a:p>
          <a:pPr>
            <a:lnSpc>
              <a:spcPts val="2000"/>
            </a:lnSpc>
            <a:spcAft>
              <a:spcPts val="0"/>
            </a:spcAft>
          </a:pPr>
          <a:r>
            <a:rPr lang="ru-RU" sz="2400" b="0" dirty="0" smtClean="0"/>
            <a:t>1. Лабораторный химический анализ</a:t>
          </a:r>
        </a:p>
        <a:p>
          <a:pPr>
            <a:lnSpc>
              <a:spcPts val="2000"/>
            </a:lnSpc>
            <a:spcAft>
              <a:spcPts val="0"/>
            </a:spcAft>
          </a:pPr>
          <a:r>
            <a:rPr lang="ru-RU" sz="2400" b="0" dirty="0" smtClean="0"/>
            <a:t>2. Флористика</a:t>
          </a:r>
        </a:p>
        <a:p>
          <a:pPr>
            <a:lnSpc>
              <a:spcPts val="2000"/>
            </a:lnSpc>
            <a:spcAft>
              <a:spcPts val="0"/>
            </a:spcAft>
          </a:pPr>
          <a:r>
            <a:rPr lang="ru-RU" sz="2400" b="0" dirty="0" smtClean="0"/>
            <a:t>3. Дизайн интерьера</a:t>
          </a:r>
        </a:p>
        <a:p>
          <a:pPr>
            <a:lnSpc>
              <a:spcPts val="2000"/>
            </a:lnSpc>
            <a:spcAft>
              <a:spcPts val="0"/>
            </a:spcAft>
          </a:pPr>
          <a:r>
            <a:rPr lang="ru-RU" sz="2400" b="0" dirty="0" smtClean="0"/>
            <a:t>4. Программирование</a:t>
          </a:r>
          <a:endParaRPr lang="ru-RU" sz="2400" dirty="0"/>
        </a:p>
      </dgm:t>
    </dgm:pt>
    <dgm:pt modelId="{CBA30E22-0B61-4A57-AFE6-717B38AF4924}" type="parTrans" cxnId="{B510D42D-6EA2-46D1-A342-B4C644E5AC13}">
      <dgm:prSet/>
      <dgm:spPr/>
      <dgm:t>
        <a:bodyPr/>
        <a:lstStyle/>
        <a:p>
          <a:endParaRPr lang="ru-RU" sz="2400"/>
        </a:p>
      </dgm:t>
    </dgm:pt>
    <dgm:pt modelId="{7DE97D1C-DA65-451A-8D9D-8DA3884DA457}" type="sibTrans" cxnId="{B510D42D-6EA2-46D1-A342-B4C644E5AC13}">
      <dgm:prSet/>
      <dgm:spPr/>
      <dgm:t>
        <a:bodyPr/>
        <a:lstStyle/>
        <a:p>
          <a:endParaRPr lang="ru-RU" sz="2400"/>
        </a:p>
      </dgm:t>
    </dgm:pt>
    <dgm:pt modelId="{E2C30E6A-A10D-4A6F-A967-81C885C10EA9}">
      <dgm:prSet phldrT="[Текст]" custT="1"/>
      <dgm:spPr/>
      <dgm:t>
        <a:bodyPr/>
        <a:lstStyle/>
        <a:p>
          <a:r>
            <a:rPr lang="ru-RU" sz="2400" b="1" dirty="0" smtClean="0"/>
            <a:t>4 место:</a:t>
          </a:r>
        </a:p>
        <a:p>
          <a:r>
            <a:rPr lang="ru-RU" sz="2400" b="0" dirty="0" smtClean="0"/>
            <a:t>Краснодеревщик</a:t>
          </a:r>
        </a:p>
        <a:p>
          <a:endParaRPr lang="ru-RU" sz="1800" dirty="0"/>
        </a:p>
      </dgm:t>
    </dgm:pt>
    <dgm:pt modelId="{A7AEE497-C786-40F4-A32D-54AE067805A5}" type="parTrans" cxnId="{A0D32C21-41DD-4328-8CD1-2FE91926E3D6}">
      <dgm:prSet/>
      <dgm:spPr/>
      <dgm:t>
        <a:bodyPr/>
        <a:lstStyle/>
        <a:p>
          <a:endParaRPr lang="ru-RU" sz="2400"/>
        </a:p>
      </dgm:t>
    </dgm:pt>
    <dgm:pt modelId="{74904FB7-CEFC-4329-9411-FDF385B2A1CF}" type="sibTrans" cxnId="{A0D32C21-41DD-4328-8CD1-2FE91926E3D6}">
      <dgm:prSet/>
      <dgm:spPr/>
      <dgm:t>
        <a:bodyPr/>
        <a:lstStyle/>
        <a:p>
          <a:endParaRPr lang="ru-RU" sz="2400"/>
        </a:p>
      </dgm:t>
    </dgm:pt>
    <dgm:pt modelId="{9CEFF005-A276-4E37-A558-E0E4C8E3F860}" type="pres">
      <dgm:prSet presAssocID="{DA1823E5-55C8-46D9-8DA0-208ABEF6C8B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99C0E6-4508-4B51-BAF9-6A1B19452BDE}" type="pres">
      <dgm:prSet presAssocID="{D5D84BA7-F66D-428C-BC44-1335BBA21B4C}" presName="parentText" presStyleLbl="node1" presStyleIdx="0" presStyleCnt="3" custScaleY="596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BAD4BC-E527-4064-B562-9422DE6C4A71}" type="pres">
      <dgm:prSet presAssocID="{4A93703F-AE1C-452C-95AF-D4E0BE5D43FB}" presName="spacer" presStyleCnt="0"/>
      <dgm:spPr/>
    </dgm:pt>
    <dgm:pt modelId="{A086D501-5124-4D9C-B214-1599A1DF8E87}" type="pres">
      <dgm:prSet presAssocID="{061AB9DB-CA04-459B-AE5B-75882B536DC0}" presName="parentText" presStyleLbl="node1" presStyleIdx="1" presStyleCnt="3" custScaleY="1224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C10524-798D-445A-867E-0F65E595964A}" type="pres">
      <dgm:prSet presAssocID="{7DE97D1C-DA65-451A-8D9D-8DA3884DA457}" presName="spacer" presStyleCnt="0"/>
      <dgm:spPr/>
    </dgm:pt>
    <dgm:pt modelId="{FEE2E1D1-522F-456E-B106-DF49B934FD59}" type="pres">
      <dgm:prSet presAssocID="{E2C30E6A-A10D-4A6F-A967-81C885C10EA9}" presName="parentText" presStyleLbl="node1" presStyleIdx="2" presStyleCnt="3" custScaleY="724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78B94B-1460-4159-A25E-B18FF6409FA7}" srcId="{DA1823E5-55C8-46D9-8DA0-208ABEF6C8B2}" destId="{D5D84BA7-F66D-428C-BC44-1335BBA21B4C}" srcOrd="0" destOrd="0" parTransId="{6C2765A3-CA80-40B5-98DE-364D19DA3F27}" sibTransId="{4A93703F-AE1C-452C-95AF-D4E0BE5D43FB}"/>
    <dgm:cxn modelId="{7228A97F-93A0-4770-B71D-8D78B06A3D5D}" type="presOf" srcId="{061AB9DB-CA04-459B-AE5B-75882B536DC0}" destId="{A086D501-5124-4D9C-B214-1599A1DF8E87}" srcOrd="0" destOrd="0" presId="urn:microsoft.com/office/officeart/2005/8/layout/vList2"/>
    <dgm:cxn modelId="{95AE5E8F-1F16-4984-9D9B-E32883EC0FB8}" type="presOf" srcId="{DA1823E5-55C8-46D9-8DA0-208ABEF6C8B2}" destId="{9CEFF005-A276-4E37-A558-E0E4C8E3F860}" srcOrd="0" destOrd="0" presId="urn:microsoft.com/office/officeart/2005/8/layout/vList2"/>
    <dgm:cxn modelId="{B510D42D-6EA2-46D1-A342-B4C644E5AC13}" srcId="{DA1823E5-55C8-46D9-8DA0-208ABEF6C8B2}" destId="{061AB9DB-CA04-459B-AE5B-75882B536DC0}" srcOrd="1" destOrd="0" parTransId="{CBA30E22-0B61-4A57-AFE6-717B38AF4924}" sibTransId="{7DE97D1C-DA65-451A-8D9D-8DA3884DA457}"/>
    <dgm:cxn modelId="{A0D32C21-41DD-4328-8CD1-2FE91926E3D6}" srcId="{DA1823E5-55C8-46D9-8DA0-208ABEF6C8B2}" destId="{E2C30E6A-A10D-4A6F-A967-81C885C10EA9}" srcOrd="2" destOrd="0" parTransId="{A7AEE497-C786-40F4-A32D-54AE067805A5}" sibTransId="{74904FB7-CEFC-4329-9411-FDF385B2A1CF}"/>
    <dgm:cxn modelId="{52D23A7A-61E3-4466-8B47-19CDA2D98125}" type="presOf" srcId="{E2C30E6A-A10D-4A6F-A967-81C885C10EA9}" destId="{FEE2E1D1-522F-456E-B106-DF49B934FD59}" srcOrd="0" destOrd="0" presId="urn:microsoft.com/office/officeart/2005/8/layout/vList2"/>
    <dgm:cxn modelId="{347DB6E0-C49E-404B-A9EC-6F42A895DE49}" type="presOf" srcId="{D5D84BA7-F66D-428C-BC44-1335BBA21B4C}" destId="{7099C0E6-4508-4B51-BAF9-6A1B19452BDE}" srcOrd="0" destOrd="0" presId="urn:microsoft.com/office/officeart/2005/8/layout/vList2"/>
    <dgm:cxn modelId="{1C67CF9D-635C-41A3-8E24-3BFE70BD09AB}" type="presParOf" srcId="{9CEFF005-A276-4E37-A558-E0E4C8E3F860}" destId="{7099C0E6-4508-4B51-BAF9-6A1B19452BDE}" srcOrd="0" destOrd="0" presId="urn:microsoft.com/office/officeart/2005/8/layout/vList2"/>
    <dgm:cxn modelId="{A2F06D33-9362-43B3-A66D-0358CB1B6B6B}" type="presParOf" srcId="{9CEFF005-A276-4E37-A558-E0E4C8E3F860}" destId="{A5BAD4BC-E527-4064-B562-9422DE6C4A71}" srcOrd="1" destOrd="0" presId="urn:microsoft.com/office/officeart/2005/8/layout/vList2"/>
    <dgm:cxn modelId="{B91E3F18-070B-47C5-B027-58BB2C023D34}" type="presParOf" srcId="{9CEFF005-A276-4E37-A558-E0E4C8E3F860}" destId="{A086D501-5124-4D9C-B214-1599A1DF8E87}" srcOrd="2" destOrd="0" presId="urn:microsoft.com/office/officeart/2005/8/layout/vList2"/>
    <dgm:cxn modelId="{2A94E7AD-1CB1-42DD-AF37-F3408CA1886A}" type="presParOf" srcId="{9CEFF005-A276-4E37-A558-E0E4C8E3F860}" destId="{4EC10524-798D-445A-867E-0F65E595964A}" srcOrd="3" destOrd="0" presId="urn:microsoft.com/office/officeart/2005/8/layout/vList2"/>
    <dgm:cxn modelId="{0B3AE008-6FEA-49BC-B021-43D0F95BB96C}" type="presParOf" srcId="{9CEFF005-A276-4E37-A558-E0E4C8E3F860}" destId="{FEE2E1D1-522F-456E-B106-DF49B934FD5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C0708B-A4C6-48E4-BD86-A357305FC1F9}">
      <dsp:nvSpPr>
        <dsp:cNvPr id="0" name=""/>
        <dsp:cNvSpPr/>
      </dsp:nvSpPr>
      <dsp:spPr>
        <a:xfrm>
          <a:off x="0" y="648"/>
          <a:ext cx="5624186" cy="13495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ts val="2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/>
            <a:t>Золотые медали и 1 места:</a:t>
          </a:r>
          <a:endParaRPr lang="ru-RU" sz="1800" kern="1200" dirty="0" smtClean="0"/>
        </a:p>
        <a:p>
          <a:pPr lvl="0" algn="l" defTabSz="800100">
            <a:lnSpc>
              <a:spcPts val="2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1. </a:t>
          </a:r>
          <a:r>
            <a:rPr lang="ru-RU" sz="1800" kern="1200" dirty="0" smtClean="0"/>
            <a:t>Лабораторный химический анализ</a:t>
          </a:r>
        </a:p>
        <a:p>
          <a:pPr lvl="0" algn="l" defTabSz="800100">
            <a:lnSpc>
              <a:spcPts val="2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2. </a:t>
          </a:r>
          <a:r>
            <a:rPr lang="ru-RU" sz="1800" kern="1200" dirty="0" smtClean="0"/>
            <a:t>Флористика</a:t>
          </a:r>
        </a:p>
        <a:p>
          <a:pPr lvl="0" algn="l" defTabSz="800100">
            <a:lnSpc>
              <a:spcPts val="2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3. </a:t>
          </a:r>
          <a:r>
            <a:rPr lang="ru-RU" sz="1800" kern="1200" dirty="0" smtClean="0"/>
            <a:t>Электромонтаж</a:t>
          </a:r>
          <a:endParaRPr lang="ru-RU" sz="1800" kern="1200" dirty="0"/>
        </a:p>
      </dsp:txBody>
      <dsp:txXfrm>
        <a:off x="65878" y="66526"/>
        <a:ext cx="5492430" cy="1217766"/>
      </dsp:txXfrm>
    </dsp:sp>
    <dsp:sp modelId="{103901E6-5903-439D-83DC-3FA0AE4D513E}">
      <dsp:nvSpPr>
        <dsp:cNvPr id="0" name=""/>
        <dsp:cNvSpPr/>
      </dsp:nvSpPr>
      <dsp:spPr>
        <a:xfrm>
          <a:off x="0" y="1361446"/>
          <a:ext cx="5624186" cy="10440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ts val="2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/>
            <a:t>Серебряные медали и 2 места:</a:t>
          </a:r>
          <a:endParaRPr lang="en-US" sz="1800" b="1" kern="1200" dirty="0" smtClean="0"/>
        </a:p>
        <a:p>
          <a:pPr lvl="0" algn="l" defTabSz="800100">
            <a:lnSpc>
              <a:spcPts val="2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1. </a:t>
          </a:r>
          <a:r>
            <a:rPr lang="ru-RU" sz="1800" kern="1200" dirty="0" smtClean="0"/>
            <a:t>Гостиничный сервис</a:t>
          </a:r>
        </a:p>
        <a:p>
          <a:pPr lvl="0" algn="l" defTabSz="800100">
            <a:lnSpc>
              <a:spcPts val="2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2.</a:t>
          </a:r>
          <a:r>
            <a:rPr lang="en-US" sz="1800" kern="1200" dirty="0" smtClean="0"/>
            <a:t> </a:t>
          </a:r>
          <a:r>
            <a:rPr lang="ru-RU" sz="1800" kern="1200" dirty="0" smtClean="0"/>
            <a:t>Облицовка плиткой</a:t>
          </a:r>
        </a:p>
      </dsp:txBody>
      <dsp:txXfrm>
        <a:off x="50968" y="1412414"/>
        <a:ext cx="5522250" cy="942148"/>
      </dsp:txXfrm>
    </dsp:sp>
    <dsp:sp modelId="{C0158398-678F-4709-9559-278D161F5D56}">
      <dsp:nvSpPr>
        <dsp:cNvPr id="0" name=""/>
        <dsp:cNvSpPr/>
      </dsp:nvSpPr>
      <dsp:spPr>
        <a:xfrm>
          <a:off x="0" y="2416806"/>
          <a:ext cx="5624186" cy="15874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ts val="2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/>
            <a:t>Бронзовые медали и 3 места:</a:t>
          </a:r>
          <a:endParaRPr lang="en-US" sz="1800" b="1" kern="1200" dirty="0" smtClean="0"/>
        </a:p>
        <a:p>
          <a:pPr lvl="0" algn="l" defTabSz="800100">
            <a:lnSpc>
              <a:spcPts val="2000"/>
            </a:lnSpc>
            <a:spcBef>
              <a:spcPct val="0"/>
            </a:spcBef>
            <a:spcAft>
              <a:spcPts val="0"/>
            </a:spcAft>
          </a:pPr>
          <a:r>
            <a:rPr lang="en-US" sz="1800" b="0" kern="1200" dirty="0" smtClean="0"/>
            <a:t>1. </a:t>
          </a:r>
          <a:r>
            <a:rPr lang="ru-RU" sz="1800" b="0" kern="1200" dirty="0" smtClean="0"/>
            <a:t>Кирпичная кладка</a:t>
          </a:r>
        </a:p>
        <a:p>
          <a:pPr lvl="0" algn="l" defTabSz="800100">
            <a:lnSpc>
              <a:spcPts val="2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/>
            <a:t>2</a:t>
          </a:r>
          <a:r>
            <a:rPr lang="en-US" sz="1800" b="0" kern="1200" dirty="0" smtClean="0"/>
            <a:t>. </a:t>
          </a:r>
          <a:r>
            <a:rPr lang="ru-RU" sz="1800" b="0" kern="1200" dirty="0" smtClean="0"/>
            <a:t>Сухое строительство и штукатурные работы</a:t>
          </a:r>
        </a:p>
        <a:p>
          <a:pPr lvl="0" algn="l" defTabSz="800100">
            <a:lnSpc>
              <a:spcPts val="2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/>
            <a:t>3</a:t>
          </a:r>
          <a:r>
            <a:rPr lang="en-US" sz="1800" b="0" kern="1200" dirty="0" smtClean="0"/>
            <a:t>. </a:t>
          </a:r>
          <a:r>
            <a:rPr lang="ru-RU" sz="1800" b="0" kern="1200" dirty="0" smtClean="0"/>
            <a:t>Эксплуатация сельскохозяйственных машин</a:t>
          </a:r>
        </a:p>
        <a:p>
          <a:pPr lvl="0" algn="l" defTabSz="800100">
            <a:lnSpc>
              <a:spcPts val="2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/>
            <a:t>4</a:t>
          </a:r>
          <a:r>
            <a:rPr lang="en-US" sz="1800" b="0" kern="1200" dirty="0" smtClean="0"/>
            <a:t>. </a:t>
          </a:r>
          <a:r>
            <a:rPr lang="ru-RU" sz="1800" b="0" kern="1200" dirty="0" smtClean="0"/>
            <a:t>Ремонт и обслуживание легковых автомобилей</a:t>
          </a:r>
        </a:p>
      </dsp:txBody>
      <dsp:txXfrm>
        <a:off x="77493" y="2494299"/>
        <a:ext cx="5469200" cy="1432470"/>
      </dsp:txXfrm>
    </dsp:sp>
    <dsp:sp modelId="{4076CD8B-3981-4691-BF72-903FAE7A71F2}">
      <dsp:nvSpPr>
        <dsp:cNvPr id="0" name=""/>
        <dsp:cNvSpPr/>
      </dsp:nvSpPr>
      <dsp:spPr>
        <a:xfrm>
          <a:off x="0" y="4015538"/>
          <a:ext cx="5624186" cy="13495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ts val="2000"/>
            </a:lnSpc>
            <a:spcBef>
              <a:spcPct val="0"/>
            </a:spcBef>
            <a:spcAft>
              <a:spcPts val="600"/>
            </a:spcAft>
          </a:pPr>
          <a:r>
            <a:rPr lang="ru-RU" sz="1800" b="1" kern="1200" dirty="0" smtClean="0"/>
            <a:t>Медали за мастерство:</a:t>
          </a:r>
        </a:p>
        <a:p>
          <a:pPr lvl="0" algn="l" defTabSz="800100">
            <a:lnSpc>
              <a:spcPts val="2000"/>
            </a:lnSpc>
            <a:spcBef>
              <a:spcPct val="0"/>
            </a:spcBef>
            <a:spcAft>
              <a:spcPts val="600"/>
            </a:spcAft>
          </a:pPr>
          <a:r>
            <a:rPr lang="ru-RU" sz="1800" b="0" kern="1200" dirty="0" smtClean="0"/>
            <a:t>1. Дизайн костюма</a:t>
          </a:r>
        </a:p>
        <a:p>
          <a:pPr lvl="0" algn="l" defTabSz="800100">
            <a:lnSpc>
              <a:spcPts val="2000"/>
            </a:lnSpc>
            <a:spcBef>
              <a:spcPct val="0"/>
            </a:spcBef>
            <a:spcAft>
              <a:spcPts val="600"/>
            </a:spcAft>
          </a:pPr>
          <a:r>
            <a:rPr lang="en-US" sz="1800" b="0" kern="1200" dirty="0" smtClean="0"/>
            <a:t>2.</a:t>
          </a:r>
          <a:r>
            <a:rPr lang="ru-RU" sz="1800" b="0" kern="1200" dirty="0" smtClean="0"/>
            <a:t> </a:t>
          </a:r>
          <a:r>
            <a:rPr lang="en-US" sz="1800" b="0" kern="1200" dirty="0" smtClean="0"/>
            <a:t>Web-</a:t>
          </a:r>
          <a:r>
            <a:rPr lang="ru-RU" sz="1800" b="0" kern="1200" dirty="0" smtClean="0"/>
            <a:t>дизайн</a:t>
          </a:r>
        </a:p>
      </dsp:txBody>
      <dsp:txXfrm>
        <a:off x="65878" y="4081416"/>
        <a:ext cx="5492430" cy="12177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99C0E6-4508-4B51-BAF9-6A1B19452BDE}">
      <dsp:nvSpPr>
        <dsp:cNvPr id="0" name=""/>
        <dsp:cNvSpPr/>
      </dsp:nvSpPr>
      <dsp:spPr>
        <a:xfrm>
          <a:off x="0" y="100077"/>
          <a:ext cx="5572991" cy="98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ts val="23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/>
            <a:t>1 место:</a:t>
          </a:r>
        </a:p>
        <a:p>
          <a:pPr lvl="0" algn="l" defTabSz="1066800">
            <a:lnSpc>
              <a:spcPts val="2300"/>
            </a:lnSpc>
            <a:spcBef>
              <a:spcPct val="0"/>
            </a:spcBef>
            <a:spcAft>
              <a:spcPts val="0"/>
            </a:spcAft>
          </a:pPr>
          <a:r>
            <a:rPr lang="ru-RU" sz="2400" b="0" kern="1200" dirty="0" smtClean="0"/>
            <a:t>ИТ-решения для бизнеса на платформе 1С Предприятие 8.0</a:t>
          </a:r>
          <a:endParaRPr lang="ru-RU" sz="2400" b="0" kern="1200" dirty="0"/>
        </a:p>
      </dsp:txBody>
      <dsp:txXfrm>
        <a:off x="47953" y="148030"/>
        <a:ext cx="5477085" cy="886414"/>
      </dsp:txXfrm>
    </dsp:sp>
    <dsp:sp modelId="{A086D501-5124-4D9C-B214-1599A1DF8E87}">
      <dsp:nvSpPr>
        <dsp:cNvPr id="0" name=""/>
        <dsp:cNvSpPr/>
      </dsp:nvSpPr>
      <dsp:spPr>
        <a:xfrm>
          <a:off x="0" y="1266717"/>
          <a:ext cx="5572991" cy="20179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ts val="2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/>
            <a:t>3 место:</a:t>
          </a:r>
        </a:p>
        <a:p>
          <a:pPr lvl="0" algn="l" defTabSz="1066800">
            <a:lnSpc>
              <a:spcPts val="2000"/>
            </a:lnSpc>
            <a:spcBef>
              <a:spcPct val="0"/>
            </a:spcBef>
            <a:spcAft>
              <a:spcPts val="0"/>
            </a:spcAft>
          </a:pPr>
          <a:r>
            <a:rPr lang="ru-RU" sz="2400" b="0" kern="1200" dirty="0" smtClean="0"/>
            <a:t>1. Лабораторный химический анализ</a:t>
          </a:r>
        </a:p>
        <a:p>
          <a:pPr lvl="0" algn="l" defTabSz="1066800">
            <a:lnSpc>
              <a:spcPts val="2000"/>
            </a:lnSpc>
            <a:spcBef>
              <a:spcPct val="0"/>
            </a:spcBef>
            <a:spcAft>
              <a:spcPts val="0"/>
            </a:spcAft>
          </a:pPr>
          <a:r>
            <a:rPr lang="ru-RU" sz="2400" b="0" kern="1200" dirty="0" smtClean="0"/>
            <a:t>2. Флористика</a:t>
          </a:r>
        </a:p>
        <a:p>
          <a:pPr lvl="0" algn="l" defTabSz="1066800">
            <a:lnSpc>
              <a:spcPts val="2000"/>
            </a:lnSpc>
            <a:spcBef>
              <a:spcPct val="0"/>
            </a:spcBef>
            <a:spcAft>
              <a:spcPts val="0"/>
            </a:spcAft>
          </a:pPr>
          <a:r>
            <a:rPr lang="ru-RU" sz="2400" b="0" kern="1200" dirty="0" smtClean="0"/>
            <a:t>3. Дизайн интерьера</a:t>
          </a:r>
        </a:p>
        <a:p>
          <a:pPr lvl="0" algn="l" defTabSz="1066800">
            <a:lnSpc>
              <a:spcPts val="2000"/>
            </a:lnSpc>
            <a:spcBef>
              <a:spcPct val="0"/>
            </a:spcBef>
            <a:spcAft>
              <a:spcPts val="0"/>
            </a:spcAft>
          </a:pPr>
          <a:r>
            <a:rPr lang="ru-RU" sz="2400" b="0" kern="1200" dirty="0" smtClean="0"/>
            <a:t>4. Программирование</a:t>
          </a:r>
          <a:endParaRPr lang="ru-RU" sz="2400" kern="1200" dirty="0"/>
        </a:p>
      </dsp:txBody>
      <dsp:txXfrm>
        <a:off x="98511" y="1365228"/>
        <a:ext cx="5375969" cy="1820977"/>
      </dsp:txXfrm>
    </dsp:sp>
    <dsp:sp modelId="{FEE2E1D1-522F-456E-B106-DF49B934FD59}">
      <dsp:nvSpPr>
        <dsp:cNvPr id="0" name=""/>
        <dsp:cNvSpPr/>
      </dsp:nvSpPr>
      <dsp:spPr>
        <a:xfrm>
          <a:off x="0" y="3469037"/>
          <a:ext cx="5572991" cy="119390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4 место: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/>
            <a:t>Краснодеревщик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58282" y="3527319"/>
        <a:ext cx="5456427" cy="10773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07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83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60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75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733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04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6/16/2016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5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6/16/2016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14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6/16/2016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65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0C3BFE2-83B7-4B0A-B9D3-AB28331082B3}" type="datetimeFigureOut">
              <a:rPr lang="en-US" smtClean="0"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10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23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38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0762" y="1795996"/>
            <a:ext cx="10285780" cy="3445705"/>
          </a:xfrm>
        </p:spPr>
        <p:txBody>
          <a:bodyPr>
            <a:noAutofit/>
          </a:bodyPr>
          <a:lstStyle/>
          <a:p>
            <a:r>
              <a:rPr lang="ru-RU" sz="6600" b="1" dirty="0"/>
              <a:t>Отдельные направления деятельности профессиональных образовательных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val="251623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86604"/>
            <a:ext cx="10812780" cy="544670"/>
          </a:xfrm>
        </p:spPr>
        <p:txBody>
          <a:bodyPr>
            <a:noAutofit/>
          </a:bodyPr>
          <a:lstStyle/>
          <a:p>
            <a:r>
              <a:rPr lang="ru-RU" b="1" u="sng" dirty="0" smtClean="0"/>
              <a:t>ПРОФЕССИОНАЛЬНОЕ ОБУЧЕНИЕ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1059873"/>
            <a:ext cx="10812780" cy="4809221"/>
          </a:xfrm>
        </p:spPr>
        <p:txBody>
          <a:bodyPr>
            <a:normAutofit/>
          </a:bodyPr>
          <a:lstStyle/>
          <a:p>
            <a:r>
              <a:rPr lang="ru-RU" sz="3600" b="1" u="sng" dirty="0" smtClean="0"/>
              <a:t>ПРЕДЛОЖЕНИЕ:</a:t>
            </a:r>
          </a:p>
          <a:p>
            <a:r>
              <a:rPr lang="ru-RU" sz="3600" dirty="0" smtClean="0"/>
              <a:t>ФОРМИРОВАНИЕ ГОСУДАРСТВЕННОГО ЗАДАНИЯ С ГОСУДАРСТВЕННОЙ УСЛУГОЙ – </a:t>
            </a:r>
          </a:p>
          <a:p>
            <a:r>
              <a:rPr lang="ru-RU" sz="3600" b="1" dirty="0" smtClean="0"/>
              <a:t>«ПРОФЕССИОНАЛЬНОЕ ОБУЧЕНИЕ»</a:t>
            </a:r>
          </a:p>
          <a:p>
            <a:r>
              <a:rPr lang="ru-RU" sz="3600" dirty="0" smtClean="0"/>
              <a:t>КАТЕГОРИЯ ПОТРЕБИТЕЛЕЙ: </a:t>
            </a:r>
          </a:p>
          <a:p>
            <a:r>
              <a:rPr lang="ru-RU" sz="3600" b="1" dirty="0" smtClean="0"/>
              <a:t>ЛИЦА, ИМЕЮЩИЕ ОСНОВНОЕ ОБЩЕЕ ОБРАЗОВАНИЕ</a:t>
            </a:r>
          </a:p>
          <a:p>
            <a:r>
              <a:rPr lang="ru-RU" sz="3600" b="1" dirty="0" smtClean="0"/>
              <a:t>ПЕРЕРАСПРЕДЕЛЕНИЕ КЦП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28566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8764" y="237061"/>
            <a:ext cx="10745810" cy="877887"/>
          </a:xfrm>
        </p:spPr>
        <p:txBody>
          <a:bodyPr>
            <a:normAutofit/>
          </a:bodyPr>
          <a:lstStyle/>
          <a:p>
            <a:r>
              <a:rPr lang="en-US" sz="5400" b="1" dirty="0" err="1" smtClean="0"/>
              <a:t>WorldSkills</a:t>
            </a:r>
            <a:r>
              <a:rPr lang="en-US" sz="5400" b="1" dirty="0" smtClean="0"/>
              <a:t> Russia</a:t>
            </a:r>
            <a:endParaRPr lang="ru-RU" sz="54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4820121"/>
              </p:ext>
            </p:extLst>
          </p:nvPr>
        </p:nvGraphicFramePr>
        <p:xfrm>
          <a:off x="407313" y="1327760"/>
          <a:ext cx="10590539" cy="136928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380423"/>
                <a:gridCol w="1776846"/>
                <a:gridCol w="2140527"/>
                <a:gridCol w="1292743"/>
              </a:tblGrid>
              <a:tr h="6187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effectLst/>
                        </a:rPr>
                        <a:t>ЧЕМПИОНАТЫ </a:t>
                      </a:r>
                      <a:r>
                        <a:rPr lang="ru-RU" sz="2400" b="1" u="none" strike="noStrike" dirty="0">
                          <a:effectLst/>
                        </a:rPr>
                        <a:t>ПЕРМСКОГО КРАЯ: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</a:rPr>
                        <a:t>Участники 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</a:rPr>
                        <a:t>Компетенции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</a:rPr>
                        <a:t>Эксперты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10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I </a:t>
                      </a:r>
                      <a:r>
                        <a:rPr lang="ru-RU" sz="2400" u="none" strike="noStrike" dirty="0">
                          <a:effectLst/>
                        </a:rPr>
                        <a:t>Краевой чемпионат 2015: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>
                          <a:effectLst/>
                        </a:rPr>
                        <a:t>21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>
                          <a:effectLst/>
                        </a:rPr>
                        <a:t>4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42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10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II </a:t>
                      </a:r>
                      <a:r>
                        <a:rPr lang="ru-RU" sz="2400" u="none" strike="noStrike">
                          <a:effectLst/>
                        </a:rPr>
                        <a:t>Краевой чемпионат 2016: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>
                          <a:effectLst/>
                        </a:rPr>
                        <a:t>75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>
                          <a:effectLst/>
                        </a:rPr>
                        <a:t>14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160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D2AC-15B5-473E-8E0F-5B939F2A3065}" type="slidenum">
              <a:rPr lang="ru-RU" altLang="ru-RU" smtClean="0">
                <a:solidFill>
                  <a:prstClr val="white"/>
                </a:solidFill>
              </a:rPr>
              <a:pPr/>
              <a:t>2</a:t>
            </a:fld>
            <a:endParaRPr lang="ru-RU" altLang="ru-RU" dirty="0">
              <a:solidFill>
                <a:prstClr val="white"/>
              </a:solidFill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88" y="2909852"/>
            <a:ext cx="10603064" cy="3668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647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664" y="274639"/>
            <a:ext cx="10354072" cy="877887"/>
          </a:xfrm>
        </p:spPr>
        <p:txBody>
          <a:bodyPr/>
          <a:lstStyle/>
          <a:p>
            <a:r>
              <a:rPr lang="en-US" b="1" dirty="0" err="1"/>
              <a:t>WorldSkills</a:t>
            </a:r>
            <a:r>
              <a:rPr lang="en-US" b="1" dirty="0"/>
              <a:t> Russia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D2AC-15B5-473E-8E0F-5B939F2A3065}" type="slidenum">
              <a:rPr lang="ru-RU" altLang="ru-RU" smtClean="0">
                <a:solidFill>
                  <a:prstClr val="white"/>
                </a:solidFill>
              </a:rPr>
              <a:pPr/>
              <a:t>3</a:t>
            </a:fld>
            <a:endParaRPr lang="ru-RU" altLang="ru-RU" dirty="0">
              <a:solidFill>
                <a:prstClr val="white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433396"/>
              </p:ext>
            </p:extLst>
          </p:nvPr>
        </p:nvGraphicFramePr>
        <p:xfrm>
          <a:off x="74663" y="1278081"/>
          <a:ext cx="11791753" cy="202622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967401"/>
                <a:gridCol w="1298863"/>
                <a:gridCol w="1519146"/>
                <a:gridCol w="1016236"/>
                <a:gridCol w="820882"/>
                <a:gridCol w="872836"/>
                <a:gridCol w="945573"/>
                <a:gridCol w="1350816"/>
              </a:tblGrid>
              <a:tr h="10131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</a:rPr>
                        <a:t>ПОЛУФИНАЛ </a:t>
                      </a:r>
                      <a:r>
                        <a:rPr lang="ru-RU" sz="1800" b="1" u="none" strike="noStrike" dirty="0">
                          <a:effectLst/>
                        </a:rPr>
                        <a:t>НАЦИОНАЛЬНОГО ЧЕМПИОНАТА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Участники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Компетенции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Эксперты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3 место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2 место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1 место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</a:rPr>
                        <a:t>Кол</a:t>
                      </a:r>
                      <a:r>
                        <a:rPr lang="en-US" sz="1800" b="1" u="none" strike="noStrike" dirty="0" smtClean="0">
                          <a:effectLst/>
                        </a:rPr>
                        <a:t>-</a:t>
                      </a:r>
                      <a:r>
                        <a:rPr lang="ru-RU" sz="1800" b="1" u="none" strike="noStrike" dirty="0" smtClean="0">
                          <a:effectLst/>
                        </a:rPr>
                        <a:t>во призовых </a:t>
                      </a:r>
                      <a:r>
                        <a:rPr lang="ru-RU" sz="1800" b="1" u="none" strike="noStrike" dirty="0">
                          <a:effectLst/>
                        </a:rPr>
                        <a:t>мест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0131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</a:rPr>
                        <a:t>В 2016 году в г. Саранск, Республика Мордовия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effectLst/>
                        </a:rPr>
                        <a:t>14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dirty="0" smtClean="0">
                          <a:effectLst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effectLst/>
                        </a:rPr>
                        <a:t>14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effectLst/>
                          <a:latin typeface="+mn-lt"/>
                        </a:rPr>
                        <a:t>2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effectLst/>
                        </a:rPr>
                        <a:t>9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4452903"/>
              </p:ext>
            </p:extLst>
          </p:nvPr>
        </p:nvGraphicFramePr>
        <p:xfrm>
          <a:off x="74664" y="3667992"/>
          <a:ext cx="11791754" cy="239184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884272"/>
                <a:gridCol w="1163782"/>
                <a:gridCol w="1454727"/>
                <a:gridCol w="948390"/>
                <a:gridCol w="843514"/>
                <a:gridCol w="843514"/>
                <a:gridCol w="843514"/>
                <a:gridCol w="1810041"/>
              </a:tblGrid>
              <a:tr h="11021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smtClean="0">
                          <a:effectLst/>
                        </a:rPr>
                        <a:t>ФИНАЛ</a:t>
                      </a:r>
                      <a:r>
                        <a:rPr lang="ru-RU" sz="1600" b="1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600" b="1" u="none" strike="noStrike" dirty="0" smtClean="0">
                          <a:effectLst/>
                        </a:rPr>
                        <a:t>НАЦИОНАЛЬНОГО </a:t>
                      </a:r>
                      <a:r>
                        <a:rPr lang="ru-RU" sz="1600" b="1" u="none" strike="noStrike" dirty="0">
                          <a:effectLst/>
                        </a:rPr>
                        <a:t>ЧЕМПИОНАТА: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Участники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Компетенции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Эксперты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3 место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2 место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 место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>Кол-во</a:t>
                      </a:r>
                      <a:r>
                        <a:rPr lang="ru-RU" sz="1600" b="1" u="none" strike="noStrike" baseline="0" dirty="0" smtClean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>призовых </a:t>
                      </a:r>
                      <a:r>
                        <a:rPr lang="ru-RU" sz="1600" b="1" u="none" strike="noStrike" dirty="0">
                          <a:effectLst/>
                        </a:rPr>
                        <a:t>мест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0591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</a:rPr>
                        <a:t>В 2016 году </a:t>
                      </a:r>
                      <a:endParaRPr lang="ru-RU" sz="28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2800" u="none" strike="noStrike" dirty="0" smtClean="0">
                          <a:effectLst/>
                        </a:rPr>
                        <a:t>г</a:t>
                      </a:r>
                      <a:r>
                        <a:rPr lang="ru-RU" sz="2800" u="none" strike="noStrike" dirty="0">
                          <a:effectLst/>
                        </a:rPr>
                        <a:t>. </a:t>
                      </a:r>
                      <a:r>
                        <a:rPr lang="ru-RU" sz="2800" u="none" strike="noStrike" dirty="0" smtClean="0">
                          <a:effectLst/>
                        </a:rPr>
                        <a:t>Красногорск Московской области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effectLst/>
                        </a:rPr>
                        <a:t>6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effectLst/>
                        </a:rPr>
                        <a:t>6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effectLst/>
                        </a:rPr>
                        <a:t>15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effectLst/>
                        </a:rPr>
                        <a:t>4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effectLst/>
                        </a:rPr>
                        <a:t>0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effectLst/>
                        </a:rPr>
                        <a:t>1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effectLst/>
                        </a:rPr>
                        <a:t>5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0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890" y="287165"/>
            <a:ext cx="10354072" cy="877887"/>
          </a:xfrm>
        </p:spPr>
        <p:txBody>
          <a:bodyPr>
            <a:normAutofit/>
          </a:bodyPr>
          <a:lstStyle/>
          <a:p>
            <a:r>
              <a:rPr lang="en-US" sz="4400" b="1" dirty="0" err="1"/>
              <a:t>WorldSkills</a:t>
            </a:r>
            <a:r>
              <a:rPr lang="en-US" sz="4400" b="1" dirty="0"/>
              <a:t> </a:t>
            </a:r>
            <a:r>
              <a:rPr lang="en-US" sz="4400" b="1" dirty="0" smtClean="0"/>
              <a:t>Russia</a:t>
            </a:r>
            <a:r>
              <a:rPr lang="ru-RU" sz="4400" b="1" dirty="0" smtClean="0"/>
              <a:t> – Полуфинал ПФО - 2016</a:t>
            </a:r>
            <a:endParaRPr lang="ru-RU" sz="4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D2AC-15B5-473E-8E0F-5B939F2A3065}" type="slidenum">
              <a:rPr lang="ru-RU" altLang="ru-RU" smtClean="0">
                <a:solidFill>
                  <a:prstClr val="white"/>
                </a:solidFill>
              </a:rPr>
              <a:pPr/>
              <a:t>4</a:t>
            </a:fld>
            <a:endParaRPr lang="ru-RU" altLang="ru-RU" dirty="0">
              <a:solidFill>
                <a:prstClr val="white"/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176728"/>
              </p:ext>
            </p:extLst>
          </p:nvPr>
        </p:nvGraphicFramePr>
        <p:xfrm>
          <a:off x="175365" y="1362206"/>
          <a:ext cx="5624186" cy="5365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7522774" y="2589309"/>
            <a:ext cx="34750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Пермский край занял </a:t>
            </a:r>
            <a:br>
              <a:rPr lang="ru-RU" sz="2400" b="1" dirty="0" smtClean="0"/>
            </a:br>
            <a:r>
              <a:rPr lang="ru-RU" sz="2400" b="1" u="sng" dirty="0" smtClean="0"/>
              <a:t>4 </a:t>
            </a:r>
            <a:r>
              <a:rPr lang="ru-RU" sz="2400" b="1" u="sng" dirty="0"/>
              <a:t>место </a:t>
            </a:r>
            <a:r>
              <a:rPr lang="ru-RU" sz="2400" b="1" dirty="0"/>
              <a:t>в медальном зачете из 14 регионов Приволжского федерального </a:t>
            </a:r>
            <a:r>
              <a:rPr lang="ru-RU" sz="2400" b="1" dirty="0" smtClean="0"/>
              <a:t>округа</a:t>
            </a:r>
            <a:endParaRPr lang="ru-RU" sz="2400" b="1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4419" y="4684732"/>
            <a:ext cx="2236293" cy="2043183"/>
          </a:xfrm>
          <a:prstGeom prst="rect">
            <a:avLst/>
          </a:prstGeom>
        </p:spPr>
      </p:pic>
      <p:sp>
        <p:nvSpPr>
          <p:cNvPr id="14" name="Стрелка вправо 13"/>
          <p:cNvSpPr/>
          <p:nvPr/>
        </p:nvSpPr>
        <p:spPr>
          <a:xfrm>
            <a:off x="6062590" y="2732088"/>
            <a:ext cx="1240077" cy="165343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94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2289" y="418802"/>
            <a:ext cx="10058400" cy="987244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WorldSkills</a:t>
            </a:r>
            <a:r>
              <a:rPr lang="en-US" b="1" dirty="0"/>
              <a:t> Russia</a:t>
            </a:r>
            <a:r>
              <a:rPr lang="ru-RU" b="1" dirty="0"/>
              <a:t> –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Финал Национального чемпионата- </a:t>
            </a:r>
            <a:r>
              <a:rPr lang="ru-RU" b="1" dirty="0"/>
              <a:t>2016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4458865"/>
              </p:ext>
            </p:extLst>
          </p:nvPr>
        </p:nvGraphicFramePr>
        <p:xfrm>
          <a:off x="609599" y="1600200"/>
          <a:ext cx="5572991" cy="4763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D2AC-15B5-473E-8E0F-5B939F2A3065}" type="slidenum">
              <a:rPr lang="ru-RU" altLang="ru-RU" smtClean="0">
                <a:solidFill>
                  <a:prstClr val="white"/>
                </a:solidFill>
              </a:rPr>
              <a:pPr/>
              <a:t>5</a:t>
            </a:fld>
            <a:endParaRPr lang="ru-RU" altLang="ru-RU" dirty="0">
              <a:solidFill>
                <a:prstClr val="white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6597373" y="3086742"/>
            <a:ext cx="1340284" cy="140396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237913" y="2376541"/>
            <a:ext cx="29206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Команда </a:t>
            </a:r>
            <a:r>
              <a:rPr lang="ru-RU" sz="2400" b="1" dirty="0"/>
              <a:t>Пермского края заняла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u="sng" dirty="0" smtClean="0"/>
              <a:t>16 </a:t>
            </a:r>
            <a:r>
              <a:rPr lang="ru-RU" sz="2400" b="1" u="sng" dirty="0"/>
              <a:t>место </a:t>
            </a:r>
            <a:r>
              <a:rPr lang="ru-RU" sz="2400" b="1" dirty="0"/>
              <a:t>в медальном зачете из 59 регионов-участников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715" y="4684865"/>
            <a:ext cx="22367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680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668" y="106298"/>
            <a:ext cx="11014012" cy="602039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Прием заявлений 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668" y="708337"/>
            <a:ext cx="11861442" cy="560231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НАЧАЛО РАБОТЫ ПРИЕМНЫХ КОМИССИЙ – </a:t>
            </a:r>
          </a:p>
          <a:p>
            <a:pPr algn="ctr"/>
            <a:r>
              <a:rPr lang="ru-RU" sz="2800" b="1" u="sng" dirty="0" smtClean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НЕ ПОЗДНЕЕ 20 ИЮНЯ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ПРИЕМ ТОЛЬКО НА 1 КУРС</a:t>
            </a:r>
          </a:p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Сроки приема заявлений – </a:t>
            </a:r>
            <a:r>
              <a:rPr lang="ru-RU" sz="2800" u="sng" dirty="0" smtClean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до </a:t>
            </a:r>
            <a:r>
              <a:rPr lang="ru-RU" sz="2800" b="1" u="sng" dirty="0" smtClean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15 </a:t>
            </a:r>
            <a:r>
              <a:rPr lang="ru-RU" sz="2800" b="1" u="sng" dirty="0" smtClean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августа </a:t>
            </a:r>
          </a:p>
          <a:p>
            <a:pPr algn="ctr"/>
            <a:r>
              <a:rPr lang="ru-RU" sz="2800" b="1" u="sng" dirty="0" smtClean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и </a:t>
            </a:r>
            <a:r>
              <a:rPr lang="ru-RU" sz="2800" b="1" u="sng" dirty="0" smtClean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до 25 </a:t>
            </a:r>
            <a:r>
              <a:rPr lang="ru-RU" sz="2800" b="1" u="sng" dirty="0" smtClean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ноября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при наличии свободных мест</a:t>
            </a:r>
          </a:p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Срок приема заявлений абитуриентов, проходящих вступительные испытания – </a:t>
            </a:r>
            <a:r>
              <a:rPr lang="ru-RU" sz="2800" u="sng" dirty="0" smtClean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до </a:t>
            </a:r>
            <a:r>
              <a:rPr lang="ru-RU" sz="2800" b="1" u="sng" dirty="0" smtClean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10 </a:t>
            </a:r>
            <a:r>
              <a:rPr lang="ru-RU" sz="2800" b="1" u="sng" dirty="0" smtClean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августа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Документы абитуриентов: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оригинал или ксерокопию документов, удостоверяющих личность;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оригинал или ксерокопию документа об образовании;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- 4 фотографии;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медицинский осмотр (при необходимости)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ru-RU" sz="2400" dirty="0">
              <a:solidFill>
                <a:schemeClr val="accent2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29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790" y="969926"/>
            <a:ext cx="11809926" cy="508715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Результаты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вступительных испытаний оцениваются по </a:t>
            </a:r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600" b="1" u="sng" dirty="0" smtClean="0">
                <a:solidFill>
                  <a:schemeClr val="accent2">
                    <a:lumMod val="50000"/>
                  </a:schemeClr>
                </a:solidFill>
              </a:rPr>
              <a:t>зачетной системе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(зачет/незачет)</a:t>
            </a:r>
          </a:p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Издается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приказ о зачислении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, приложением к нему - </a:t>
            </a:r>
            <a:r>
              <a:rPr lang="ru-RU" sz="3600" b="1" dirty="0" err="1" smtClean="0">
                <a:solidFill>
                  <a:schemeClr val="accent2">
                    <a:lumMod val="50000"/>
                  </a:schemeClr>
                </a:solidFill>
              </a:rPr>
              <a:t>пофамильный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 перечень зачисленных</a:t>
            </a:r>
            <a:endParaRPr lang="ru-RU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Количество зачисленных </a:t>
            </a:r>
            <a:r>
              <a:rPr lang="ru-RU" sz="3600" b="1" u="sng" dirty="0" smtClean="0">
                <a:solidFill>
                  <a:schemeClr val="accent2">
                    <a:lumMod val="50000"/>
                  </a:schemeClr>
                </a:solidFill>
              </a:rPr>
              <a:t>СТРОГО В СООТВЕТСТВИИ С КЦП</a:t>
            </a:r>
          </a:p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Приказ с приложением размещается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на следующий рабочий день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после издания на информационном стенде приемной комиссии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и на официальном сайте ОО. </a:t>
            </a:r>
          </a:p>
          <a:p>
            <a:pPr algn="just"/>
            <a:endParaRPr lang="ru-RU" b="1" i="1" dirty="0" smtClean="0">
              <a:solidFill>
                <a:schemeClr val="accent2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accent2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849" y="140525"/>
            <a:ext cx="118027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u="sng" dirty="0" smtClean="0"/>
              <a:t>Вступительные испытания и зачисление</a:t>
            </a:r>
            <a:endParaRPr lang="ru-RU" sz="4400" u="sng" dirty="0"/>
          </a:p>
        </p:txBody>
      </p:sp>
    </p:spTree>
    <p:extLst>
      <p:ext uri="{BB962C8B-B14F-4D97-AF65-F5344CB8AC3E}">
        <p14:creationId xmlns:p14="http://schemas.microsoft.com/office/powerpoint/2010/main" val="60194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728" y="0"/>
            <a:ext cx="11923260" cy="734997"/>
          </a:xfrm>
        </p:spPr>
        <p:txBody>
          <a:bodyPr>
            <a:noAutofit/>
          </a:bodyPr>
          <a:lstStyle/>
          <a:p>
            <a:r>
              <a:rPr lang="ru-RU" sz="3800" b="1" u="sng" dirty="0" smtClean="0">
                <a:latin typeface="+mn-lt"/>
              </a:rPr>
              <a:t>Прием лиц с ограниченными возможностями здоровья</a:t>
            </a:r>
            <a:endParaRPr lang="ru-RU" sz="3800" b="1" u="sng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577" y="837126"/>
            <a:ext cx="11758411" cy="5550795"/>
          </a:xfrm>
        </p:spPr>
        <p:txBody>
          <a:bodyPr>
            <a:noAutofit/>
          </a:bodyPr>
          <a:lstStyle/>
          <a:p>
            <a:r>
              <a:rPr lang="ru-RU" sz="3200" cap="none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базовом перечне государственных услуг </a:t>
            </a:r>
            <a:r>
              <a:rPr lang="ru-RU" sz="3200" b="1" cap="none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200" b="1" u="sng" cap="none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профессиональное обучение </a:t>
            </a:r>
          </a:p>
          <a:p>
            <a:r>
              <a:rPr lang="ru-RU" sz="3200" u="sng" cap="none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категория потребителей</a:t>
            </a:r>
            <a:r>
              <a:rPr lang="ru-RU" sz="3200" b="1" u="sng" cap="none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физические лица с ограниченными возможностями здоровья</a:t>
            </a:r>
          </a:p>
          <a:p>
            <a:r>
              <a:rPr lang="ru-RU" sz="3200" cap="none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приказе учредителя о государственном задании </a:t>
            </a:r>
            <a:r>
              <a:rPr lang="ru-RU" sz="3200" b="1" cap="none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200" b="1" u="sng" cap="none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аналогично</a:t>
            </a:r>
          </a:p>
          <a:p>
            <a:r>
              <a:rPr lang="ru-RU" sz="3200" cap="none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пункте 6 приказ </a:t>
            </a:r>
            <a:r>
              <a:rPr lang="ru-RU" sz="3200" cap="none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</a:t>
            </a:r>
            <a:r>
              <a:rPr lang="ru-RU" sz="3200" cap="none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cap="none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</a:t>
            </a:r>
            <a:r>
              <a:rPr lang="ru-RU" sz="3200" cap="none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 18.04.2016 № 292 </a:t>
            </a:r>
            <a:r>
              <a:rPr lang="ru-RU" sz="3200" b="1" cap="none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к освоению программ профессионального обучения допускаются лица с </a:t>
            </a:r>
            <a:r>
              <a:rPr lang="ru-RU" sz="3200" b="1" cap="none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овз</a:t>
            </a:r>
            <a:r>
              <a:rPr lang="ru-RU" sz="3200" b="1" cap="none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(с различной степенью умственной отсталости), не имеющие основного общего или среднего общего образования</a:t>
            </a:r>
            <a:endParaRPr lang="ru-RU" sz="3200" b="1" cap="none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30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86604"/>
            <a:ext cx="11772900" cy="565452"/>
          </a:xfrm>
        </p:spPr>
        <p:txBody>
          <a:bodyPr>
            <a:noAutofit/>
          </a:bodyPr>
          <a:lstStyle/>
          <a:p>
            <a:r>
              <a:rPr lang="ru-RU" sz="3800" b="1" u="sng" dirty="0"/>
              <a:t>Прием лиц с ограниченными возможностями здоровья</a:t>
            </a:r>
            <a:endParaRPr lang="ru-RU" sz="3800" dirty="0"/>
          </a:p>
        </p:txBody>
      </p:sp>
      <p:sp>
        <p:nvSpPr>
          <p:cNvPr id="6" name="TextBox 5"/>
          <p:cNvSpPr txBox="1"/>
          <p:nvPr/>
        </p:nvSpPr>
        <p:spPr>
          <a:xfrm>
            <a:off x="436418" y="1246909"/>
            <a:ext cx="4561609" cy="646331"/>
          </a:xfrm>
          <a:prstGeom prst="rect">
            <a:avLst/>
          </a:prstGeom>
          <a:noFill/>
          <a:ln w="571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ПРОГРАММЫ </a:t>
            </a:r>
          </a:p>
          <a:p>
            <a:pPr algn="ctr"/>
            <a:r>
              <a:rPr lang="ru-RU" b="1" dirty="0" smtClean="0"/>
              <a:t>ПРОФЕССИОНАЛЬНОГО ОБУЧЕНИЯ</a:t>
            </a:r>
            <a:endParaRPr lang="ru-RU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883227" y="1943100"/>
            <a:ext cx="509155" cy="1683327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3645115"/>
            <a:ext cx="2514599" cy="2308324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Выпускники специальных (коррекционных) школ </a:t>
            </a:r>
          </a:p>
          <a:p>
            <a:pPr algn="ctr"/>
            <a:r>
              <a:rPr lang="ru-RU" sz="2400" b="1" dirty="0" smtClean="0"/>
              <a:t>(классов) </a:t>
            </a:r>
          </a:p>
          <a:p>
            <a:pPr algn="ctr"/>
            <a:r>
              <a:rPr lang="ru-RU" sz="2400" b="1" dirty="0" smtClean="0"/>
              <a:t>8 вида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717221" y="3626427"/>
            <a:ext cx="2852307" cy="2308324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Лица, выпущенные из школы со справкой и имеющие заключение</a:t>
            </a:r>
          </a:p>
          <a:p>
            <a:pPr algn="ctr"/>
            <a:r>
              <a:rPr lang="ru-RU" sz="2400" b="1" dirty="0" smtClean="0"/>
              <a:t> ПМПК</a:t>
            </a:r>
            <a:endParaRPr lang="ru-RU" sz="2400" b="1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H="1" flipV="1">
            <a:off x="4028210" y="1943101"/>
            <a:ext cx="595745" cy="1683326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886450" y="1246908"/>
            <a:ext cx="4561609" cy="646331"/>
          </a:xfrm>
          <a:prstGeom prst="rect">
            <a:avLst/>
          </a:prstGeom>
          <a:noFill/>
          <a:ln w="571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ПРОГРАММЫ СРЕДНЕГО</a:t>
            </a:r>
          </a:p>
          <a:p>
            <a:pPr algn="ctr"/>
            <a:r>
              <a:rPr lang="ru-RU" b="1" dirty="0" smtClean="0"/>
              <a:t>ПРОФЕССИОНАЛЬНОГО ОБРАЗОВАНИЯ</a:t>
            </a:r>
            <a:endParaRPr lang="ru-RU" b="1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H="1" flipV="1">
            <a:off x="9161319" y="1961789"/>
            <a:ext cx="824345" cy="1664638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7110846" y="1961788"/>
            <a:ext cx="509155" cy="1683327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967846" y="3645115"/>
            <a:ext cx="2531918" cy="2308324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Выпускники специальных (коррекционных) школ </a:t>
            </a:r>
          </a:p>
          <a:p>
            <a:pPr algn="ctr"/>
            <a:r>
              <a:rPr lang="ru-RU" sz="2400" b="1" dirty="0" smtClean="0"/>
              <a:t>(классов) </a:t>
            </a:r>
          </a:p>
          <a:p>
            <a:pPr algn="ctr"/>
            <a:r>
              <a:rPr lang="ru-RU" sz="2400" b="1" dirty="0" smtClean="0"/>
              <a:t>7 вида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9161319" y="3626427"/>
            <a:ext cx="2286000" cy="2308324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Лица, </a:t>
            </a:r>
          </a:p>
          <a:p>
            <a:pPr algn="ctr"/>
            <a:r>
              <a:rPr lang="ru-RU" sz="2400" b="1" dirty="0" smtClean="0"/>
              <a:t>имеющие основное общее или среднее общее</a:t>
            </a:r>
          </a:p>
          <a:p>
            <a:pPr algn="ctr"/>
            <a:r>
              <a:rPr lang="ru-RU" sz="2400" b="1" dirty="0" smtClean="0"/>
              <a:t>образование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07575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530</TotalTime>
  <Words>501</Words>
  <Application>Microsoft Office PowerPoint</Application>
  <PresentationFormat>Широкоэкранный</PresentationFormat>
  <Paragraphs>129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 Unicode MS</vt:lpstr>
      <vt:lpstr>Arial</vt:lpstr>
      <vt:lpstr>Calibri</vt:lpstr>
      <vt:lpstr>Calibri Light</vt:lpstr>
      <vt:lpstr>Times New Roman</vt:lpstr>
      <vt:lpstr>Ретро</vt:lpstr>
      <vt:lpstr>Отдельные направления деятельности профессиональных образовательных организаций</vt:lpstr>
      <vt:lpstr>WorldSkills Russia</vt:lpstr>
      <vt:lpstr>WorldSkills Russia</vt:lpstr>
      <vt:lpstr>WorldSkills Russia – Полуфинал ПФО - 2016</vt:lpstr>
      <vt:lpstr>WorldSkills Russia –  Финал Национального чемпионата- 2016</vt:lpstr>
      <vt:lpstr>Прием заявлений </vt:lpstr>
      <vt:lpstr>Презентация PowerPoint</vt:lpstr>
      <vt:lpstr>Прием лиц с ограниченными возможностями здоровья</vt:lpstr>
      <vt:lpstr>Прием лиц с ограниченными возможностями здоровья</vt:lpstr>
      <vt:lpstr>ПРОФЕССИОНАЛЬНОЕ ОБУЧЕНИЕ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Отдельные направления деятельности профессиональных образовательных организаций</dc:title>
  <dc:creator>Вельможина Ольга Владимировна</dc:creator>
  <cp:lastModifiedBy>Дмитрий</cp:lastModifiedBy>
  <cp:revision>51</cp:revision>
  <dcterms:created xsi:type="dcterms:W3CDTF">2016-02-10T09:07:38Z</dcterms:created>
  <dcterms:modified xsi:type="dcterms:W3CDTF">2016-06-16T16:51:13Z</dcterms:modified>
</cp:coreProperties>
</file>