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2" r:id="rId2"/>
    <p:sldId id="283" r:id="rId3"/>
    <p:sldId id="270" r:id="rId4"/>
    <p:sldId id="259" r:id="rId5"/>
    <p:sldId id="271" r:id="rId6"/>
    <p:sldId id="263" r:id="rId7"/>
    <p:sldId id="28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34" autoAdjust="0"/>
    <p:restoredTop sz="94628" autoAdjust="0"/>
  </p:normalViewPr>
  <p:slideViewPr>
    <p:cSldViewPr snapToGrid="0">
      <p:cViewPr varScale="1">
        <p:scale>
          <a:sx n="87" d="100"/>
          <a:sy n="87" d="100"/>
        </p:scale>
        <p:origin x="49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26D404-F7F0-46A4-AAB5-C02A7F281008}" type="doc">
      <dgm:prSet loTypeId="urn:microsoft.com/office/officeart/2009/3/layout/PlusandMinus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91A5AF-BEB2-42C4-8B69-C204623C08F1}">
      <dgm:prSet phldrT="[Текст]"/>
      <dgm:spPr/>
      <dgm:t>
        <a:bodyPr/>
        <a:lstStyle/>
        <a:p>
          <a:r>
            <a:rPr lang="ru-RU" dirty="0" smtClean="0"/>
            <a:t>Результаты проверок показывают высокий уровень составления учебно-планирующей и учебно-методической документации. </a:t>
          </a:r>
          <a:endParaRPr lang="ru-RU" dirty="0"/>
        </a:p>
      </dgm:t>
    </dgm:pt>
    <dgm:pt modelId="{AB239AC4-6882-4DD7-8A75-CB13AFEF4EEF}" type="parTrans" cxnId="{3406BA68-3AF4-463D-986F-48C4550BE92A}">
      <dgm:prSet/>
      <dgm:spPr/>
      <dgm:t>
        <a:bodyPr/>
        <a:lstStyle/>
        <a:p>
          <a:endParaRPr lang="ru-RU"/>
        </a:p>
      </dgm:t>
    </dgm:pt>
    <dgm:pt modelId="{DE24684E-B9B4-43FC-AEBC-C2F3B62C2D04}" type="sibTrans" cxnId="{3406BA68-3AF4-463D-986F-48C4550BE92A}">
      <dgm:prSet/>
      <dgm:spPr/>
      <dgm:t>
        <a:bodyPr/>
        <a:lstStyle/>
        <a:p>
          <a:endParaRPr lang="ru-RU"/>
        </a:p>
      </dgm:t>
    </dgm:pt>
    <dgm:pt modelId="{B6C3FFC5-5345-475F-A3F2-8E9F910A67D3}">
      <dgm:prSet phldrT="[Текст]"/>
      <dgm:spPr/>
      <dgm:t>
        <a:bodyPr/>
        <a:lstStyle/>
        <a:p>
          <a:r>
            <a:rPr lang="ru-RU" dirty="0" smtClean="0"/>
            <a:t>Необходимо обратить особое внимание </a:t>
          </a:r>
          <a:r>
            <a:rPr lang="ru-RU" smtClean="0"/>
            <a:t>на </a:t>
          </a:r>
          <a:r>
            <a:rPr lang="ru-RU" dirty="0" smtClean="0"/>
            <a:t>формирование учебных планов и приказов </a:t>
          </a:r>
          <a:r>
            <a:rPr lang="ru-RU" smtClean="0"/>
            <a:t>о тарификации. </a:t>
          </a:r>
          <a:endParaRPr lang="ru-RU" dirty="0" smtClean="0"/>
        </a:p>
        <a:p>
          <a:endParaRPr lang="ru-RU" dirty="0"/>
        </a:p>
      </dgm:t>
    </dgm:pt>
    <dgm:pt modelId="{D80CD46F-F388-4407-B3A2-74EF0C53AB06}" type="parTrans" cxnId="{FEF4F08A-984F-4E79-BEA8-4CA036968735}">
      <dgm:prSet/>
      <dgm:spPr/>
      <dgm:t>
        <a:bodyPr/>
        <a:lstStyle/>
        <a:p>
          <a:endParaRPr lang="ru-RU"/>
        </a:p>
      </dgm:t>
    </dgm:pt>
    <dgm:pt modelId="{BAC2C857-8AF2-42E6-B46F-F49B51718229}" type="sibTrans" cxnId="{FEF4F08A-984F-4E79-BEA8-4CA036968735}">
      <dgm:prSet/>
      <dgm:spPr/>
      <dgm:t>
        <a:bodyPr/>
        <a:lstStyle/>
        <a:p>
          <a:endParaRPr lang="ru-RU"/>
        </a:p>
      </dgm:t>
    </dgm:pt>
    <dgm:pt modelId="{7B6ADD6B-19A3-45EA-9CFC-3948EEC898F9}" type="pres">
      <dgm:prSet presAssocID="{A726D404-F7F0-46A4-AAB5-C02A7F281008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EB0053-C158-4EF4-906E-E5E48FC47649}" type="pres">
      <dgm:prSet presAssocID="{A726D404-F7F0-46A4-AAB5-C02A7F281008}" presName="Background" presStyleLbl="bgImgPlace1" presStyleIdx="0" presStyleCnt="1"/>
      <dgm:spPr/>
    </dgm:pt>
    <dgm:pt modelId="{4E817721-B49B-4C1B-8271-EB4BA9F39836}" type="pres">
      <dgm:prSet presAssocID="{A726D404-F7F0-46A4-AAB5-C02A7F281008}" presName="ParentText1" presStyleLbl="revTx" presStyleIdx="0" presStyleCnt="2" custScaleX="1038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DD2C2C-FAF1-4292-A0B5-DBFB2094974F}" type="pres">
      <dgm:prSet presAssocID="{A726D404-F7F0-46A4-AAB5-C02A7F281008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E3ADCB-2506-489E-9EEA-8009CACA89C8}" type="pres">
      <dgm:prSet presAssocID="{A726D404-F7F0-46A4-AAB5-C02A7F281008}" presName="Plus" presStyleLbl="alignNode1" presStyleIdx="0" presStyleCnt="2" custScaleX="66807" custScaleY="62426"/>
      <dgm:spPr/>
    </dgm:pt>
    <dgm:pt modelId="{E30CE130-DB9D-45C7-B2E3-D46148C6A1C2}" type="pres">
      <dgm:prSet presAssocID="{A726D404-F7F0-46A4-AAB5-C02A7F281008}" presName="Minus" presStyleLbl="alignNode1" presStyleIdx="1" presStyleCnt="2" custScaleX="53097" custScaleY="47166"/>
      <dgm:spPr/>
    </dgm:pt>
    <dgm:pt modelId="{AE55AD7B-8EB6-40ED-B39D-EE6E5946CCE0}" type="pres">
      <dgm:prSet presAssocID="{A726D404-F7F0-46A4-AAB5-C02A7F281008}" presName="Divider" presStyleLbl="parChTrans1D1" presStyleIdx="0" presStyleCnt="1"/>
      <dgm:spPr/>
    </dgm:pt>
  </dgm:ptLst>
  <dgm:cxnLst>
    <dgm:cxn modelId="{CBE1D01A-0144-4A6F-8487-8483435DE10D}" type="presOf" srcId="{8291A5AF-BEB2-42C4-8B69-C204623C08F1}" destId="{4E817721-B49B-4C1B-8271-EB4BA9F39836}" srcOrd="0" destOrd="0" presId="urn:microsoft.com/office/officeart/2009/3/layout/PlusandMinus"/>
    <dgm:cxn modelId="{09982B2B-3076-4D6C-8C99-D8105CC65F74}" type="presOf" srcId="{A726D404-F7F0-46A4-AAB5-C02A7F281008}" destId="{7B6ADD6B-19A3-45EA-9CFC-3948EEC898F9}" srcOrd="0" destOrd="0" presId="urn:microsoft.com/office/officeart/2009/3/layout/PlusandMinus"/>
    <dgm:cxn modelId="{3406BA68-3AF4-463D-986F-48C4550BE92A}" srcId="{A726D404-F7F0-46A4-AAB5-C02A7F281008}" destId="{8291A5AF-BEB2-42C4-8B69-C204623C08F1}" srcOrd="0" destOrd="0" parTransId="{AB239AC4-6882-4DD7-8A75-CB13AFEF4EEF}" sibTransId="{DE24684E-B9B4-43FC-AEBC-C2F3B62C2D04}"/>
    <dgm:cxn modelId="{EEB03F10-B804-4AB2-84FC-32E67A99E742}" type="presOf" srcId="{B6C3FFC5-5345-475F-A3F2-8E9F910A67D3}" destId="{86DD2C2C-FAF1-4292-A0B5-DBFB2094974F}" srcOrd="0" destOrd="0" presId="urn:microsoft.com/office/officeart/2009/3/layout/PlusandMinus"/>
    <dgm:cxn modelId="{FEF4F08A-984F-4E79-BEA8-4CA036968735}" srcId="{A726D404-F7F0-46A4-AAB5-C02A7F281008}" destId="{B6C3FFC5-5345-475F-A3F2-8E9F910A67D3}" srcOrd="1" destOrd="0" parTransId="{D80CD46F-F388-4407-B3A2-74EF0C53AB06}" sibTransId="{BAC2C857-8AF2-42E6-B46F-F49B51718229}"/>
    <dgm:cxn modelId="{1E3AE747-1AA2-42B0-8F33-F45B99D91988}" type="presParOf" srcId="{7B6ADD6B-19A3-45EA-9CFC-3948EEC898F9}" destId="{8EEB0053-C158-4EF4-906E-E5E48FC47649}" srcOrd="0" destOrd="0" presId="urn:microsoft.com/office/officeart/2009/3/layout/PlusandMinus"/>
    <dgm:cxn modelId="{2BAC7C1A-9D34-4A9B-810C-4463024ED454}" type="presParOf" srcId="{7B6ADD6B-19A3-45EA-9CFC-3948EEC898F9}" destId="{4E817721-B49B-4C1B-8271-EB4BA9F39836}" srcOrd="1" destOrd="0" presId="urn:microsoft.com/office/officeart/2009/3/layout/PlusandMinus"/>
    <dgm:cxn modelId="{A86E2BC3-84EB-46C0-A0F0-91A48489FBAE}" type="presParOf" srcId="{7B6ADD6B-19A3-45EA-9CFC-3948EEC898F9}" destId="{86DD2C2C-FAF1-4292-A0B5-DBFB2094974F}" srcOrd="2" destOrd="0" presId="urn:microsoft.com/office/officeart/2009/3/layout/PlusandMinus"/>
    <dgm:cxn modelId="{77BA91C1-8C92-4B5F-A2A4-E8FCB7FAF772}" type="presParOf" srcId="{7B6ADD6B-19A3-45EA-9CFC-3948EEC898F9}" destId="{39E3ADCB-2506-489E-9EEA-8009CACA89C8}" srcOrd="3" destOrd="0" presId="urn:microsoft.com/office/officeart/2009/3/layout/PlusandMinus"/>
    <dgm:cxn modelId="{28AF2693-5E4A-490B-9CD7-43A8A4180E11}" type="presParOf" srcId="{7B6ADD6B-19A3-45EA-9CFC-3948EEC898F9}" destId="{E30CE130-DB9D-45C7-B2E3-D46148C6A1C2}" srcOrd="4" destOrd="0" presId="urn:microsoft.com/office/officeart/2009/3/layout/PlusandMinus"/>
    <dgm:cxn modelId="{5658A4F3-EDF9-4483-A030-FE953ABBE258}" type="presParOf" srcId="{7B6ADD6B-19A3-45EA-9CFC-3948EEC898F9}" destId="{AE55AD7B-8EB6-40ED-B39D-EE6E5946CCE0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5D37C6-2825-4BB2-B44E-01FA761443A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D76BD8-294A-4984-B602-35743FDDB4D3}">
      <dgm:prSet phldrT="[Текст]" custT="1"/>
      <dgm:spPr/>
      <dgm:t>
        <a:bodyPr/>
        <a:lstStyle/>
        <a:p>
          <a:pPr algn="l"/>
          <a:r>
            <a:rPr lang="ru-RU" sz="2800" b="1" dirty="0" smtClean="0"/>
            <a:t>Цель </a:t>
          </a:r>
          <a:r>
            <a:rPr lang="ru-RU" sz="2800" dirty="0" smtClean="0"/>
            <a:t>- контроль за соблюдением образовательными организациями законодательства в сфере образования</a:t>
          </a:r>
          <a:r>
            <a:rPr lang="ru-RU" sz="3200" dirty="0" smtClean="0"/>
            <a:t>. </a:t>
          </a:r>
          <a:endParaRPr lang="ru-RU" sz="3200" dirty="0"/>
        </a:p>
      </dgm:t>
    </dgm:pt>
    <dgm:pt modelId="{6497FDFD-6B54-48C2-A2DB-3838ABCD3833}" type="parTrans" cxnId="{E4460665-8199-46E8-9473-1C1AAF03ECF8}">
      <dgm:prSet/>
      <dgm:spPr/>
      <dgm:t>
        <a:bodyPr/>
        <a:lstStyle/>
        <a:p>
          <a:endParaRPr lang="ru-RU" sz="1100"/>
        </a:p>
      </dgm:t>
    </dgm:pt>
    <dgm:pt modelId="{78E68A47-C790-4AE6-8986-5F0031E4F6A6}" type="sibTrans" cxnId="{E4460665-8199-46E8-9473-1C1AAF03ECF8}">
      <dgm:prSet/>
      <dgm:spPr/>
      <dgm:t>
        <a:bodyPr/>
        <a:lstStyle/>
        <a:p>
          <a:endParaRPr lang="ru-RU" sz="1100"/>
        </a:p>
      </dgm:t>
    </dgm:pt>
    <dgm:pt modelId="{9CA5A03D-B973-4CD3-830A-9C5C5B7D43F1}" type="pres">
      <dgm:prSet presAssocID="{185D37C6-2825-4BB2-B44E-01FA761443A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1BEFA46-9327-4A54-944A-4DB633CCABF5}" type="pres">
      <dgm:prSet presAssocID="{9AD76BD8-294A-4984-B602-35743FDDB4D3}" presName="thickLine" presStyleLbl="alignNode1" presStyleIdx="0" presStyleCnt="1"/>
      <dgm:spPr/>
    </dgm:pt>
    <dgm:pt modelId="{17552E4B-49F2-4092-B1C6-944DFBE2A7BC}" type="pres">
      <dgm:prSet presAssocID="{9AD76BD8-294A-4984-B602-35743FDDB4D3}" presName="horz1" presStyleCnt="0"/>
      <dgm:spPr/>
    </dgm:pt>
    <dgm:pt modelId="{911DE9C3-90A0-4EDE-8A3E-E7B2C3AEC139}" type="pres">
      <dgm:prSet presAssocID="{9AD76BD8-294A-4984-B602-35743FDDB4D3}" presName="tx1" presStyleLbl="revTx" presStyleIdx="0" presStyleCnt="1"/>
      <dgm:spPr/>
      <dgm:t>
        <a:bodyPr/>
        <a:lstStyle/>
        <a:p>
          <a:endParaRPr lang="ru-RU"/>
        </a:p>
      </dgm:t>
    </dgm:pt>
    <dgm:pt modelId="{95874F98-3EEE-4605-9732-A73A729DA2C1}" type="pres">
      <dgm:prSet presAssocID="{9AD76BD8-294A-4984-B602-35743FDDB4D3}" presName="vert1" presStyleCnt="0"/>
      <dgm:spPr/>
    </dgm:pt>
  </dgm:ptLst>
  <dgm:cxnLst>
    <dgm:cxn modelId="{9474A4A1-E45C-4775-9306-26AD7E29FFD2}" type="presOf" srcId="{185D37C6-2825-4BB2-B44E-01FA761443A4}" destId="{9CA5A03D-B973-4CD3-830A-9C5C5B7D43F1}" srcOrd="0" destOrd="0" presId="urn:microsoft.com/office/officeart/2008/layout/LinedList"/>
    <dgm:cxn modelId="{E4460665-8199-46E8-9473-1C1AAF03ECF8}" srcId="{185D37C6-2825-4BB2-B44E-01FA761443A4}" destId="{9AD76BD8-294A-4984-B602-35743FDDB4D3}" srcOrd="0" destOrd="0" parTransId="{6497FDFD-6B54-48C2-A2DB-3838ABCD3833}" sibTransId="{78E68A47-C790-4AE6-8986-5F0031E4F6A6}"/>
    <dgm:cxn modelId="{6CE41B3E-D2BC-4022-9389-37AA8F2F080B}" type="presOf" srcId="{9AD76BD8-294A-4984-B602-35743FDDB4D3}" destId="{911DE9C3-90A0-4EDE-8A3E-E7B2C3AEC139}" srcOrd="0" destOrd="0" presId="urn:microsoft.com/office/officeart/2008/layout/LinedList"/>
    <dgm:cxn modelId="{DB362FE1-52E4-42AB-A970-6624D5A6EE94}" type="presParOf" srcId="{9CA5A03D-B973-4CD3-830A-9C5C5B7D43F1}" destId="{81BEFA46-9327-4A54-944A-4DB633CCABF5}" srcOrd="0" destOrd="0" presId="urn:microsoft.com/office/officeart/2008/layout/LinedList"/>
    <dgm:cxn modelId="{7CAC8459-305F-4E33-A2FD-700C4B7AAFDF}" type="presParOf" srcId="{9CA5A03D-B973-4CD3-830A-9C5C5B7D43F1}" destId="{17552E4B-49F2-4092-B1C6-944DFBE2A7BC}" srcOrd="1" destOrd="0" presId="urn:microsoft.com/office/officeart/2008/layout/LinedList"/>
    <dgm:cxn modelId="{C9947B4C-B2A9-4B4A-9C8B-9D110FCC7565}" type="presParOf" srcId="{17552E4B-49F2-4092-B1C6-944DFBE2A7BC}" destId="{911DE9C3-90A0-4EDE-8A3E-E7B2C3AEC139}" srcOrd="0" destOrd="0" presId="urn:microsoft.com/office/officeart/2008/layout/LinedList"/>
    <dgm:cxn modelId="{2CC5764C-2EB0-49CF-9689-5977A746435C}" type="presParOf" srcId="{17552E4B-49F2-4092-B1C6-944DFBE2A7BC}" destId="{95874F98-3EEE-4605-9732-A73A729DA2C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0DB190-C6F9-4AE2-BC0E-7D2C379B170C}" type="doc">
      <dgm:prSet loTypeId="urn:microsoft.com/office/officeart/2005/8/layout/v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3B75C1-4109-42F4-A2E6-C0B0B787B1CD}">
      <dgm:prSet phldrT="[Текст]"/>
      <dgm:spPr/>
      <dgm:t>
        <a:bodyPr/>
        <a:lstStyle/>
        <a:p>
          <a:r>
            <a:rPr lang="ru-RU" dirty="0" smtClean="0"/>
            <a:t>В 2015-16 гг. выпущено 4 номера журнала «Среднее профессиональное образование в Пермском крае»</a:t>
          </a:r>
          <a:endParaRPr lang="ru-RU" dirty="0"/>
        </a:p>
      </dgm:t>
    </dgm:pt>
    <dgm:pt modelId="{4E49E6BC-1947-40DB-9011-2889DC7C70F7}" type="parTrans" cxnId="{70705B02-4812-40AB-BD78-D9309D1D47F9}">
      <dgm:prSet/>
      <dgm:spPr/>
      <dgm:t>
        <a:bodyPr/>
        <a:lstStyle/>
        <a:p>
          <a:endParaRPr lang="ru-RU"/>
        </a:p>
      </dgm:t>
    </dgm:pt>
    <dgm:pt modelId="{DE997AC9-20D7-4A6B-BB6D-F1DB112634E0}" type="sibTrans" cxnId="{70705B02-4812-40AB-BD78-D9309D1D47F9}">
      <dgm:prSet/>
      <dgm:spPr/>
      <dgm:t>
        <a:bodyPr/>
        <a:lstStyle/>
        <a:p>
          <a:endParaRPr lang="ru-RU"/>
        </a:p>
      </dgm:t>
    </dgm:pt>
    <dgm:pt modelId="{479977E6-BAE3-46B0-8245-F4865267653E}">
      <dgm:prSet phldrT="[Текст]"/>
      <dgm:spPr/>
      <dgm:t>
        <a:bodyPr/>
        <a:lstStyle/>
        <a:p>
          <a:r>
            <a:rPr lang="ru-RU" b="0" dirty="0" smtClean="0"/>
            <a:t>Обеспечен открытый доступ гражданам к информации о деятельности ПОО посредством размещения данной информации на сайтах учреждений и на информационных стендах</a:t>
          </a:r>
          <a:endParaRPr lang="ru-RU" dirty="0"/>
        </a:p>
      </dgm:t>
    </dgm:pt>
    <dgm:pt modelId="{D1B24A91-E3DC-48B6-90CE-69DA7755ED93}" type="parTrans" cxnId="{D9942D93-1AC2-4F8D-9D6C-B02D577C9715}">
      <dgm:prSet/>
      <dgm:spPr/>
      <dgm:t>
        <a:bodyPr/>
        <a:lstStyle/>
        <a:p>
          <a:endParaRPr lang="ru-RU"/>
        </a:p>
      </dgm:t>
    </dgm:pt>
    <dgm:pt modelId="{C063F9D9-8FEE-4B91-B914-3B279116F5DD}" type="sibTrans" cxnId="{D9942D93-1AC2-4F8D-9D6C-B02D577C9715}">
      <dgm:prSet/>
      <dgm:spPr/>
      <dgm:t>
        <a:bodyPr/>
        <a:lstStyle/>
        <a:p>
          <a:endParaRPr lang="ru-RU"/>
        </a:p>
      </dgm:t>
    </dgm:pt>
    <dgm:pt modelId="{4178B781-8745-43CD-85D0-F5598125A27A}" type="pres">
      <dgm:prSet presAssocID="{BF0DB190-C6F9-4AE2-BC0E-7D2C379B170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A069FBC-7BE1-4A10-8E6F-BD6D18179615}" type="pres">
      <dgm:prSet presAssocID="{993B75C1-4109-42F4-A2E6-C0B0B787B1CD}" presName="linNode" presStyleCnt="0"/>
      <dgm:spPr/>
    </dgm:pt>
    <dgm:pt modelId="{7766C397-08B0-4E43-AB7F-4E2599B77512}" type="pres">
      <dgm:prSet presAssocID="{993B75C1-4109-42F4-A2E6-C0B0B787B1CD}" presName="parentShp" presStyleLbl="node1" presStyleIdx="0" presStyleCnt="2" custScaleX="377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22C552-45C5-49A6-8A00-572E5E3BE078}" type="pres">
      <dgm:prSet presAssocID="{993B75C1-4109-42F4-A2E6-C0B0B787B1CD}" presName="childShp" presStyleLbl="bgAccFollowNode1" presStyleIdx="0" presStyleCnt="2">
        <dgm:presLayoutVars>
          <dgm:bulletEnabled val="1"/>
        </dgm:presLayoutVars>
      </dgm:prSet>
      <dgm:spPr/>
    </dgm:pt>
    <dgm:pt modelId="{2D081B68-7E74-4B77-ADAF-8C0F33F093AA}" type="pres">
      <dgm:prSet presAssocID="{DE997AC9-20D7-4A6B-BB6D-F1DB112634E0}" presName="spacing" presStyleCnt="0"/>
      <dgm:spPr/>
    </dgm:pt>
    <dgm:pt modelId="{8498BC91-C15B-49FD-91DE-82489F13AF65}" type="pres">
      <dgm:prSet presAssocID="{479977E6-BAE3-46B0-8245-F4865267653E}" presName="linNode" presStyleCnt="0"/>
      <dgm:spPr/>
    </dgm:pt>
    <dgm:pt modelId="{6D6EB1F7-7630-4554-B4C4-EC3C4CB73778}" type="pres">
      <dgm:prSet presAssocID="{479977E6-BAE3-46B0-8245-F4865267653E}" presName="parentShp" presStyleLbl="node1" presStyleIdx="1" presStyleCnt="2" custScaleX="3809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96E8A8-4DF9-45AA-8756-9161EA0D91C8}" type="pres">
      <dgm:prSet presAssocID="{479977E6-BAE3-46B0-8245-F4865267653E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70705B02-4812-40AB-BD78-D9309D1D47F9}" srcId="{BF0DB190-C6F9-4AE2-BC0E-7D2C379B170C}" destId="{993B75C1-4109-42F4-A2E6-C0B0B787B1CD}" srcOrd="0" destOrd="0" parTransId="{4E49E6BC-1947-40DB-9011-2889DC7C70F7}" sibTransId="{DE997AC9-20D7-4A6B-BB6D-F1DB112634E0}"/>
    <dgm:cxn modelId="{D9942D93-1AC2-4F8D-9D6C-B02D577C9715}" srcId="{BF0DB190-C6F9-4AE2-BC0E-7D2C379B170C}" destId="{479977E6-BAE3-46B0-8245-F4865267653E}" srcOrd="1" destOrd="0" parTransId="{D1B24A91-E3DC-48B6-90CE-69DA7755ED93}" sibTransId="{C063F9D9-8FEE-4B91-B914-3B279116F5DD}"/>
    <dgm:cxn modelId="{CCC2A55D-8B58-4BC5-8F0F-243E0435EFA9}" type="presOf" srcId="{993B75C1-4109-42F4-A2E6-C0B0B787B1CD}" destId="{7766C397-08B0-4E43-AB7F-4E2599B77512}" srcOrd="0" destOrd="0" presId="urn:microsoft.com/office/officeart/2005/8/layout/vList6"/>
    <dgm:cxn modelId="{987323C6-9685-4707-9326-B5EBC2C457DB}" type="presOf" srcId="{BF0DB190-C6F9-4AE2-BC0E-7D2C379B170C}" destId="{4178B781-8745-43CD-85D0-F5598125A27A}" srcOrd="0" destOrd="0" presId="urn:microsoft.com/office/officeart/2005/8/layout/vList6"/>
    <dgm:cxn modelId="{8F3B4DA7-9B58-4A78-A70F-36CCCC614B94}" type="presOf" srcId="{479977E6-BAE3-46B0-8245-F4865267653E}" destId="{6D6EB1F7-7630-4554-B4C4-EC3C4CB73778}" srcOrd="0" destOrd="0" presId="urn:microsoft.com/office/officeart/2005/8/layout/vList6"/>
    <dgm:cxn modelId="{9E7412B0-F7E4-4A25-A6DD-200DFBD42185}" type="presParOf" srcId="{4178B781-8745-43CD-85D0-F5598125A27A}" destId="{EA069FBC-7BE1-4A10-8E6F-BD6D18179615}" srcOrd="0" destOrd="0" presId="urn:microsoft.com/office/officeart/2005/8/layout/vList6"/>
    <dgm:cxn modelId="{3AC80EA5-BB9E-4ACE-8E2C-639E682EB596}" type="presParOf" srcId="{EA069FBC-7BE1-4A10-8E6F-BD6D18179615}" destId="{7766C397-08B0-4E43-AB7F-4E2599B77512}" srcOrd="0" destOrd="0" presId="urn:microsoft.com/office/officeart/2005/8/layout/vList6"/>
    <dgm:cxn modelId="{5D703DB9-8AC2-4232-9222-6D8E6BF3779E}" type="presParOf" srcId="{EA069FBC-7BE1-4A10-8E6F-BD6D18179615}" destId="{CD22C552-45C5-49A6-8A00-572E5E3BE078}" srcOrd="1" destOrd="0" presId="urn:microsoft.com/office/officeart/2005/8/layout/vList6"/>
    <dgm:cxn modelId="{F9B29C56-110A-4F2E-B2FC-476F75CCD169}" type="presParOf" srcId="{4178B781-8745-43CD-85D0-F5598125A27A}" destId="{2D081B68-7E74-4B77-ADAF-8C0F33F093AA}" srcOrd="1" destOrd="0" presId="urn:microsoft.com/office/officeart/2005/8/layout/vList6"/>
    <dgm:cxn modelId="{A306B5A6-56E8-4B54-A268-0942E1715528}" type="presParOf" srcId="{4178B781-8745-43CD-85D0-F5598125A27A}" destId="{8498BC91-C15B-49FD-91DE-82489F13AF65}" srcOrd="2" destOrd="0" presId="urn:microsoft.com/office/officeart/2005/8/layout/vList6"/>
    <dgm:cxn modelId="{4366A645-03B2-4874-B8E4-3768539751E2}" type="presParOf" srcId="{8498BC91-C15B-49FD-91DE-82489F13AF65}" destId="{6D6EB1F7-7630-4554-B4C4-EC3C4CB73778}" srcOrd="0" destOrd="0" presId="urn:microsoft.com/office/officeart/2005/8/layout/vList6"/>
    <dgm:cxn modelId="{BE32B957-1DBA-4333-865D-6CFB842AB9E8}" type="presParOf" srcId="{8498BC91-C15B-49FD-91DE-82489F13AF65}" destId="{FB96E8A8-4DF9-45AA-8756-9161EA0D91C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E41A91-4BF1-4CD1-9212-46C18ED8F03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83E91E-DE79-446E-ADE3-20A7EF39624D}">
      <dgm:prSet custT="1"/>
      <dgm:spPr/>
      <dgm:t>
        <a:bodyPr/>
        <a:lstStyle/>
        <a:p>
          <a:pPr rtl="0"/>
          <a:r>
            <a:rPr lang="ru-RU" sz="1500" dirty="0" smtClean="0"/>
            <a:t>Ознакомление студентов первого курса, их родителей (законных представителей) с нормативными правовыми документами, регулирующими деятельность Учреждений и организацию учебно-воспитательного процесса</a:t>
          </a:r>
          <a:endParaRPr lang="ru-RU" sz="1500" dirty="0"/>
        </a:p>
      </dgm:t>
    </dgm:pt>
    <dgm:pt modelId="{35949E20-7794-4003-8E37-481EFA7E48F9}" type="parTrans" cxnId="{F71D2EC5-453D-4532-BB14-BDDFBE68EB3E}">
      <dgm:prSet/>
      <dgm:spPr/>
      <dgm:t>
        <a:bodyPr/>
        <a:lstStyle/>
        <a:p>
          <a:endParaRPr lang="ru-RU" sz="1500"/>
        </a:p>
      </dgm:t>
    </dgm:pt>
    <dgm:pt modelId="{98EE3ED4-B389-4E34-8A3C-FF898C8A777F}" type="sibTrans" cxnId="{F71D2EC5-453D-4532-BB14-BDDFBE68EB3E}">
      <dgm:prSet/>
      <dgm:spPr/>
      <dgm:t>
        <a:bodyPr/>
        <a:lstStyle/>
        <a:p>
          <a:endParaRPr lang="ru-RU" sz="1500"/>
        </a:p>
      </dgm:t>
    </dgm:pt>
    <dgm:pt modelId="{52100DB7-3B75-45F9-8EA9-4A762FC77B6E}">
      <dgm:prSet custT="1"/>
      <dgm:spPr/>
      <dgm:t>
        <a:bodyPr/>
        <a:lstStyle/>
        <a:p>
          <a:pPr rtl="0"/>
          <a:r>
            <a:rPr lang="ru-RU" sz="1500" dirty="0" smtClean="0"/>
            <a:t>Проведение индивидуальных и групповых профилактических бесед</a:t>
          </a:r>
          <a:endParaRPr lang="ru-RU" sz="1500" dirty="0"/>
        </a:p>
      </dgm:t>
    </dgm:pt>
    <dgm:pt modelId="{21E14691-1706-4A25-A62C-F8A69E49C1DA}" type="parTrans" cxnId="{B26B5412-8568-4BC4-AB16-40CF273C9A47}">
      <dgm:prSet/>
      <dgm:spPr/>
      <dgm:t>
        <a:bodyPr/>
        <a:lstStyle/>
        <a:p>
          <a:endParaRPr lang="ru-RU" sz="1500"/>
        </a:p>
      </dgm:t>
    </dgm:pt>
    <dgm:pt modelId="{FAADDEC3-1216-4FE4-BD13-5FA0C59B4835}" type="sibTrans" cxnId="{B26B5412-8568-4BC4-AB16-40CF273C9A47}">
      <dgm:prSet/>
      <dgm:spPr/>
      <dgm:t>
        <a:bodyPr/>
        <a:lstStyle/>
        <a:p>
          <a:endParaRPr lang="ru-RU" sz="1500"/>
        </a:p>
      </dgm:t>
    </dgm:pt>
    <dgm:pt modelId="{624C27A4-70FA-4217-A64E-618ACBAB45E5}">
      <dgm:prSet custT="1"/>
      <dgm:spPr/>
      <dgm:t>
        <a:bodyPr/>
        <a:lstStyle/>
        <a:p>
          <a:pPr rtl="0"/>
          <a:r>
            <a:rPr lang="ru-RU" sz="1500" dirty="0" smtClean="0"/>
            <a:t>Проведение классных часов с обучающимися, круглых столов по вопросам пресечения коррупционных действий (в 2014 г. проведена 161 встреча с сотрудниками правоохранительных органов, Прокуратуры Пермского края, в 2015 г. – 196 встреч, за 4 месяца 2016 г. – 64 встречи)</a:t>
          </a:r>
          <a:endParaRPr lang="ru-RU" sz="1500" dirty="0"/>
        </a:p>
      </dgm:t>
    </dgm:pt>
    <dgm:pt modelId="{34A8CCBC-9095-4D0F-8BA0-3623E1DF307F}" type="parTrans" cxnId="{E68726F8-DE1F-4ECC-9D61-C8400B2385B7}">
      <dgm:prSet/>
      <dgm:spPr/>
      <dgm:t>
        <a:bodyPr/>
        <a:lstStyle/>
        <a:p>
          <a:endParaRPr lang="ru-RU" sz="1500"/>
        </a:p>
      </dgm:t>
    </dgm:pt>
    <dgm:pt modelId="{85BE19A7-686F-4C48-BBD5-F34AF15AC0B5}" type="sibTrans" cxnId="{E68726F8-DE1F-4ECC-9D61-C8400B2385B7}">
      <dgm:prSet/>
      <dgm:spPr/>
      <dgm:t>
        <a:bodyPr/>
        <a:lstStyle/>
        <a:p>
          <a:endParaRPr lang="ru-RU" sz="1500"/>
        </a:p>
      </dgm:t>
    </dgm:pt>
    <dgm:pt modelId="{675CC86A-2240-449E-919C-4A222ED0F364}">
      <dgm:prSet custT="1"/>
      <dgm:spPr/>
      <dgm:t>
        <a:bodyPr/>
        <a:lstStyle/>
        <a:p>
          <a:pPr rtl="0"/>
          <a:r>
            <a:rPr lang="ru-RU" sz="1500" dirty="0" smtClean="0"/>
            <a:t>Интеграция тем антикоррупционной направленности в учебные дисциплины, реализуемые в учреждениях</a:t>
          </a:r>
          <a:endParaRPr lang="ru-RU" sz="1500" dirty="0"/>
        </a:p>
      </dgm:t>
    </dgm:pt>
    <dgm:pt modelId="{75DF8B47-BEA5-44CF-9643-5F31E932F322}" type="parTrans" cxnId="{B9FA8629-6FCD-43E1-B984-D3B55A247B12}">
      <dgm:prSet/>
      <dgm:spPr/>
      <dgm:t>
        <a:bodyPr/>
        <a:lstStyle/>
        <a:p>
          <a:endParaRPr lang="ru-RU" sz="1500"/>
        </a:p>
      </dgm:t>
    </dgm:pt>
    <dgm:pt modelId="{A314D41F-BCE7-46E4-9CC0-F8276A666406}" type="sibTrans" cxnId="{B9FA8629-6FCD-43E1-B984-D3B55A247B12}">
      <dgm:prSet/>
      <dgm:spPr/>
      <dgm:t>
        <a:bodyPr/>
        <a:lstStyle/>
        <a:p>
          <a:endParaRPr lang="ru-RU" sz="1500"/>
        </a:p>
      </dgm:t>
    </dgm:pt>
    <dgm:pt modelId="{66E72946-4A8A-448A-8AFD-8CF7F4A41636}" type="pres">
      <dgm:prSet presAssocID="{2DE41A91-4BF1-4CD1-9212-46C18ED8F0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B28551-2D13-4D74-90F4-1B91D1736608}" type="pres">
      <dgm:prSet presAssocID="{2A83E91E-DE79-446E-ADE3-20A7EF39624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80C977-6D86-44F3-A523-0B19ED1A443A}" type="pres">
      <dgm:prSet presAssocID="{98EE3ED4-B389-4E34-8A3C-FF898C8A777F}" presName="spacer" presStyleCnt="0"/>
      <dgm:spPr/>
    </dgm:pt>
    <dgm:pt modelId="{70AACD9C-FC33-4E92-B067-B969E74FCAD5}" type="pres">
      <dgm:prSet presAssocID="{52100DB7-3B75-45F9-8EA9-4A762FC77B6E}" presName="parentText" presStyleLbl="node1" presStyleIdx="1" presStyleCnt="4" custScaleY="719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2196DC-6FF4-4DD0-9A0A-77DCC4CEA117}" type="pres">
      <dgm:prSet presAssocID="{FAADDEC3-1216-4FE4-BD13-5FA0C59B4835}" presName="spacer" presStyleCnt="0"/>
      <dgm:spPr/>
    </dgm:pt>
    <dgm:pt modelId="{853B8568-5DCC-4459-8978-B62E2B64F2C3}" type="pres">
      <dgm:prSet presAssocID="{624C27A4-70FA-4217-A64E-618ACBAB45E5}" presName="parentText" presStyleLbl="node1" presStyleIdx="2" presStyleCnt="4" custScaleY="1139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5AC94-3AC6-4C95-81B0-2DB50A3B77CC}" type="pres">
      <dgm:prSet presAssocID="{85BE19A7-686F-4C48-BBD5-F34AF15AC0B5}" presName="spacer" presStyleCnt="0"/>
      <dgm:spPr/>
    </dgm:pt>
    <dgm:pt modelId="{5F609C36-9155-4BA4-A02B-776C0F775498}" type="pres">
      <dgm:prSet presAssocID="{675CC86A-2240-449E-919C-4A222ED0F364}" presName="parentText" presStyleLbl="node1" presStyleIdx="3" presStyleCnt="4" custScaleY="728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8726F8-DE1F-4ECC-9D61-C8400B2385B7}" srcId="{2DE41A91-4BF1-4CD1-9212-46C18ED8F035}" destId="{624C27A4-70FA-4217-A64E-618ACBAB45E5}" srcOrd="2" destOrd="0" parTransId="{34A8CCBC-9095-4D0F-8BA0-3623E1DF307F}" sibTransId="{85BE19A7-686F-4C48-BBD5-F34AF15AC0B5}"/>
    <dgm:cxn modelId="{3CFE5CF9-47A5-48E8-89A6-BDCDCA188F93}" type="presOf" srcId="{624C27A4-70FA-4217-A64E-618ACBAB45E5}" destId="{853B8568-5DCC-4459-8978-B62E2B64F2C3}" srcOrd="0" destOrd="0" presId="urn:microsoft.com/office/officeart/2005/8/layout/vList2"/>
    <dgm:cxn modelId="{AC5F45BB-3B0A-449C-A390-EE9770F1DE68}" type="presOf" srcId="{2A83E91E-DE79-446E-ADE3-20A7EF39624D}" destId="{3AB28551-2D13-4D74-90F4-1B91D1736608}" srcOrd="0" destOrd="0" presId="urn:microsoft.com/office/officeart/2005/8/layout/vList2"/>
    <dgm:cxn modelId="{B26B5412-8568-4BC4-AB16-40CF273C9A47}" srcId="{2DE41A91-4BF1-4CD1-9212-46C18ED8F035}" destId="{52100DB7-3B75-45F9-8EA9-4A762FC77B6E}" srcOrd="1" destOrd="0" parTransId="{21E14691-1706-4A25-A62C-F8A69E49C1DA}" sibTransId="{FAADDEC3-1216-4FE4-BD13-5FA0C59B4835}"/>
    <dgm:cxn modelId="{F71D2EC5-453D-4532-BB14-BDDFBE68EB3E}" srcId="{2DE41A91-4BF1-4CD1-9212-46C18ED8F035}" destId="{2A83E91E-DE79-446E-ADE3-20A7EF39624D}" srcOrd="0" destOrd="0" parTransId="{35949E20-7794-4003-8E37-481EFA7E48F9}" sibTransId="{98EE3ED4-B389-4E34-8A3C-FF898C8A777F}"/>
    <dgm:cxn modelId="{ED7AF9FC-CC2B-49AF-B7B1-75625BFDBA26}" type="presOf" srcId="{52100DB7-3B75-45F9-8EA9-4A762FC77B6E}" destId="{70AACD9C-FC33-4E92-B067-B969E74FCAD5}" srcOrd="0" destOrd="0" presId="urn:microsoft.com/office/officeart/2005/8/layout/vList2"/>
    <dgm:cxn modelId="{B9FA8629-6FCD-43E1-B984-D3B55A247B12}" srcId="{2DE41A91-4BF1-4CD1-9212-46C18ED8F035}" destId="{675CC86A-2240-449E-919C-4A222ED0F364}" srcOrd="3" destOrd="0" parTransId="{75DF8B47-BEA5-44CF-9643-5F31E932F322}" sibTransId="{A314D41F-BCE7-46E4-9CC0-F8276A666406}"/>
    <dgm:cxn modelId="{8994D7BD-E3E7-4505-8A5E-50E3A5363DF2}" type="presOf" srcId="{2DE41A91-4BF1-4CD1-9212-46C18ED8F035}" destId="{66E72946-4A8A-448A-8AFD-8CF7F4A41636}" srcOrd="0" destOrd="0" presId="urn:microsoft.com/office/officeart/2005/8/layout/vList2"/>
    <dgm:cxn modelId="{821A32D1-AECF-4191-9EB9-6CE38F42751A}" type="presOf" srcId="{675CC86A-2240-449E-919C-4A222ED0F364}" destId="{5F609C36-9155-4BA4-A02B-776C0F775498}" srcOrd="0" destOrd="0" presId="urn:microsoft.com/office/officeart/2005/8/layout/vList2"/>
    <dgm:cxn modelId="{5BBB6235-DE84-465E-B132-1237E407B913}" type="presParOf" srcId="{66E72946-4A8A-448A-8AFD-8CF7F4A41636}" destId="{3AB28551-2D13-4D74-90F4-1B91D1736608}" srcOrd="0" destOrd="0" presId="urn:microsoft.com/office/officeart/2005/8/layout/vList2"/>
    <dgm:cxn modelId="{65481587-2491-41A2-9172-8EC5B7AECB7E}" type="presParOf" srcId="{66E72946-4A8A-448A-8AFD-8CF7F4A41636}" destId="{5280C977-6D86-44F3-A523-0B19ED1A443A}" srcOrd="1" destOrd="0" presId="urn:microsoft.com/office/officeart/2005/8/layout/vList2"/>
    <dgm:cxn modelId="{FD701BD0-C50F-49D9-9899-14BFB9CC1F53}" type="presParOf" srcId="{66E72946-4A8A-448A-8AFD-8CF7F4A41636}" destId="{70AACD9C-FC33-4E92-B067-B969E74FCAD5}" srcOrd="2" destOrd="0" presId="urn:microsoft.com/office/officeart/2005/8/layout/vList2"/>
    <dgm:cxn modelId="{1900B670-3757-4176-A588-A8F14A9372FA}" type="presParOf" srcId="{66E72946-4A8A-448A-8AFD-8CF7F4A41636}" destId="{7F2196DC-6FF4-4DD0-9A0A-77DCC4CEA117}" srcOrd="3" destOrd="0" presId="urn:microsoft.com/office/officeart/2005/8/layout/vList2"/>
    <dgm:cxn modelId="{BF7BBFF9-CCAE-47B6-A8CB-A2C8E8369D6A}" type="presParOf" srcId="{66E72946-4A8A-448A-8AFD-8CF7F4A41636}" destId="{853B8568-5DCC-4459-8978-B62E2B64F2C3}" srcOrd="4" destOrd="0" presId="urn:microsoft.com/office/officeart/2005/8/layout/vList2"/>
    <dgm:cxn modelId="{1C53A1DC-1BA6-4904-9D1C-8A20FD2C37E4}" type="presParOf" srcId="{66E72946-4A8A-448A-8AFD-8CF7F4A41636}" destId="{5915AC94-3AC6-4C95-81B0-2DB50A3B77CC}" srcOrd="5" destOrd="0" presId="urn:microsoft.com/office/officeart/2005/8/layout/vList2"/>
    <dgm:cxn modelId="{1FC46C62-C77A-4E70-A205-B4D9B821AF9C}" type="presParOf" srcId="{66E72946-4A8A-448A-8AFD-8CF7F4A41636}" destId="{5F609C36-9155-4BA4-A02B-776C0F77549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EB0053-C158-4EF4-906E-E5E48FC47649}">
      <dsp:nvSpPr>
        <dsp:cNvPr id="0" name=""/>
        <dsp:cNvSpPr/>
      </dsp:nvSpPr>
      <dsp:spPr>
        <a:xfrm>
          <a:off x="704270" y="869596"/>
          <a:ext cx="6473200" cy="334531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4E817721-B49B-4C1B-8271-EB4BA9F39836}">
      <dsp:nvSpPr>
        <dsp:cNvPr id="0" name=""/>
        <dsp:cNvSpPr/>
      </dsp:nvSpPr>
      <dsp:spPr>
        <a:xfrm>
          <a:off x="839241" y="1260834"/>
          <a:ext cx="3122907" cy="28618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Результаты проверок показывают высокий уровень составления учебно-планирующей и учебно-методической документации. </a:t>
          </a:r>
          <a:endParaRPr lang="ru-RU" sz="2400" kern="1200" dirty="0"/>
        </a:p>
      </dsp:txBody>
      <dsp:txXfrm>
        <a:off x="839241" y="1260834"/>
        <a:ext cx="3122907" cy="2861872"/>
      </dsp:txXfrm>
    </dsp:sp>
    <dsp:sp modelId="{86DD2C2C-FAF1-4292-A0B5-DBFB2094974F}">
      <dsp:nvSpPr>
        <dsp:cNvPr id="0" name=""/>
        <dsp:cNvSpPr/>
      </dsp:nvSpPr>
      <dsp:spPr>
        <a:xfrm>
          <a:off x="3970632" y="1260834"/>
          <a:ext cx="3005945" cy="28618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Необходимо обратить особое внимание </a:t>
          </a:r>
          <a:r>
            <a:rPr lang="ru-RU" sz="2400" kern="1200" smtClean="0"/>
            <a:t>на </a:t>
          </a:r>
          <a:r>
            <a:rPr lang="ru-RU" sz="2400" kern="1200" dirty="0" smtClean="0"/>
            <a:t>формирование учебных планов и приказов </a:t>
          </a:r>
          <a:r>
            <a:rPr lang="ru-RU" sz="2400" kern="1200" smtClean="0"/>
            <a:t>о тарификации. </a:t>
          </a:r>
          <a:endParaRPr lang="ru-RU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3970632" y="1260834"/>
        <a:ext cx="3005945" cy="2861872"/>
      </dsp:txXfrm>
    </dsp:sp>
    <dsp:sp modelId="{39E3ADCB-2506-489E-9EEA-8009CACA89C8}">
      <dsp:nvSpPr>
        <dsp:cNvPr id="0" name=""/>
        <dsp:cNvSpPr/>
      </dsp:nvSpPr>
      <dsp:spPr>
        <a:xfrm>
          <a:off x="244554" y="437759"/>
          <a:ext cx="845027" cy="789612"/>
        </a:xfrm>
        <a:prstGeom prst="plus">
          <a:avLst>
            <a:gd name="adj" fmla="val 328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30CE130-DB9D-45C7-B2E3-D46148C6A1C2}">
      <dsp:nvSpPr>
        <dsp:cNvPr id="0" name=""/>
        <dsp:cNvSpPr/>
      </dsp:nvSpPr>
      <dsp:spPr>
        <a:xfrm>
          <a:off x="6563799" y="762779"/>
          <a:ext cx="632105" cy="1924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E55AD7B-8EB6-40ED-B39D-EE6E5946CCE0}">
      <dsp:nvSpPr>
        <dsp:cNvPr id="0" name=""/>
        <dsp:cNvSpPr/>
      </dsp:nvSpPr>
      <dsp:spPr>
        <a:xfrm>
          <a:off x="3940870" y="1266954"/>
          <a:ext cx="744" cy="2733363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BEFA46-9327-4A54-944A-4DB633CCABF5}">
      <dsp:nvSpPr>
        <dsp:cNvPr id="0" name=""/>
        <dsp:cNvSpPr/>
      </dsp:nvSpPr>
      <dsp:spPr>
        <a:xfrm>
          <a:off x="0" y="0"/>
          <a:ext cx="1045592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1DE9C3-90A0-4EDE-8A3E-E7B2C3AEC139}">
      <dsp:nvSpPr>
        <dsp:cNvPr id="0" name=""/>
        <dsp:cNvSpPr/>
      </dsp:nvSpPr>
      <dsp:spPr>
        <a:xfrm>
          <a:off x="0" y="0"/>
          <a:ext cx="10455926" cy="2080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Цель </a:t>
          </a:r>
          <a:r>
            <a:rPr lang="ru-RU" sz="2800" kern="1200" dirty="0" smtClean="0"/>
            <a:t>- контроль за соблюдением образовательными организациями законодательства в сфере образования</a:t>
          </a:r>
          <a:r>
            <a:rPr lang="ru-RU" sz="3200" kern="1200" dirty="0" smtClean="0"/>
            <a:t>. </a:t>
          </a:r>
          <a:endParaRPr lang="ru-RU" sz="3200" kern="1200" dirty="0"/>
        </a:p>
      </dsp:txBody>
      <dsp:txXfrm>
        <a:off x="0" y="0"/>
        <a:ext cx="10455926" cy="2080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22C552-45C5-49A6-8A00-572E5E3BE078}">
      <dsp:nvSpPr>
        <dsp:cNvPr id="0" name=""/>
        <dsp:cNvSpPr/>
      </dsp:nvSpPr>
      <dsp:spPr>
        <a:xfrm>
          <a:off x="5034055" y="584"/>
          <a:ext cx="1999727" cy="228124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66C397-08B0-4E43-AB7F-4E2599B77512}">
      <dsp:nvSpPr>
        <dsp:cNvPr id="0" name=""/>
        <dsp:cNvSpPr/>
      </dsp:nvSpPr>
      <dsp:spPr>
        <a:xfrm>
          <a:off x="3059" y="584"/>
          <a:ext cx="5030995" cy="22812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 2015-16 гг. выпущено 4 номера журнала «Среднее профессиональное образование в Пермском крае»</a:t>
          </a:r>
          <a:endParaRPr lang="ru-RU" sz="2300" kern="1200" dirty="0"/>
        </a:p>
      </dsp:txBody>
      <dsp:txXfrm>
        <a:off x="114420" y="111945"/>
        <a:ext cx="4808273" cy="2058523"/>
      </dsp:txXfrm>
    </dsp:sp>
    <dsp:sp modelId="{FB96E8A8-4DF9-45AA-8756-9161EA0D91C8}">
      <dsp:nvSpPr>
        <dsp:cNvPr id="0" name=""/>
        <dsp:cNvSpPr/>
      </dsp:nvSpPr>
      <dsp:spPr>
        <a:xfrm>
          <a:off x="5048150" y="2509955"/>
          <a:ext cx="1987358" cy="228124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6EB1F7-7630-4554-B4C4-EC3C4CB73778}">
      <dsp:nvSpPr>
        <dsp:cNvPr id="0" name=""/>
        <dsp:cNvSpPr/>
      </dsp:nvSpPr>
      <dsp:spPr>
        <a:xfrm>
          <a:off x="1333" y="2509955"/>
          <a:ext cx="5046817" cy="22812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dirty="0" smtClean="0"/>
            <a:t>Обеспечен открытый доступ гражданам к информации о деятельности ПОО посредством размещения данной информации на сайтах учреждений и на информационных стендах</a:t>
          </a:r>
          <a:endParaRPr lang="ru-RU" sz="2300" kern="1200" dirty="0"/>
        </a:p>
      </dsp:txBody>
      <dsp:txXfrm>
        <a:off x="112694" y="2621316"/>
        <a:ext cx="4824095" cy="20585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28551-2D13-4D74-90F4-1B91D1736608}">
      <dsp:nvSpPr>
        <dsp:cNvPr id="0" name=""/>
        <dsp:cNvSpPr/>
      </dsp:nvSpPr>
      <dsp:spPr>
        <a:xfrm>
          <a:off x="0" y="1175"/>
          <a:ext cx="4839221" cy="14864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Ознакомление студентов первого курса, их родителей (законных представителей) с нормативными правовыми документами, регулирующими деятельность Учреждений и организацию учебно-воспитательного процесса</a:t>
          </a:r>
          <a:endParaRPr lang="ru-RU" sz="1500" kern="1200" dirty="0"/>
        </a:p>
      </dsp:txBody>
      <dsp:txXfrm>
        <a:off x="72563" y="73738"/>
        <a:ext cx="4694095" cy="1341333"/>
      </dsp:txXfrm>
    </dsp:sp>
    <dsp:sp modelId="{70AACD9C-FC33-4E92-B067-B969E74FCAD5}">
      <dsp:nvSpPr>
        <dsp:cNvPr id="0" name=""/>
        <dsp:cNvSpPr/>
      </dsp:nvSpPr>
      <dsp:spPr>
        <a:xfrm>
          <a:off x="0" y="1496007"/>
          <a:ext cx="4839221" cy="107007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Проведение индивидуальных и групповых профилактических бесед</a:t>
          </a:r>
          <a:endParaRPr lang="ru-RU" sz="1500" kern="1200" dirty="0"/>
        </a:p>
      </dsp:txBody>
      <dsp:txXfrm>
        <a:off x="52237" y="1548244"/>
        <a:ext cx="4734747" cy="965598"/>
      </dsp:txXfrm>
    </dsp:sp>
    <dsp:sp modelId="{853B8568-5DCC-4459-8978-B62E2B64F2C3}">
      <dsp:nvSpPr>
        <dsp:cNvPr id="0" name=""/>
        <dsp:cNvSpPr/>
      </dsp:nvSpPr>
      <dsp:spPr>
        <a:xfrm>
          <a:off x="0" y="2574453"/>
          <a:ext cx="4839221" cy="16938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Проведение классных часов с обучающимися, круглых столов по вопросам пресечения коррупционных действий (в 2014 г. проведена 161 встреча с сотрудниками правоохранительных органов, Прокуратуры Пермского края, в 2015 г. – 196 встреч, за 4 месяца 2016 г. – 64 встречи)</a:t>
          </a:r>
          <a:endParaRPr lang="ru-RU" sz="1500" kern="1200" dirty="0"/>
        </a:p>
      </dsp:txBody>
      <dsp:txXfrm>
        <a:off x="82685" y="2657138"/>
        <a:ext cx="4673851" cy="1528450"/>
      </dsp:txXfrm>
    </dsp:sp>
    <dsp:sp modelId="{5F609C36-9155-4BA4-A02B-776C0F775498}">
      <dsp:nvSpPr>
        <dsp:cNvPr id="0" name=""/>
        <dsp:cNvSpPr/>
      </dsp:nvSpPr>
      <dsp:spPr>
        <a:xfrm>
          <a:off x="0" y="4276646"/>
          <a:ext cx="4839221" cy="10833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Интеграция тем антикоррупционной направленности в учебные дисциплины, реализуемые в учреждениях</a:t>
          </a:r>
          <a:endParaRPr lang="ru-RU" sz="1500" kern="1200" dirty="0"/>
        </a:p>
      </dsp:txBody>
      <dsp:txXfrm>
        <a:off x="52883" y="4329529"/>
        <a:ext cx="4733455" cy="977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D18EC-A47D-4EC8-8176-0BC8DB521A8A}" type="datetimeFigureOut">
              <a:rPr lang="ru-RU" smtClean="0"/>
              <a:t>16.06.2016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0AA7C-1EE9-44C0-99EA-A14964AD2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574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BDD21D-869E-41B9-9379-D78FDF294EF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291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0AA7C-1EE9-44C0-99EA-A14964AD2A8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075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4490" y="0"/>
            <a:ext cx="2755409" cy="6858000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87755" y="837953"/>
            <a:ext cx="7389845" cy="2762498"/>
          </a:xfrm>
        </p:spPr>
        <p:txBody>
          <a:bodyPr anchor="t" anchorCtr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87755" y="3886200"/>
            <a:ext cx="6475445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43000-784F-4B7C-8155-8ED2943C211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16.06.2016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887755" y="6356351"/>
            <a:ext cx="4138645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56FCE-2ACB-4FCB-9C38-A50408776947}" type="slidenum">
              <a:rPr lang="ru-RU" altLang="ru-RU"/>
              <a:pPr/>
              <a:t>‹#›</a:t>
            </a:fld>
            <a:endParaRPr lang="ru-RU" altLang="ru-RU"/>
          </a:p>
        </p:txBody>
      </p:sp>
      <p:pic>
        <p:nvPicPr>
          <p:cNvPr id="7" name="Picture 2" descr="D:\4\leftbar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501" b="58512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25" t="5999" b="34987"/>
          <a:stretch/>
        </p:blipFill>
        <p:spPr bwMode="auto">
          <a:xfrm>
            <a:off x="4490" y="-1"/>
            <a:ext cx="2690231" cy="2698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173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80CA3-5739-4AB8-B351-BEA9900B9A4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16.06.2016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80BD3-CFF2-4B29-8823-CF2B7D5BF6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96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ACB93-F4AA-4880-A783-EFEF3072CDA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16.06.2016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E21B1-01B2-46F4-8A64-9F39C1DDDC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324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 userDrawn="1"/>
        </p:nvCxnSpPr>
        <p:spPr>
          <a:xfrm>
            <a:off x="0" y="1152525"/>
            <a:ext cx="12192000" cy="0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 userDrawn="1"/>
        </p:nvSpPr>
        <p:spPr>
          <a:xfrm>
            <a:off x="11457517" y="0"/>
            <a:ext cx="734483" cy="6858000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 sz="180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3445" y="274639"/>
            <a:ext cx="10354072" cy="877887"/>
          </a:xfrm>
        </p:spPr>
        <p:txBody>
          <a:bodyPr/>
          <a:lstStyle>
            <a:lvl1pPr algn="ct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00201"/>
            <a:ext cx="10574965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5E9A8-E6A9-4E21-9A2D-7CC2F5A1030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16.06.2016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73444" y="6381329"/>
            <a:ext cx="28448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fld id="{8F58D2AC-15B5-473E-8E0F-5B939F2A3065}" type="slidenum">
              <a:rPr lang="ru-RU" altLang="ru-RU" smtClean="0">
                <a:solidFill>
                  <a:prstClr val="white"/>
                </a:solidFill>
              </a:rPr>
              <a:pPr/>
              <a:t>‹#›</a:t>
            </a:fld>
            <a:endParaRPr lang="ru-RU" altLang="ru-RU" dirty="0">
              <a:solidFill>
                <a:prstClr val="white"/>
              </a:solidFill>
            </a:endParaRPr>
          </a:p>
        </p:txBody>
      </p:sp>
      <p:pic>
        <p:nvPicPr>
          <p:cNvPr id="9" name="Picture 2" descr="D:\4\leftbar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501" b="58512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884" t="19739" r="16201" b="40403"/>
          <a:stretch/>
        </p:blipFill>
        <p:spPr bwMode="auto">
          <a:xfrm>
            <a:off x="165463" y="188641"/>
            <a:ext cx="783772" cy="8098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838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B1DC0-E71A-4F46-A55C-D0A79BE3BDD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16.06.2016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A514E-6723-42F0-BF15-ACB9D382C9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9363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595F2-1DAC-4ED8-8F4D-C05347F194E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16.06.2016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205E4-7E0A-403F-AFE5-6408D10049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636E0-61F9-40DF-81C7-457F20740B4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16.06.2016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226E6-F6A3-4C37-AD83-A14E4A19B2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4734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99FDD-6504-4EDF-A142-78A5076E573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16.06.2016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76BA1-9C6F-4324-B498-82A3D7ACC3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1050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6F63B-F538-4C32-9EBA-5F226239B03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16.06.2016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A02E7-4644-4795-B738-4D958A1609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843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4DB7B-6EDB-4E02-A830-15DA75EA2D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16.06.2016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DF83C-5047-4316-868B-83360B6E1D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6368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DB735-7F64-4F57-A0E4-F9CBC60524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16.06.2016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25B0D-A528-4CB7-AFFB-2D912042D5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0396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1DB425-3187-4682-9745-F319DD00AC9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16.06.2016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E887337-1C20-473D-BBEB-1C6B6F779E72}" type="slidenum">
              <a:rPr lang="ru-RU" altLang="ru-RU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143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6.jp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8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281820" y="1677196"/>
            <a:ext cx="8542750" cy="2762498"/>
          </a:xfrm>
        </p:spPr>
        <p:txBody>
          <a:bodyPr/>
          <a:lstStyle/>
          <a:p>
            <a:r>
              <a:rPr lang="ru-RU" sz="4800" b="1" dirty="0" smtClean="0"/>
              <a:t>Итоги 2015-2016 учебного года</a:t>
            </a:r>
            <a:endParaRPr lang="ru-RU" sz="4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D2AC-15B5-473E-8E0F-5B939F2A3065}" type="slidenum">
              <a:rPr lang="ru-RU" altLang="ru-RU" smtClean="0">
                <a:solidFill>
                  <a:prstClr val="white"/>
                </a:solidFill>
              </a:rPr>
              <a:pPr/>
              <a:t>1</a:t>
            </a:fld>
            <a:endParaRPr lang="ru-RU" alt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47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689657" y="229449"/>
            <a:ext cx="10972800" cy="993775"/>
          </a:xfrm>
        </p:spPr>
        <p:txBody>
          <a:bodyPr/>
          <a:lstStyle/>
          <a:p>
            <a:pPr algn="ctr"/>
            <a:r>
              <a:rPr lang="ru-RU" altLang="ru-RU" sz="2800" b="1" dirty="0" smtClean="0">
                <a:solidFill>
                  <a:srgbClr val="242424"/>
                </a:solidFill>
                <a:ea typeface="Calibri" pitchFamily="34" charset="0"/>
                <a:cs typeface="Calibri" pitchFamily="34" charset="0"/>
              </a:rPr>
              <a:t>Выполнение целевых показателей государственной программы в 201</a:t>
            </a:r>
            <a:r>
              <a:rPr lang="en-US" altLang="ru-RU" sz="2800" b="1" dirty="0" smtClean="0">
                <a:solidFill>
                  <a:srgbClr val="242424"/>
                </a:solidFill>
                <a:ea typeface="Calibri" pitchFamily="34" charset="0"/>
                <a:cs typeface="Calibri" pitchFamily="34" charset="0"/>
              </a:rPr>
              <a:t>5</a:t>
            </a:r>
            <a:r>
              <a:rPr lang="ru-RU" altLang="ru-RU" sz="2800" b="1" dirty="0" smtClean="0">
                <a:solidFill>
                  <a:srgbClr val="242424"/>
                </a:solidFill>
                <a:ea typeface="Calibri" pitchFamily="34" charset="0"/>
                <a:cs typeface="Calibri" pitchFamily="34" charset="0"/>
              </a:rPr>
              <a:t> году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279584"/>
              </p:ext>
            </p:extLst>
          </p:nvPr>
        </p:nvGraphicFramePr>
        <p:xfrm>
          <a:off x="389266" y="1616249"/>
          <a:ext cx="10859107" cy="4959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85"/>
                <a:gridCol w="1333410"/>
                <a:gridCol w="1619487"/>
                <a:gridCol w="1369900"/>
                <a:gridCol w="1392225"/>
              </a:tblGrid>
              <a:tr h="105315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Целевой показатель,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ед. измерения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997" marR="9599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 Плановое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значение</a:t>
                      </a:r>
                    </a:p>
                  </a:txBody>
                  <a:tcPr marL="95997" marR="9599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Фактическое значение 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997" marR="9599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 Отклонение, %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997" marR="95997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 Причины отклонения от планового 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997" marR="95997" marT="0" marB="0" anchor="ctr" horzOverflow="overflow"/>
                </a:tc>
              </a:tr>
              <a:tr h="286400">
                <a:tc grid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Подпрограмма 4 «Профессиональное образование»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997" marR="95997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5" marR="68585" marT="0" marB="0" horzOverflow="overflow"/>
                </a:tc>
              </a:tr>
              <a:tr h="8322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Доля выпускников образовательных организаций профессионального образования, трудоустроившихся по специальности, %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997" marR="95997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kumimoji="0" lang="en-US" alt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997" marR="95997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57,8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997" marR="95997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r>
                        <a:rPr kumimoji="0" lang="en-US" alt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997" marR="95997" marT="0" marB="0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Показатель выполнен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997" marR="95997" marT="0" marB="0" horzOverflow="overflow"/>
                </a:tc>
              </a:tr>
              <a:tr h="11237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Доля профессиональных образовательных организаций, прошедших государственно-общественную аккредитацию основных профессиональных образовательных программ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997" marR="95997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997" marR="95997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997" marR="95997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997" marR="95997" marT="0" marB="0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 выполнен</a:t>
                      </a:r>
                    </a:p>
                  </a:txBody>
                  <a:tcPr marL="95997" marR="95997" marT="0" marB="0" horzOverflow="overflow"/>
                </a:tc>
              </a:tr>
              <a:tr h="8322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Число многофункциональных центров прикладных квалификаций, осуществляющих обучение на базе среднего (полного) общего образования, шт.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997" marR="95997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997" marR="95997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997" marR="95997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80%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997" marR="95997" marT="0" marB="0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 выполнен</a:t>
                      </a:r>
                    </a:p>
                  </a:txBody>
                  <a:tcPr marL="95997" marR="95997" marT="0" marB="0" horzOverflow="overflow"/>
                </a:tc>
              </a:tr>
              <a:tr h="8322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Доля обучающихся, зачисленных на обучение по программам профессионального образования на места, обеспеченные заказом работодателей, %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997" marR="95997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997" marR="95997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997" marR="95997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+47,4%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997" marR="95997" marT="0" marB="0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 выполнен</a:t>
                      </a:r>
                    </a:p>
                  </a:txBody>
                  <a:tcPr marL="95997" marR="95997" marT="0" marB="0" horzOverflow="overflow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D2AC-15B5-473E-8E0F-5B939F2A3065}" type="slidenum">
              <a:rPr lang="ru-RU" altLang="ru-RU" smtClean="0">
                <a:solidFill>
                  <a:prstClr val="white"/>
                </a:solidFill>
              </a:rPr>
              <a:pPr/>
              <a:t>2</a:t>
            </a:fld>
            <a:endParaRPr lang="ru-RU" alt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09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21350" y="0"/>
            <a:ext cx="10581216" cy="1143000"/>
          </a:xfrm>
        </p:spPr>
        <p:txBody>
          <a:bodyPr/>
          <a:lstStyle/>
          <a:p>
            <a:pPr algn="ctr"/>
            <a:r>
              <a:rPr lang="ru-RU" altLang="ru-RU" b="1" dirty="0" smtClean="0">
                <a:solidFill>
                  <a:srgbClr val="242424"/>
                </a:solidFill>
                <a:ea typeface="Calibri" pitchFamily="34" charset="0"/>
                <a:cs typeface="Calibri" pitchFamily="34" charset="0"/>
              </a:rPr>
              <a:t>Дуальное обучение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821711"/>
              </p:ext>
            </p:extLst>
          </p:nvPr>
        </p:nvGraphicFramePr>
        <p:xfrm>
          <a:off x="284157" y="1241709"/>
          <a:ext cx="10851482" cy="2306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1048"/>
                <a:gridCol w="8630434"/>
              </a:tblGrid>
              <a:tr h="713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Финансовое обеспечение в 201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г., тыс. руб.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012" marR="9601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Результаты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по итогам 201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5 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года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6012" marR="96012" marT="0" marB="0" anchor="ctr" horzOverflow="overflow"/>
                </a:tc>
              </a:tr>
              <a:tr h="15752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1 000,0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012" marR="9601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Приказом Министерства образования и науки РФ 6 профессиональных образовательных организаций ПК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утверждены в качестве 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федеральных инновационных площадок 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 внедрению системы дуального образования.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2015 году 13 профессиональным образовательным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организациям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ПК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был присвоен статус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региональных инновационных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площадок.</a:t>
                      </a:r>
                      <a:endParaRPr kumimoji="0" lang="ru-RU" sz="16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marL="96012" marR="96012" marT="0" marB="0" horzOverflow="overflow"/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363255" y="4183114"/>
            <a:ext cx="1608619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700"/>
              </a:lnSpc>
              <a:defRPr/>
            </a:pPr>
            <a:r>
              <a:rPr lang="ru-RU" sz="1600" b="1" dirty="0">
                <a:solidFill>
                  <a:prstClr val="white"/>
                </a:solidFill>
              </a:rPr>
              <a:t>Выпускник школы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95642" y="3724738"/>
            <a:ext cx="2731404" cy="78241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700"/>
              </a:lnSpc>
              <a:defRPr/>
            </a:pPr>
            <a:r>
              <a:rPr lang="ru-RU" sz="1600" b="1" dirty="0">
                <a:solidFill>
                  <a:prstClr val="white"/>
                </a:solidFill>
              </a:rPr>
              <a:t>Профессиональная образовательная организация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95642" y="4790238"/>
            <a:ext cx="2731404" cy="51833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700"/>
              </a:lnSpc>
              <a:defRPr/>
            </a:pPr>
            <a:r>
              <a:rPr lang="ru-RU" sz="1600" b="1" dirty="0">
                <a:solidFill>
                  <a:prstClr val="white"/>
                </a:solidFill>
              </a:rPr>
              <a:t>Предприятие - работодатель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08489" y="3748449"/>
            <a:ext cx="2015067" cy="527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lnSpc>
                <a:spcPts val="1700"/>
              </a:lnSpc>
              <a:defRPr/>
            </a:pPr>
            <a:r>
              <a:rPr lang="ru-RU" sz="1600" b="1" dirty="0">
                <a:solidFill>
                  <a:prstClr val="black"/>
                </a:solidFill>
              </a:rPr>
              <a:t>40 % учебного времени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08488" y="4894855"/>
            <a:ext cx="2015067" cy="5286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lnSpc>
                <a:spcPts val="1700"/>
              </a:lnSpc>
              <a:defRPr/>
            </a:pPr>
            <a:r>
              <a:rPr lang="ru-RU" sz="1600" b="1" dirty="0">
                <a:solidFill>
                  <a:prstClr val="black"/>
                </a:solidFill>
              </a:rPr>
              <a:t>60 % учебного времени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428947" y="3840745"/>
            <a:ext cx="2706692" cy="15283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700"/>
              </a:lnSpc>
              <a:defRPr/>
            </a:pPr>
            <a:r>
              <a:rPr lang="ru-RU" sz="1600" b="1" dirty="0">
                <a:solidFill>
                  <a:prstClr val="white"/>
                </a:solidFill>
              </a:rPr>
              <a:t>Квалифицированный рабочий, соответствующий требованиям работодателя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083831" y="3785987"/>
            <a:ext cx="0" cy="1373187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641768" y="3864289"/>
            <a:ext cx="0" cy="1412875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трелка вправо 14"/>
          <p:cNvSpPr/>
          <p:nvPr/>
        </p:nvSpPr>
        <p:spPr>
          <a:xfrm>
            <a:off x="7690626" y="4115944"/>
            <a:ext cx="673100" cy="909566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Плюс 16"/>
          <p:cNvSpPr/>
          <p:nvPr/>
        </p:nvSpPr>
        <p:spPr>
          <a:xfrm>
            <a:off x="4933618" y="4275499"/>
            <a:ext cx="861484" cy="658812"/>
          </a:xfrm>
          <a:prstGeom prst="mathPl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2173392" y="4052366"/>
            <a:ext cx="722250" cy="909566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25" name="Picture 4" descr="C:\Documents and Settings\ovvelmozhina\Local Settings\Temporary Internet Files\Content.IE5\FOYIXBPM\MP900439299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10344" y="5595285"/>
            <a:ext cx="1651000" cy="113347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7" descr="Проектная сессия направления «Молодые профессионалы» АСИ в Екатеринбург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959" y="5595285"/>
            <a:ext cx="1570038" cy="1133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" descr="http://www.chastnik.ru/wp-content/uploads/2011/11/0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47"/>
          <a:stretch>
            <a:fillRect/>
          </a:stretch>
        </p:blipFill>
        <p:spPr bwMode="auto">
          <a:xfrm>
            <a:off x="6227763" y="5581976"/>
            <a:ext cx="1609725" cy="1133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D2AC-15B5-473E-8E0F-5B939F2A3065}" type="slidenum">
              <a:rPr lang="ru-RU" altLang="ru-RU" smtClean="0">
                <a:solidFill>
                  <a:prstClr val="white"/>
                </a:solidFill>
              </a:rPr>
              <a:pPr/>
              <a:t>3</a:t>
            </a:fld>
            <a:endParaRPr lang="ru-RU" alt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69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5517" y="161904"/>
            <a:ext cx="10354072" cy="877887"/>
          </a:xfrm>
        </p:spPr>
        <p:txBody>
          <a:bodyPr/>
          <a:lstStyle/>
          <a:p>
            <a:r>
              <a:rPr lang="ru-RU" b="1" dirty="0" smtClean="0"/>
              <a:t>Документарные проверки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D2AC-15B5-473E-8E0F-5B939F2A3065}" type="slidenum">
              <a:rPr lang="ru-RU" altLang="ru-RU" smtClean="0">
                <a:solidFill>
                  <a:prstClr val="white"/>
                </a:solidFill>
              </a:rPr>
              <a:pPr/>
              <a:t>4</a:t>
            </a:fld>
            <a:endParaRPr lang="ru-RU" altLang="ru-RU" dirty="0">
              <a:solidFill>
                <a:prstClr val="white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43" y="4659590"/>
            <a:ext cx="3685976" cy="1849326"/>
          </a:xfrm>
          <a:prstGeom prst="rect">
            <a:avLst/>
          </a:prstGeom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128548373"/>
              </p:ext>
            </p:extLst>
          </p:nvPr>
        </p:nvGraphicFramePr>
        <p:xfrm>
          <a:off x="3858017" y="2204581"/>
          <a:ext cx="7440460" cy="4652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203231170"/>
              </p:ext>
            </p:extLst>
          </p:nvPr>
        </p:nvGraphicFramePr>
        <p:xfrm>
          <a:off x="904658" y="1314073"/>
          <a:ext cx="10455926" cy="2080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10243" y="2830725"/>
            <a:ext cx="322877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2015-16 гг.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95517" y="4013258"/>
            <a:ext cx="245932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проверки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1876213" y="3477056"/>
            <a:ext cx="297937" cy="5362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3445" y="124326"/>
            <a:ext cx="10354072" cy="877887"/>
          </a:xfrm>
        </p:spPr>
        <p:txBody>
          <a:bodyPr/>
          <a:lstStyle/>
          <a:p>
            <a:r>
              <a:rPr lang="ru-RU" b="1" dirty="0"/>
              <a:t>Мониторинг несчастных случаев по обучающимся ПОО за </a:t>
            </a:r>
            <a:r>
              <a:rPr lang="ru-RU" b="1" dirty="0" smtClean="0"/>
              <a:t>2013-2016 </a:t>
            </a:r>
            <a:r>
              <a:rPr lang="ru-RU" b="1" dirty="0"/>
              <a:t>годы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163916"/>
              </p:ext>
            </p:extLst>
          </p:nvPr>
        </p:nvGraphicFramePr>
        <p:xfrm>
          <a:off x="250520" y="1302706"/>
          <a:ext cx="10922696" cy="38402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3032"/>
                <a:gridCol w="1653354"/>
                <a:gridCol w="1846833"/>
                <a:gridCol w="1706122"/>
                <a:gridCol w="1653355"/>
              </a:tblGrid>
              <a:tr h="57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2013 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2014 год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2015 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2016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46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Общее </a:t>
                      </a:r>
                      <a:r>
                        <a:rPr lang="ru-RU" sz="1600" dirty="0">
                          <a:effectLst/>
                        </a:rPr>
                        <a:t>количество суицидов (из них н/с), чел.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 чел. (из них 7 -н/с)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 чел. (из них 4 -н/с)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 чел. (из них 2-н/с)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чел (из них 1- н/с)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06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Юношей всего (из них н/с), чел.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12/5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6/3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5/1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3/1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06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Девушек всего (из них н/с), чел.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3/2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5/1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2/1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1/0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06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8355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Общее </a:t>
                      </a:r>
                      <a:r>
                        <a:rPr lang="ru-RU" sz="1600" dirty="0">
                          <a:effectLst/>
                        </a:rPr>
                        <a:t>количество суицидальных попыток  (из них н/с), чел.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 чел. (из них 1 </a:t>
                      </a:r>
                      <a:r>
                        <a:rPr lang="en-US" sz="1600" dirty="0" smtClean="0">
                          <a:effectLst/>
                        </a:rPr>
                        <a:t/>
                      </a:r>
                      <a:br>
                        <a:rPr lang="en-US" sz="1600" dirty="0" smtClean="0">
                          <a:effectLst/>
                        </a:rPr>
                      </a:br>
                      <a:r>
                        <a:rPr lang="ru-RU" sz="1600" dirty="0" smtClean="0">
                          <a:effectLst/>
                        </a:rPr>
                        <a:t>-</a:t>
                      </a:r>
                      <a:r>
                        <a:rPr lang="ru-RU" sz="1600" dirty="0">
                          <a:effectLst/>
                        </a:rPr>
                        <a:t>н/с)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13 чел. (из них 7 </a:t>
                      </a:r>
                      <a:r>
                        <a:rPr lang="en-US" sz="1600" dirty="0" smtClean="0">
                          <a:effectLst/>
                        </a:rPr>
                        <a:t/>
                      </a:r>
                      <a:br>
                        <a:rPr lang="en-US" sz="1600" dirty="0" smtClean="0">
                          <a:effectLst/>
                        </a:rPr>
                      </a:br>
                      <a:r>
                        <a:rPr lang="ru-RU" sz="1600" dirty="0" smtClean="0">
                          <a:effectLst/>
                        </a:rPr>
                        <a:t>-</a:t>
                      </a:r>
                      <a:r>
                        <a:rPr lang="ru-RU" sz="1600" dirty="0">
                          <a:effectLst/>
                        </a:rPr>
                        <a:t>н/с)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30 чел. (из них 21 -н/с)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 чел.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(из них 7 -н/с)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06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Юношей всего (из них н/с), чел.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0/0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1/0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6/5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06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Девушек всего (из них н/с), чел.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2/1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12/7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24/16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10/7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D2AC-15B5-473E-8E0F-5B939F2A3065}" type="slidenum">
              <a:rPr lang="ru-RU" altLang="ru-RU" smtClean="0">
                <a:solidFill>
                  <a:prstClr val="white"/>
                </a:solidFill>
              </a:rPr>
              <a:pPr/>
              <a:t>5</a:t>
            </a:fld>
            <a:endParaRPr lang="ru-RU" altLang="ru-RU" dirty="0">
              <a:solidFill>
                <a:prstClr val="white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940" y="5238414"/>
            <a:ext cx="1559119" cy="1559119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217117" y="5238415"/>
            <a:ext cx="92400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Несмотря на снижение в 2015 году  количества суицидов, совершаемых студентами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ПОО,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каждый год заметно увеличивается количество суицидальных попыток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2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попыток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2013 г. до 30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попыток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2015 г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текущем году тенденция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сохраняется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первое полугодие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совершено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суицидальных попыток.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108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«Информационная открытость»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D2AC-15B5-473E-8E0F-5B939F2A3065}" type="slidenum">
              <a:rPr lang="ru-RU" altLang="ru-RU" smtClean="0">
                <a:solidFill>
                  <a:prstClr val="white"/>
                </a:solidFill>
              </a:rPr>
              <a:pPr/>
              <a:t>6</a:t>
            </a:fld>
            <a:endParaRPr lang="ru-RU" altLang="ru-RU" dirty="0">
              <a:solidFill>
                <a:prstClr val="white"/>
              </a:solidFill>
            </a:endParaRPr>
          </a:p>
        </p:txBody>
      </p:sp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507041294"/>
              </p:ext>
            </p:extLst>
          </p:nvPr>
        </p:nvGraphicFramePr>
        <p:xfrm>
          <a:off x="729292" y="1433650"/>
          <a:ext cx="7036843" cy="4791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7" name="Рисунок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136" y="1261214"/>
            <a:ext cx="2506617" cy="793054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136" y="2054267"/>
            <a:ext cx="2506618" cy="1933627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137" y="4017562"/>
            <a:ext cx="2506617" cy="22454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9033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Мероприятия по противодействию коррупции 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0670744"/>
              </p:ext>
            </p:extLst>
          </p:nvPr>
        </p:nvGraphicFramePr>
        <p:xfrm>
          <a:off x="609601" y="1277656"/>
          <a:ext cx="4839221" cy="5361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D2AC-15B5-473E-8E0F-5B939F2A3065}" type="slidenum">
              <a:rPr lang="ru-RU" altLang="ru-RU" smtClean="0">
                <a:solidFill>
                  <a:prstClr val="white"/>
                </a:solidFill>
              </a:rPr>
              <a:pPr/>
              <a:t>7</a:t>
            </a:fld>
            <a:endParaRPr lang="ru-RU" altLang="ru-RU" dirty="0">
              <a:solidFill>
                <a:prstClr val="white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111" y="2180571"/>
            <a:ext cx="5396632" cy="35977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5771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579</Words>
  <Application>Microsoft Office PowerPoint</Application>
  <PresentationFormat>Широкоэкранный</PresentationFormat>
  <Paragraphs>104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1_Тема Office</vt:lpstr>
      <vt:lpstr>Итоги 2015-2016 учебного года</vt:lpstr>
      <vt:lpstr>Выполнение целевых показателей государственной программы в 2015 году</vt:lpstr>
      <vt:lpstr>Дуальное обучение</vt:lpstr>
      <vt:lpstr>Документарные проверки</vt:lpstr>
      <vt:lpstr>Мониторинг несчастных случаев по обучающимся ПОО за 2013-2016 годы</vt:lpstr>
      <vt:lpstr>«Информационная открытость»</vt:lpstr>
      <vt:lpstr>Мероприятия по противодействию коррупции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Дуальное обучение (40% учебного времени в ОУ, 60% - на предприятии)</dc:title>
  <dc:creator>Акимова Татьяна Александровна</dc:creator>
  <cp:lastModifiedBy>Дмитрий</cp:lastModifiedBy>
  <cp:revision>113</cp:revision>
  <cp:lastPrinted>2016-05-23T08:34:52Z</cp:lastPrinted>
  <dcterms:created xsi:type="dcterms:W3CDTF">2016-05-19T12:16:15Z</dcterms:created>
  <dcterms:modified xsi:type="dcterms:W3CDTF">2016-06-16T16:12:31Z</dcterms:modified>
</cp:coreProperties>
</file>